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dor" initials="A" lastIdx="1" clrIdx="0">
    <p:extLst>
      <p:ext uri="{19B8F6BF-5375-455C-9EA6-DF929625EA0E}">
        <p15:presenceInfo xmlns:p15="http://schemas.microsoft.com/office/powerpoint/2012/main" userId="Administrad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351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8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534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135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98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71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3192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45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588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006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061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3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18509" t="18226" r="18158" b="12222"/>
          <a:stretch/>
        </p:blipFill>
        <p:spPr>
          <a:xfrm>
            <a:off x="898358" y="317619"/>
            <a:ext cx="10587790" cy="6540381"/>
          </a:xfrm>
          <a:prstGeom prst="rect">
            <a:avLst/>
          </a:prstGeom>
        </p:spPr>
      </p:pic>
      <p:sp>
        <p:nvSpPr>
          <p:cNvPr id="9" name="Llamada ovalada 8"/>
          <p:cNvSpPr/>
          <p:nvPr/>
        </p:nvSpPr>
        <p:spPr>
          <a:xfrm>
            <a:off x="6854024" y="1296062"/>
            <a:ext cx="4540194" cy="1463040"/>
          </a:xfrm>
          <a:prstGeom prst="wedgeEllipseCallout">
            <a:avLst>
              <a:gd name="adj1" fmla="val -53758"/>
              <a:gd name="adj2" fmla="val -45652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7911549" y="1565917"/>
            <a:ext cx="2703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Cumplimentar 1 Anexo III por cada Itinerario Bilingüe del centro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94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15792" t="13811" r="16721" b="4857"/>
          <a:stretch/>
        </p:blipFill>
        <p:spPr>
          <a:xfrm>
            <a:off x="1202724" y="263611"/>
            <a:ext cx="9646508" cy="5840627"/>
          </a:xfrm>
          <a:prstGeom prst="rect">
            <a:avLst/>
          </a:prstGeom>
        </p:spPr>
      </p:pic>
      <p:sp>
        <p:nvSpPr>
          <p:cNvPr id="5" name="Llamada rectangular redondeada 4"/>
          <p:cNvSpPr/>
          <p:nvPr/>
        </p:nvSpPr>
        <p:spPr>
          <a:xfrm>
            <a:off x="7998941" y="453081"/>
            <a:ext cx="3525794" cy="1672281"/>
          </a:xfrm>
          <a:prstGeom prst="wedgeRoundRectCallout">
            <a:avLst>
              <a:gd name="adj1" fmla="val -31113"/>
              <a:gd name="adj2" fmla="val 787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/>
              <a:t>Anotar preferentemente los cursos realizados los últimos 5 años o aquellos anteriores pero de gran relevancia para la metodología AICLE.</a:t>
            </a:r>
            <a:endParaRPr lang="es-ES" dirty="0"/>
          </a:p>
        </p:txBody>
      </p:sp>
      <p:sp>
        <p:nvSpPr>
          <p:cNvPr id="7" name="Rectángulo redondeado 6"/>
          <p:cNvSpPr/>
          <p:nvPr/>
        </p:nvSpPr>
        <p:spPr>
          <a:xfrm>
            <a:off x="4259792" y="4757430"/>
            <a:ext cx="1506582" cy="1736302"/>
          </a:xfrm>
          <a:prstGeom prst="roundRect">
            <a:avLst>
              <a:gd name="adj" fmla="val 1502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Definitivo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Provisional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Comisión servicios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En prácticas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Interino</a:t>
            </a:r>
          </a:p>
        </p:txBody>
      </p:sp>
    </p:spTree>
    <p:extLst>
      <p:ext uri="{BB962C8B-B14F-4D97-AF65-F5344CB8AC3E}">
        <p14:creationId xmlns:p14="http://schemas.microsoft.com/office/powerpoint/2010/main" val="1046559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16410" t="14995" r="16881" b="5459"/>
          <a:stretch/>
        </p:blipFill>
        <p:spPr>
          <a:xfrm>
            <a:off x="1342769" y="561374"/>
            <a:ext cx="8616778" cy="5779675"/>
          </a:xfrm>
          <a:prstGeom prst="rect">
            <a:avLst/>
          </a:prstGeom>
        </p:spPr>
      </p:pic>
      <p:sp>
        <p:nvSpPr>
          <p:cNvPr id="3" name="Rectángulo redondeado 2"/>
          <p:cNvSpPr/>
          <p:nvPr/>
        </p:nvSpPr>
        <p:spPr>
          <a:xfrm>
            <a:off x="6464495" y="3558746"/>
            <a:ext cx="3280868" cy="15816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dirty="0" smtClean="0"/>
              <a:t>Asistir </a:t>
            </a:r>
            <a:r>
              <a:rPr lang="es-ES" sz="1200" dirty="0"/>
              <a:t>obra de teatro       90’    0,20%      </a:t>
            </a:r>
          </a:p>
          <a:p>
            <a:r>
              <a:rPr lang="es-ES" sz="1200" dirty="0" smtClean="0"/>
              <a:t>Visitas Culturales             180´   0,40%</a:t>
            </a:r>
            <a:endParaRPr lang="es-ES" sz="1200" dirty="0"/>
          </a:p>
          <a:p>
            <a:r>
              <a:rPr lang="es-ES" sz="1200" dirty="0" smtClean="0"/>
              <a:t>Celebraciones                  </a:t>
            </a:r>
            <a:r>
              <a:rPr lang="es-ES" sz="1200" dirty="0"/>
              <a:t>180’    0,40%</a:t>
            </a:r>
          </a:p>
          <a:p>
            <a:r>
              <a:rPr lang="es-ES" sz="1200" dirty="0"/>
              <a:t>Talleres en L.E. </a:t>
            </a:r>
            <a:r>
              <a:rPr lang="es-ES" sz="1200" dirty="0" smtClean="0"/>
              <a:t>/              120</a:t>
            </a:r>
            <a:r>
              <a:rPr lang="es-ES" sz="1200" dirty="0"/>
              <a:t>’    </a:t>
            </a:r>
            <a:r>
              <a:rPr lang="es-ES" sz="1200" dirty="0" smtClean="0"/>
              <a:t>0,26%</a:t>
            </a:r>
          </a:p>
          <a:p>
            <a:r>
              <a:rPr lang="es-ES" sz="1200" dirty="0" smtClean="0"/>
              <a:t>Semana Cultural</a:t>
            </a:r>
            <a:endParaRPr lang="es-ES" sz="1200" dirty="0"/>
          </a:p>
          <a:p>
            <a:r>
              <a:rPr lang="es-ES" dirty="0"/>
              <a:t>    </a:t>
            </a:r>
            <a:r>
              <a:rPr lang="es-ES" dirty="0" smtClean="0"/>
              <a:t> ….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944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733" y="602073"/>
            <a:ext cx="10893777" cy="522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0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800" b="1" u="sng" dirty="0">
                <a:latin typeface="Arial Narrow" panose="020B0606020202030204" pitchFamily="34" charset="0"/>
                <a:ea typeface="Times New Roman" panose="02020603050405020304" pitchFamily="18" charset="0"/>
              </a:rPr>
              <a:t>BLOQUE III: 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800" b="1" u="sng" dirty="0">
                <a:latin typeface="Arial Narrow" panose="020B0606020202030204" pitchFamily="34" charset="0"/>
                <a:ea typeface="Times New Roman" panose="02020603050405020304" pitchFamily="18" charset="0"/>
              </a:rPr>
              <a:t>IMPLEMENTACIÓN DEL ITINERARIO BILINGÜE DEL CENTRO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0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Coordinación del Itinerario Bilingüe. 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Formación y actualización del profesorado.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Información a las familias.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Actuaciones de intervención educativa inclusiva.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Seguimiento, evaluación y modificación, en caso necesario. 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s-ES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7111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70</Words>
  <Application>Microsoft Office PowerPoint</Application>
  <PresentationFormat>Panorámica</PresentationFormat>
  <Paragraphs>27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Administrador</cp:lastModifiedBy>
  <cp:revision>17</cp:revision>
  <dcterms:created xsi:type="dcterms:W3CDTF">2019-03-07T13:19:45Z</dcterms:created>
  <dcterms:modified xsi:type="dcterms:W3CDTF">2020-09-16T08:05:33Z</dcterms:modified>
</cp:coreProperties>
</file>