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dor" initials="A" lastIdx="1" clrIdx="0">
    <p:extLst>
      <p:ext uri="{19B8F6BF-5375-455C-9EA6-DF929625EA0E}">
        <p15:presenceInfo xmlns:p15="http://schemas.microsoft.com/office/powerpoint/2012/main" userId="Administrad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0B1A0-744C-4CE4-A97A-CB4C143F39F6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BB17B-5D82-40E7-9DE5-B9CAC2B8BC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2351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0B1A0-744C-4CE4-A97A-CB4C143F39F6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BB17B-5D82-40E7-9DE5-B9CAC2B8BC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8249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0B1A0-744C-4CE4-A97A-CB4C143F39F6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BB17B-5D82-40E7-9DE5-B9CAC2B8BC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5348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0B1A0-744C-4CE4-A97A-CB4C143F39F6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BB17B-5D82-40E7-9DE5-B9CAC2B8BC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1358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0B1A0-744C-4CE4-A97A-CB4C143F39F6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BB17B-5D82-40E7-9DE5-B9CAC2B8BC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2987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0B1A0-744C-4CE4-A97A-CB4C143F39F6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BB17B-5D82-40E7-9DE5-B9CAC2B8BC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9711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0B1A0-744C-4CE4-A97A-CB4C143F39F6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BB17B-5D82-40E7-9DE5-B9CAC2B8BC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3192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0B1A0-744C-4CE4-A97A-CB4C143F39F6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BB17B-5D82-40E7-9DE5-B9CAC2B8BC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6458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0B1A0-744C-4CE4-A97A-CB4C143F39F6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BB17B-5D82-40E7-9DE5-B9CAC2B8BC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2588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0B1A0-744C-4CE4-A97A-CB4C143F39F6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BB17B-5D82-40E7-9DE5-B9CAC2B8BC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0065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0B1A0-744C-4CE4-A97A-CB4C143F39F6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BB17B-5D82-40E7-9DE5-B9CAC2B8BC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0618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0B1A0-744C-4CE4-A97A-CB4C143F39F6}" type="datetimeFigureOut">
              <a:rPr lang="es-ES" smtClean="0"/>
              <a:t>16/09/2020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BB17B-5D82-40E7-9DE5-B9CAC2B8BC2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538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/>
          <a:srcRect l="18509" t="18226" r="18158" b="12222"/>
          <a:stretch/>
        </p:blipFill>
        <p:spPr>
          <a:xfrm>
            <a:off x="898358" y="317619"/>
            <a:ext cx="10587790" cy="6540381"/>
          </a:xfrm>
          <a:prstGeom prst="rect">
            <a:avLst/>
          </a:prstGeom>
        </p:spPr>
      </p:pic>
      <p:sp>
        <p:nvSpPr>
          <p:cNvPr id="9" name="Llamada ovalada 8"/>
          <p:cNvSpPr/>
          <p:nvPr/>
        </p:nvSpPr>
        <p:spPr>
          <a:xfrm>
            <a:off x="6854024" y="1296062"/>
            <a:ext cx="4540194" cy="1463040"/>
          </a:xfrm>
          <a:prstGeom prst="wedgeEllipseCallout">
            <a:avLst>
              <a:gd name="adj1" fmla="val -53758"/>
              <a:gd name="adj2" fmla="val -45652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/>
          <p:cNvSpPr txBox="1"/>
          <p:nvPr/>
        </p:nvSpPr>
        <p:spPr>
          <a:xfrm>
            <a:off x="7911549" y="1565917"/>
            <a:ext cx="27034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Cumplimentar 1 Anexo III por cada Itinerario Bilingüe del centro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2942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15792" t="13811" r="16721" b="4857"/>
          <a:stretch/>
        </p:blipFill>
        <p:spPr>
          <a:xfrm>
            <a:off x="1202724" y="263611"/>
            <a:ext cx="9646508" cy="5840627"/>
          </a:xfrm>
          <a:prstGeom prst="rect">
            <a:avLst/>
          </a:prstGeom>
        </p:spPr>
      </p:pic>
      <p:sp>
        <p:nvSpPr>
          <p:cNvPr id="5" name="Llamada rectangular redondeada 4"/>
          <p:cNvSpPr/>
          <p:nvPr/>
        </p:nvSpPr>
        <p:spPr>
          <a:xfrm>
            <a:off x="7998941" y="453081"/>
            <a:ext cx="3525794" cy="1672281"/>
          </a:xfrm>
          <a:prstGeom prst="wedgeRoundRectCallout">
            <a:avLst>
              <a:gd name="adj1" fmla="val -31113"/>
              <a:gd name="adj2" fmla="val 7875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/>
              <a:t>Anotar preferentemente los cursos realizados los últimos 5 años o aquellos anteriores pero de gran relevancia para la metodología AICLE.</a:t>
            </a:r>
            <a:endParaRPr lang="es-ES" dirty="0"/>
          </a:p>
        </p:txBody>
      </p:sp>
      <p:sp>
        <p:nvSpPr>
          <p:cNvPr id="7" name="Rectángulo redondeado 6"/>
          <p:cNvSpPr/>
          <p:nvPr/>
        </p:nvSpPr>
        <p:spPr>
          <a:xfrm>
            <a:off x="4259792" y="4757430"/>
            <a:ext cx="1506582" cy="1736302"/>
          </a:xfrm>
          <a:prstGeom prst="roundRect">
            <a:avLst>
              <a:gd name="adj" fmla="val 1502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Definitivo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Provisional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Comisión servicios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En prácticas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Interino</a:t>
            </a:r>
          </a:p>
        </p:txBody>
      </p:sp>
    </p:spTree>
    <p:extLst>
      <p:ext uri="{BB962C8B-B14F-4D97-AF65-F5344CB8AC3E}">
        <p14:creationId xmlns:p14="http://schemas.microsoft.com/office/powerpoint/2010/main" val="1046559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16410" t="14995" r="16881" b="5459"/>
          <a:stretch/>
        </p:blipFill>
        <p:spPr>
          <a:xfrm>
            <a:off x="1342769" y="561374"/>
            <a:ext cx="8616778" cy="5779675"/>
          </a:xfrm>
          <a:prstGeom prst="rect">
            <a:avLst/>
          </a:prstGeom>
        </p:spPr>
      </p:pic>
      <p:sp>
        <p:nvSpPr>
          <p:cNvPr id="3" name="Rectángulo redondeado 2"/>
          <p:cNvSpPr/>
          <p:nvPr/>
        </p:nvSpPr>
        <p:spPr>
          <a:xfrm>
            <a:off x="6464495" y="3558746"/>
            <a:ext cx="3280868" cy="158166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ES" sz="1200" dirty="0" smtClean="0"/>
              <a:t>Asistir </a:t>
            </a:r>
            <a:r>
              <a:rPr lang="es-ES" sz="1200" dirty="0"/>
              <a:t>obra de teatro       90’    0,20%      </a:t>
            </a:r>
          </a:p>
          <a:p>
            <a:r>
              <a:rPr lang="es-ES" sz="1200" dirty="0" smtClean="0"/>
              <a:t>Visitas Culturales             180´   0,40%</a:t>
            </a:r>
            <a:endParaRPr lang="es-ES" sz="1200" dirty="0"/>
          </a:p>
          <a:p>
            <a:r>
              <a:rPr lang="es-ES" sz="1200" dirty="0" smtClean="0"/>
              <a:t>Celebraciones                  </a:t>
            </a:r>
            <a:r>
              <a:rPr lang="es-ES" sz="1200" dirty="0"/>
              <a:t>180’    0,40%</a:t>
            </a:r>
          </a:p>
          <a:p>
            <a:r>
              <a:rPr lang="es-ES" sz="1200" dirty="0"/>
              <a:t>Talleres en L.E. </a:t>
            </a:r>
            <a:r>
              <a:rPr lang="es-ES" sz="1200" dirty="0" smtClean="0"/>
              <a:t>/              120</a:t>
            </a:r>
            <a:r>
              <a:rPr lang="es-ES" sz="1200" dirty="0"/>
              <a:t>’    </a:t>
            </a:r>
            <a:r>
              <a:rPr lang="es-ES" sz="1200" dirty="0" smtClean="0"/>
              <a:t>0,26%</a:t>
            </a:r>
          </a:p>
          <a:p>
            <a:r>
              <a:rPr lang="es-ES" sz="1200" dirty="0" smtClean="0"/>
              <a:t>Semana Cultural</a:t>
            </a:r>
            <a:endParaRPr lang="es-ES" sz="1200" dirty="0"/>
          </a:p>
          <a:p>
            <a:r>
              <a:rPr lang="es-ES" dirty="0"/>
              <a:t>    </a:t>
            </a:r>
            <a:r>
              <a:rPr lang="es-ES" dirty="0" smtClean="0"/>
              <a:t> ….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99446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75733" y="602073"/>
            <a:ext cx="10893777" cy="5222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 </a:t>
            </a:r>
            <a:endParaRPr lang="es-E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ES" sz="2800" b="1" u="sng" dirty="0">
                <a:latin typeface="Arial Narrow" panose="020B0606020202030204" pitchFamily="34" charset="0"/>
                <a:ea typeface="Times New Roman" panose="02020603050405020304" pitchFamily="18" charset="0"/>
              </a:rPr>
              <a:t>BLOQUE III: </a:t>
            </a:r>
            <a:endParaRPr lang="es-E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ES" sz="2800" b="1" u="sng" dirty="0">
                <a:latin typeface="Arial Narrow" panose="020B0606020202030204" pitchFamily="34" charset="0"/>
                <a:ea typeface="Times New Roman" panose="02020603050405020304" pitchFamily="18" charset="0"/>
              </a:rPr>
              <a:t>IMPLEMENTACIÓN DEL ITINERARIO BILINGÜE DEL CENTRO</a:t>
            </a:r>
            <a:endParaRPr lang="es-E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ES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 </a:t>
            </a:r>
            <a:endParaRPr lang="es-E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algn="just">
              <a:lnSpc>
                <a:spcPct val="150000"/>
              </a:lnSpc>
              <a:spcAft>
                <a:spcPts val="0"/>
              </a:spcAft>
            </a:pP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</a:rPr>
              <a:t> </a:t>
            </a:r>
            <a:endParaRPr lang="es-E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</a:rPr>
              <a:t>Coordinación del Itinerario Bilingüe. </a:t>
            </a:r>
            <a:endParaRPr lang="es-E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</a:rPr>
              <a:t>Formación y actualización del profesorado.</a:t>
            </a:r>
            <a:endParaRPr lang="es-E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</a:rPr>
              <a:t>Información a las familias.</a:t>
            </a:r>
            <a:endParaRPr lang="es-E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</a:rPr>
              <a:t>Actuaciones de intervención educativa inclusiva.</a:t>
            </a:r>
            <a:endParaRPr lang="es-E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</a:rPr>
              <a:t>Seguimiento, evaluación y modificación, en caso necesario. </a:t>
            </a:r>
            <a:endParaRPr lang="es-E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s-ES" dirty="0">
                <a:latin typeface="Arial Narrow" panose="020B0606020202030204" pitchFamily="34" charset="0"/>
                <a:ea typeface="Times New Roman" panose="02020603050405020304" pitchFamily="18" charset="0"/>
              </a:rPr>
              <a:t> </a:t>
            </a:r>
            <a:endParaRPr lang="es-E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algn="ctr">
              <a:spcAft>
                <a:spcPts val="0"/>
              </a:spcAft>
            </a:pPr>
            <a:r>
              <a:rPr lang="es-ES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 </a:t>
            </a:r>
            <a:endParaRPr lang="es-E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 </a:t>
            </a:r>
            <a:endParaRPr lang="es-E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7111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70</Words>
  <Application>Microsoft Office PowerPoint</Application>
  <PresentationFormat>Panorámica</PresentationFormat>
  <Paragraphs>27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0" baseType="lpstr">
      <vt:lpstr>Arial</vt:lpstr>
      <vt:lpstr>Arial Narrow</vt:lpstr>
      <vt:lpstr>Calibri</vt:lpstr>
      <vt:lpstr>Calibri Light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Administrador</dc:creator>
  <cp:lastModifiedBy>Administrador</cp:lastModifiedBy>
  <cp:revision>17</cp:revision>
  <dcterms:created xsi:type="dcterms:W3CDTF">2019-03-07T13:19:45Z</dcterms:created>
  <dcterms:modified xsi:type="dcterms:W3CDTF">2020-09-16T08:05:33Z</dcterms:modified>
</cp:coreProperties>
</file>