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dor" initials="A" lastIdx="1" clrIdx="0">
    <p:extLst>
      <p:ext uri="{19B8F6BF-5375-455C-9EA6-DF929625EA0E}">
        <p15:presenceInfo xmlns:p15="http://schemas.microsoft.com/office/powerpoint/2012/main" userId="Administrad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235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824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534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1358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2987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971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3192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458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588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06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618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538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18509" t="18226" r="18158" b="12222"/>
          <a:stretch/>
        </p:blipFill>
        <p:spPr>
          <a:xfrm>
            <a:off x="898358" y="317619"/>
            <a:ext cx="10587790" cy="6540381"/>
          </a:xfrm>
          <a:prstGeom prst="rect">
            <a:avLst/>
          </a:prstGeom>
        </p:spPr>
      </p:pic>
      <p:sp>
        <p:nvSpPr>
          <p:cNvPr id="9" name="Llamada ovalada 8"/>
          <p:cNvSpPr/>
          <p:nvPr/>
        </p:nvSpPr>
        <p:spPr>
          <a:xfrm>
            <a:off x="6854024" y="1296062"/>
            <a:ext cx="4540194" cy="1463040"/>
          </a:xfrm>
          <a:prstGeom prst="wedgeEllipseCallout">
            <a:avLst>
              <a:gd name="adj1" fmla="val -53758"/>
              <a:gd name="adj2" fmla="val -45652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7911549" y="1565917"/>
            <a:ext cx="2703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Cumplimentar 1 Anexo III por cada Itinerario Bilingüe del centro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942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96636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6458" t="14109" r="17236" b="5330"/>
          <a:stretch/>
        </p:blipFill>
        <p:spPr>
          <a:xfrm>
            <a:off x="713065" y="158340"/>
            <a:ext cx="10041622" cy="6003564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539449" y="2596308"/>
            <a:ext cx="1916122" cy="20347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Tutor </a:t>
            </a:r>
            <a:r>
              <a:rPr lang="es-ES" dirty="0" smtClean="0"/>
              <a:t>EP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Apoyo </a:t>
            </a:r>
            <a:r>
              <a:rPr lang="es-ES" dirty="0" smtClean="0"/>
              <a:t>EP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Colaborador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Profesor/a de idioma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3773759" y="4831570"/>
            <a:ext cx="1506582" cy="1736302"/>
          </a:xfrm>
          <a:prstGeom prst="roundRect">
            <a:avLst>
              <a:gd name="adj" fmla="val 1502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Definitivo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Provisional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Comisión servicios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En prácticas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Interino</a:t>
            </a:r>
          </a:p>
        </p:txBody>
      </p:sp>
      <p:sp>
        <p:nvSpPr>
          <p:cNvPr id="6" name="Llamada ovalada 5"/>
          <p:cNvSpPr/>
          <p:nvPr/>
        </p:nvSpPr>
        <p:spPr>
          <a:xfrm>
            <a:off x="6740434" y="661852"/>
            <a:ext cx="4014651" cy="1672046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sz="1600" dirty="0"/>
              <a:t>Anotar preferentemente los cursos realizados los últimos 5 años o aquellos anteriores pero de gran relevancia para la metodología AICLE.</a:t>
            </a:r>
          </a:p>
        </p:txBody>
      </p:sp>
    </p:spTree>
    <p:extLst>
      <p:ext uri="{BB962C8B-B14F-4D97-AF65-F5344CB8AC3E}">
        <p14:creationId xmlns:p14="http://schemas.microsoft.com/office/powerpoint/2010/main" val="2983183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5876" t="15666" r="16888" b="11598"/>
          <a:stretch/>
        </p:blipFill>
        <p:spPr>
          <a:xfrm>
            <a:off x="708454" y="262816"/>
            <a:ext cx="10124303" cy="6160652"/>
          </a:xfrm>
          <a:prstGeom prst="rect">
            <a:avLst/>
          </a:prstGeom>
        </p:spPr>
      </p:pic>
      <p:sp>
        <p:nvSpPr>
          <p:cNvPr id="3" name="Llamada rectangular redondeada 2"/>
          <p:cNvSpPr/>
          <p:nvPr/>
        </p:nvSpPr>
        <p:spPr>
          <a:xfrm>
            <a:off x="3142469" y="262816"/>
            <a:ext cx="3635478" cy="1061884"/>
          </a:xfrm>
          <a:prstGeom prst="wedgeRoundRectCallout">
            <a:avLst>
              <a:gd name="adj1" fmla="val -10894"/>
              <a:gd name="adj2" fmla="val 6187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sz="1600" dirty="0"/>
              <a:t>Se deben poner los minutos que la C1 está en el aula compartiendo o desdoblando. Contabilizan dentro de “MINUTOS semanales”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7238852" y="2702010"/>
            <a:ext cx="3280868" cy="200251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sz="1200" dirty="0" smtClean="0"/>
              <a:t>Asistir </a:t>
            </a:r>
            <a:r>
              <a:rPr lang="es-ES" sz="1200" dirty="0"/>
              <a:t>obra de teatro       90’    0,20%      </a:t>
            </a:r>
          </a:p>
          <a:p>
            <a:r>
              <a:rPr lang="es-ES" sz="1200" dirty="0"/>
              <a:t>Cuentacuentos                  60’    0,13%</a:t>
            </a:r>
          </a:p>
          <a:p>
            <a:r>
              <a:rPr lang="es-ES" sz="1200" dirty="0" smtClean="0"/>
              <a:t>Celebraciones                  </a:t>
            </a:r>
            <a:r>
              <a:rPr lang="es-ES" sz="1200" dirty="0"/>
              <a:t>180’    0,40%</a:t>
            </a:r>
          </a:p>
          <a:p>
            <a:r>
              <a:rPr lang="es-ES" sz="1200" dirty="0"/>
              <a:t>Talleres en L.E. </a:t>
            </a:r>
            <a:r>
              <a:rPr lang="es-ES" sz="1200" dirty="0" smtClean="0"/>
              <a:t>/                </a:t>
            </a:r>
            <a:r>
              <a:rPr lang="es-ES" sz="1200" dirty="0"/>
              <a:t>120’    </a:t>
            </a:r>
            <a:r>
              <a:rPr lang="es-ES" sz="1200" dirty="0" smtClean="0"/>
              <a:t>0,26%</a:t>
            </a:r>
          </a:p>
          <a:p>
            <a:r>
              <a:rPr lang="es-ES" sz="1200" dirty="0" smtClean="0"/>
              <a:t>Semana Cultural</a:t>
            </a:r>
            <a:endParaRPr lang="es-ES" sz="1200" dirty="0"/>
          </a:p>
          <a:p>
            <a:r>
              <a:rPr lang="es-ES" dirty="0"/>
              <a:t>    </a:t>
            </a:r>
            <a:r>
              <a:rPr lang="es-ES" dirty="0" smtClean="0"/>
              <a:t> ….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99723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6400" y="180622"/>
            <a:ext cx="11040533" cy="522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800" b="1" u="sng" dirty="0">
                <a:latin typeface="Arial Narrow" panose="020B0606020202030204" pitchFamily="34" charset="0"/>
                <a:ea typeface="Times New Roman" panose="02020603050405020304" pitchFamily="18" charset="0"/>
              </a:rPr>
              <a:t>BLOQUE III: 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800" b="1" u="sng" dirty="0">
                <a:latin typeface="Arial Narrow" panose="020B0606020202030204" pitchFamily="34" charset="0"/>
                <a:ea typeface="Times New Roman" panose="02020603050405020304" pitchFamily="18" charset="0"/>
              </a:rPr>
              <a:t>IMPLEMENTACIÓN DEL ITINERARIO BILINGÜE DEL CENTRO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lnSpc>
                <a:spcPct val="150000"/>
              </a:lnSpc>
              <a:spcAft>
                <a:spcPts val="0"/>
              </a:spcAf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Coordinación del Itinerario Bilingüe. 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Formación y actualización del profesorado.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Información a las familias.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Actuaciones de intervención educativa inclusiva.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Seguimiento, evaluación y modificación, en caso necesario. 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s-ES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0958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101</Words>
  <Application>Microsoft Office PowerPoint</Application>
  <PresentationFormat>Panorámica</PresentationFormat>
  <Paragraphs>33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Administrador</dc:creator>
  <cp:lastModifiedBy>Administrador</cp:lastModifiedBy>
  <cp:revision>15</cp:revision>
  <dcterms:created xsi:type="dcterms:W3CDTF">2019-03-07T13:19:45Z</dcterms:created>
  <dcterms:modified xsi:type="dcterms:W3CDTF">2020-09-16T08:05:18Z</dcterms:modified>
</cp:coreProperties>
</file>