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4224"/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27/10/2025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0X/2024 </a:t>
            </a:r>
            <a:r>
              <a:rPr lang="es-ES" sz="2100" spc="-150">
                <a:latin typeface="Open Sans" pitchFamily="2" charset="0"/>
                <a:ea typeface="Open Sans" pitchFamily="2" charset="0"/>
                <a:cs typeface="Open Sans" pitchFamily="2" charset="0"/>
              </a:rPr>
              <a:t>– </a:t>
            </a:r>
            <a:r>
              <a:rPr lang="es-ES" sz="2100" spc="-15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1X/2025</a:t>
            </a:r>
            <a:endParaRPr lang="es-ES" sz="2100" spc="-15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XXX.000 €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spc="-15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sz="2400" dirty="0">
                <a:latin typeface="Open Sans" pitchFamily="2" charset="0"/>
                <a:ea typeface="Open Sans" pitchFamily="2" charset="0"/>
                <a:cs typeface="Open Sans" pitchFamily="2" charset="0"/>
              </a:rPr>
              <a:t> €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5416542" y="0"/>
            <a:ext cx="10687482" cy="10689084"/>
            <a:chOff x="5416542" y="0"/>
            <a:chExt cx="10687482" cy="10689084"/>
          </a:xfrm>
        </p:grpSpPr>
        <p:sp>
          <p:nvSpPr>
            <p:cNvPr id="3" name="Rectángulo 2"/>
            <p:cNvSpPr/>
            <p:nvPr/>
          </p:nvSpPr>
          <p:spPr>
            <a:xfrm>
              <a:off x="5416542" y="0"/>
              <a:ext cx="9702808" cy="389965"/>
            </a:xfrm>
            <a:prstGeom prst="rect">
              <a:avLst/>
            </a:prstGeom>
            <a:solidFill>
              <a:srgbClr val="C64224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Rectángulo 3"/>
            <p:cNvSpPr/>
            <p:nvPr/>
          </p:nvSpPr>
          <p:spPr>
            <a:xfrm>
              <a:off x="5416542" y="10287000"/>
              <a:ext cx="9702808" cy="402084"/>
            </a:xfrm>
            <a:prstGeom prst="rect">
              <a:avLst/>
            </a:prstGeom>
            <a:solidFill>
              <a:srgbClr val="C64224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8996" y="761189"/>
              <a:ext cx="10225028" cy="879352"/>
            </a:xfrm>
            <a:prstGeom prst="rect">
              <a:avLst/>
            </a:prstGeom>
          </p:spPr>
        </p:pic>
        <p:pic>
          <p:nvPicPr>
            <p:cNvPr id="7" name="Imagen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9089" y="8994377"/>
              <a:ext cx="2711770" cy="645458"/>
            </a:xfrm>
            <a:prstGeom prst="rect">
              <a:avLst/>
            </a:prstGeom>
          </p:spPr>
        </p:pic>
        <p:cxnSp>
          <p:nvCxnSpPr>
            <p:cNvPr id="16" name="Conector recto 15"/>
            <p:cNvCxnSpPr/>
            <p:nvPr/>
          </p:nvCxnSpPr>
          <p:spPr>
            <a:xfrm>
              <a:off x="5990753" y="5567082"/>
              <a:ext cx="1526153" cy="0"/>
            </a:xfrm>
            <a:prstGeom prst="line">
              <a:avLst/>
            </a:prstGeom>
            <a:ln w="38100">
              <a:solidFill>
                <a:srgbClr val="C64224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5995236" y="6660772"/>
              <a:ext cx="1526153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CuadroTexto 21"/>
            <p:cNvSpPr txBox="1"/>
            <p:nvPr/>
          </p:nvSpPr>
          <p:spPr>
            <a:xfrm>
              <a:off x="5911331" y="4614917"/>
              <a:ext cx="14094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200" b="1" dirty="0" smtClean="0">
                  <a:solidFill>
                    <a:srgbClr val="C64224"/>
                  </a:solidFill>
                  <a:latin typeface="Open Sans"/>
                  <a:ea typeface="Open Sans SemiBold" pitchFamily="2" charset="0"/>
                  <a:cs typeface="Open Sans SemiBold" pitchFamily="2" charset="0"/>
                </a:rPr>
                <a:t>Duración</a:t>
              </a:r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5888920" y="5722054"/>
              <a:ext cx="14094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200" b="1" dirty="0" smtClean="0">
                  <a:solidFill>
                    <a:srgbClr val="C64224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Inversión</a:t>
              </a: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5902367" y="6797815"/>
              <a:ext cx="149786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200" b="1" dirty="0" smtClean="0">
                  <a:solidFill>
                    <a:srgbClr val="C64224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Ayuda UE</a:t>
              </a:r>
            </a:p>
          </p:txBody>
        </p:sp>
      </p:grpSp>
      <p:sp>
        <p:nvSpPr>
          <p:cNvPr id="26" name="Rectángulo 25"/>
          <p:cNvSpPr/>
          <p:nvPr/>
        </p:nvSpPr>
        <p:spPr>
          <a:xfrm>
            <a:off x="9161177" y="2516370"/>
            <a:ext cx="5401988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 smtClean="0">
                <a:solidFill>
                  <a:srgbClr val="C64224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  <a:endParaRPr lang="es-ES" sz="4000" spc="-150" dirty="0">
              <a:solidFill>
                <a:srgbClr val="C64224"/>
              </a:solidFill>
              <a:latin typeface="Open Sans SemiBold" pitchFamily="2" charset="0"/>
              <a:ea typeface="Open Sans SemiBold" pitchFamily="2" charset="0"/>
              <a:cs typeface="Open Sans SemiBold" pitchFamily="2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9012226" y="4830360"/>
            <a:ext cx="565792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Programa de Cualificación Inicial de Formación Profesional dirigido a jóvenes entre 16 y 21 años para la obtención de unidades de competencia profesionales y </a:t>
            </a:r>
          </a:p>
          <a:p>
            <a:pPr>
              <a:lnSpc>
                <a:spcPts val="3500"/>
              </a:lnSpc>
            </a:pP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mejora de su inserción </a:t>
            </a:r>
            <a:r>
              <a:rPr lang="es-ES" sz="2800" kern="400" spc="-50" dirty="0" err="1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sociolaboral</a:t>
            </a:r>
            <a:r>
              <a:rPr lang="es-ES" sz="28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.</a:t>
            </a:r>
            <a:endParaRPr lang="es-ES" sz="2800" kern="400" spc="-50" dirty="0">
              <a:latin typeface="Open Sans Medium" pitchFamily="2" charset="0"/>
              <a:ea typeface="Open Sans Medium" pitchFamily="2" charset="0"/>
              <a:cs typeface="Open Sans Medium" pitchFamily="2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</a:t>
            </a:r>
            <a:r>
              <a:rPr lang="es-ES" sz="1600" i="1" dirty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tener </a:t>
            </a:r>
            <a:r>
              <a:rPr lang="es-ES" sz="1600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  (</a:t>
            </a:r>
            <a:r>
              <a:rPr lang="es-ES" sz="1600" i="1" dirty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4" name="Rectángulo 33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C642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  <a:endParaRPr lang="es-ES" i="1" dirty="0">
              <a:solidFill>
                <a:srgbClr val="C64224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6" name="Rectángulo 35"/>
          <p:cNvSpPr/>
          <p:nvPr/>
        </p:nvSpPr>
        <p:spPr>
          <a:xfrm>
            <a:off x="0" y="0"/>
            <a:ext cx="5416542" cy="10689084"/>
          </a:xfrm>
          <a:prstGeom prst="rect">
            <a:avLst/>
          </a:prstGeom>
          <a:solidFill>
            <a:srgbClr val="C64224"/>
          </a:solidFill>
          <a:ln>
            <a:solidFill>
              <a:srgbClr val="C642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/>
          </a:p>
        </p:txBody>
      </p:sp>
      <p:sp>
        <p:nvSpPr>
          <p:cNvPr id="25" name="CuadroTexto 24"/>
          <p:cNvSpPr txBox="1"/>
          <p:nvPr/>
        </p:nvSpPr>
        <p:spPr>
          <a:xfrm>
            <a:off x="7621517" y="9146376"/>
            <a:ext cx="2462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 smtClean="0">
                <a:solidFill>
                  <a:srgbClr val="C64224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 logo de la entidad</a:t>
            </a:r>
            <a:endParaRPr lang="es-ES" sz="1600" i="1" dirty="0" smtClean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7" name="Rectángulo 26"/>
          <p:cNvSpPr/>
          <p:nvPr/>
        </p:nvSpPr>
        <p:spPr>
          <a:xfrm flipH="1">
            <a:off x="7516906" y="8994377"/>
            <a:ext cx="2566894" cy="643732"/>
          </a:xfrm>
          <a:prstGeom prst="rect">
            <a:avLst/>
          </a:prstGeom>
          <a:noFill/>
          <a:ln>
            <a:solidFill>
              <a:srgbClr val="C6422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91" y="667360"/>
            <a:ext cx="973181" cy="973181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1866900" y="984673"/>
            <a:ext cx="32308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FFFFFF"/>
                </a:solidFill>
                <a:latin typeface="SourceSansPro-Bold"/>
              </a:rPr>
              <a:t>FSE+ </a:t>
            </a:r>
            <a:r>
              <a:rPr lang="es-ES" sz="1600" dirty="0">
                <a:solidFill>
                  <a:srgbClr val="FFFFFF"/>
                </a:solidFill>
                <a:latin typeface="SourceSansPro-Regular"/>
              </a:rPr>
              <a:t>Fondo Social Europeo Plus </a:t>
            </a:r>
            <a:endParaRPr lang="es-ES" sz="1600" dirty="0"/>
          </a:p>
        </p:txBody>
      </p:sp>
      <p:cxnSp>
        <p:nvCxnSpPr>
          <p:cNvPr id="14" name="Conector recto 13"/>
          <p:cNvCxnSpPr/>
          <p:nvPr/>
        </p:nvCxnSpPr>
        <p:spPr>
          <a:xfrm>
            <a:off x="1752600" y="761189"/>
            <a:ext cx="0" cy="76281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9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87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Open Sans Medium</vt:lpstr>
      <vt:lpstr>Open Sans SemiBold</vt:lpstr>
      <vt:lpstr>SourceSansPro-Bold</vt:lpstr>
      <vt:lpstr>SourceSansPro-Regular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Administrador</cp:lastModifiedBy>
  <cp:revision>40</cp:revision>
  <cp:lastPrinted>2023-10-18T08:03:13Z</cp:lastPrinted>
  <dcterms:created xsi:type="dcterms:W3CDTF">2023-10-10T14:27:13Z</dcterms:created>
  <dcterms:modified xsi:type="dcterms:W3CDTF">2025-10-27T08:29:59Z</dcterms:modified>
</cp:coreProperties>
</file>