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9" r:id="rId2"/>
  </p:sldIdLst>
  <p:sldSz cx="15119350" cy="10691813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4224"/>
    <a:srgbClr val="1E34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1" d="100"/>
          <a:sy n="51" d="100"/>
        </p:scale>
        <p:origin x="11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12/11/2024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7296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12/11/2024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0498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12/11/2024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4711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12/11/2024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0091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12/11/2024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7841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12/11/2024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5852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12/11/2024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7634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12/11/2024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2124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12/11/2024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4120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12/11/2024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3446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12/11/2024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6666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C1B6C-BB24-4DD0-86B4-1282CD9C333D}" type="datetimeFigureOut">
              <a:rPr lang="es-ES" smtClean="0"/>
              <a:t>12/11/2024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4959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5878996" y="5017052"/>
            <a:ext cx="24257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100" spc="-150" dirty="0">
                <a:latin typeface="Open Sans" pitchFamily="2" charset="0"/>
                <a:ea typeface="Open Sans" pitchFamily="2" charset="0"/>
                <a:cs typeface="Open Sans" pitchFamily="2" charset="0"/>
              </a:rPr>
              <a:t>0X/202X – 1X/202X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5865744" y="6108048"/>
            <a:ext cx="24257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100" spc="-150"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</a:lstStyle>
          <a:p>
            <a:r>
              <a:rPr lang="es-ES" dirty="0">
                <a:latin typeface="Open Sans" pitchFamily="2" charset="0"/>
                <a:ea typeface="Open Sans" pitchFamily="2" charset="0"/>
                <a:cs typeface="Open Sans" pitchFamily="2" charset="0"/>
              </a:rPr>
              <a:t>XXX.000 €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5865744" y="7175538"/>
            <a:ext cx="2425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spc="-150" dirty="0">
                <a:latin typeface="Open Sans" pitchFamily="2" charset="0"/>
                <a:ea typeface="Open Sans" pitchFamily="2" charset="0"/>
                <a:cs typeface="Open Sans" pitchFamily="2" charset="0"/>
              </a:rPr>
              <a:t>XXX.000</a:t>
            </a:r>
            <a:r>
              <a:rPr lang="es-E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€</a:t>
            </a:r>
          </a:p>
        </p:txBody>
      </p:sp>
      <p:grpSp>
        <p:nvGrpSpPr>
          <p:cNvPr id="32" name="Grupo 31"/>
          <p:cNvGrpSpPr/>
          <p:nvPr/>
        </p:nvGrpSpPr>
        <p:grpSpPr>
          <a:xfrm>
            <a:off x="5416542" y="0"/>
            <a:ext cx="10687482" cy="10689084"/>
            <a:chOff x="5416542" y="0"/>
            <a:chExt cx="10687482" cy="10689084"/>
          </a:xfrm>
        </p:grpSpPr>
        <p:sp>
          <p:nvSpPr>
            <p:cNvPr id="3" name="Rectángulo 2"/>
            <p:cNvSpPr/>
            <p:nvPr/>
          </p:nvSpPr>
          <p:spPr>
            <a:xfrm>
              <a:off x="5416542" y="0"/>
              <a:ext cx="9702808" cy="389965"/>
            </a:xfrm>
            <a:prstGeom prst="rect">
              <a:avLst/>
            </a:prstGeom>
            <a:solidFill>
              <a:srgbClr val="C64224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" name="Rectángulo 3"/>
            <p:cNvSpPr/>
            <p:nvPr/>
          </p:nvSpPr>
          <p:spPr>
            <a:xfrm>
              <a:off x="5416542" y="10287000"/>
              <a:ext cx="9702808" cy="402084"/>
            </a:xfrm>
            <a:prstGeom prst="rect">
              <a:avLst/>
            </a:prstGeom>
            <a:solidFill>
              <a:srgbClr val="C64224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6" name="Imagen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8996" y="761189"/>
              <a:ext cx="10225028" cy="879352"/>
            </a:xfrm>
            <a:prstGeom prst="rect">
              <a:avLst/>
            </a:prstGeom>
          </p:spPr>
        </p:pic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29089" y="8994377"/>
              <a:ext cx="2711770" cy="645458"/>
            </a:xfrm>
            <a:prstGeom prst="rect">
              <a:avLst/>
            </a:prstGeom>
          </p:spPr>
        </p:pic>
        <p:cxnSp>
          <p:nvCxnSpPr>
            <p:cNvPr id="16" name="Conector recto 15"/>
            <p:cNvCxnSpPr/>
            <p:nvPr/>
          </p:nvCxnSpPr>
          <p:spPr>
            <a:xfrm>
              <a:off x="5990753" y="5567082"/>
              <a:ext cx="1526153" cy="0"/>
            </a:xfrm>
            <a:prstGeom prst="line">
              <a:avLst/>
            </a:prstGeom>
            <a:ln w="38100">
              <a:solidFill>
                <a:srgbClr val="C64224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Conector recto 20"/>
            <p:cNvCxnSpPr/>
            <p:nvPr/>
          </p:nvCxnSpPr>
          <p:spPr>
            <a:xfrm>
              <a:off x="5995236" y="6660772"/>
              <a:ext cx="1526153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CuadroTexto 21"/>
            <p:cNvSpPr txBox="1"/>
            <p:nvPr/>
          </p:nvSpPr>
          <p:spPr>
            <a:xfrm>
              <a:off x="5911331" y="4614917"/>
              <a:ext cx="140948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200" b="1" dirty="0" smtClean="0">
                  <a:solidFill>
                    <a:srgbClr val="C64224"/>
                  </a:solidFill>
                  <a:latin typeface="Open Sans"/>
                  <a:ea typeface="Open Sans SemiBold" pitchFamily="2" charset="0"/>
                  <a:cs typeface="Open Sans SemiBold" pitchFamily="2" charset="0"/>
                </a:rPr>
                <a:t>Duración</a:t>
              </a:r>
            </a:p>
          </p:txBody>
        </p:sp>
        <p:sp>
          <p:nvSpPr>
            <p:cNvPr id="23" name="CuadroTexto 22"/>
            <p:cNvSpPr txBox="1"/>
            <p:nvPr/>
          </p:nvSpPr>
          <p:spPr>
            <a:xfrm>
              <a:off x="5888920" y="5722054"/>
              <a:ext cx="140948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200" b="1" dirty="0" smtClean="0">
                  <a:solidFill>
                    <a:srgbClr val="C64224"/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Inversión</a:t>
              </a:r>
            </a:p>
          </p:txBody>
        </p:sp>
        <p:sp>
          <p:nvSpPr>
            <p:cNvPr id="24" name="CuadroTexto 23"/>
            <p:cNvSpPr txBox="1"/>
            <p:nvPr/>
          </p:nvSpPr>
          <p:spPr>
            <a:xfrm>
              <a:off x="5902367" y="6797815"/>
              <a:ext cx="149786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200" b="1" dirty="0" smtClean="0">
                  <a:solidFill>
                    <a:srgbClr val="C64224"/>
                  </a:solidFill>
                  <a:latin typeface="Open Sans SemiBold" pitchFamily="2" charset="0"/>
                  <a:ea typeface="Open Sans SemiBold" pitchFamily="2" charset="0"/>
                  <a:cs typeface="Open Sans SemiBold" pitchFamily="2" charset="0"/>
                </a:rPr>
                <a:t>Ayuda UE</a:t>
              </a:r>
            </a:p>
          </p:txBody>
        </p:sp>
      </p:grpSp>
      <p:sp>
        <p:nvSpPr>
          <p:cNvPr id="26" name="Rectángulo 25"/>
          <p:cNvSpPr/>
          <p:nvPr/>
        </p:nvSpPr>
        <p:spPr>
          <a:xfrm>
            <a:off x="9161177" y="2516370"/>
            <a:ext cx="5401988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600"/>
              </a:lnSpc>
            </a:pPr>
            <a:r>
              <a:rPr lang="es-ES" sz="4000" spc="-150" dirty="0" smtClean="0">
                <a:solidFill>
                  <a:srgbClr val="C64224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Insertar título proyecto [</a:t>
            </a:r>
            <a:r>
              <a:rPr lang="es-ES" sz="4000" spc="-150" dirty="0" err="1" smtClean="0">
                <a:solidFill>
                  <a:srgbClr val="C64224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OpenSans</a:t>
            </a:r>
            <a:r>
              <a:rPr lang="es-ES" sz="4000" spc="-150" dirty="0" smtClean="0">
                <a:solidFill>
                  <a:srgbClr val="C64224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 </a:t>
            </a:r>
            <a:r>
              <a:rPr lang="es-ES" sz="4000" spc="-150" dirty="0" err="1" smtClean="0">
                <a:solidFill>
                  <a:srgbClr val="C64224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Semibold</a:t>
            </a:r>
            <a:r>
              <a:rPr lang="es-ES" sz="4000" spc="-150" dirty="0" smtClean="0">
                <a:solidFill>
                  <a:srgbClr val="C64224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 40]</a:t>
            </a:r>
            <a:endParaRPr lang="es-ES" sz="4000" spc="-150" dirty="0">
              <a:solidFill>
                <a:srgbClr val="C64224"/>
              </a:solidFill>
              <a:latin typeface="Open Sans SemiBold" pitchFamily="2" charset="0"/>
              <a:ea typeface="Open Sans SemiBold" pitchFamily="2" charset="0"/>
              <a:cs typeface="Open Sans SemiBold" pitchFamily="2" charset="0"/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9012226" y="4830360"/>
            <a:ext cx="5657923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s-ES" sz="2800" kern="400" spc="-50" dirty="0" smtClean="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Programa de Cualificación Inicial de Formación Profesional dirigido a jóvenes entre 16 y 21 años para la obtención de unidades de competencia profesionales y </a:t>
            </a:r>
            <a:endParaRPr lang="es-ES" sz="2800" kern="400" spc="-50" dirty="0" smtClean="0">
              <a:latin typeface="Open Sans Medium" pitchFamily="2" charset="0"/>
              <a:ea typeface="Open Sans Medium" pitchFamily="2" charset="0"/>
              <a:cs typeface="Open Sans Medium" pitchFamily="2" charset="0"/>
            </a:endParaRPr>
          </a:p>
          <a:p>
            <a:pPr>
              <a:lnSpc>
                <a:spcPts val="3500"/>
              </a:lnSpc>
            </a:pPr>
            <a:r>
              <a:rPr lang="es-ES" sz="2800" kern="400" spc="-50" dirty="0" smtClean="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mejora de </a:t>
            </a:r>
            <a:r>
              <a:rPr lang="es-ES" sz="2800" kern="400" spc="-50" dirty="0" smtClean="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su inserción </a:t>
            </a:r>
            <a:r>
              <a:rPr lang="es-ES" sz="2800" kern="400" spc="-50" dirty="0" err="1" smtClean="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sociolaboral</a:t>
            </a:r>
            <a:r>
              <a:rPr lang="es-ES" sz="2800" kern="400" spc="-50" dirty="0" smtClean="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.</a:t>
            </a:r>
            <a:endParaRPr lang="es-ES" sz="2800" kern="400" spc="-50" dirty="0">
              <a:latin typeface="Open Sans Medium" pitchFamily="2" charset="0"/>
              <a:ea typeface="Open Sans Medium" pitchFamily="2" charset="0"/>
              <a:cs typeface="Open Sans Medium" pitchFamily="2" charset="0"/>
            </a:endParaRPr>
          </a:p>
        </p:txBody>
      </p:sp>
      <p:sp>
        <p:nvSpPr>
          <p:cNvPr id="33" name="CuadroTexto 32"/>
          <p:cNvSpPr txBox="1"/>
          <p:nvPr/>
        </p:nvSpPr>
        <p:spPr>
          <a:xfrm>
            <a:off x="6014545" y="2739828"/>
            <a:ext cx="14952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100" spc="-150"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</a:lstStyle>
          <a:p>
            <a:r>
              <a:rPr lang="es-ES" sz="1600" i="1" dirty="0" smtClean="0">
                <a:solidFill>
                  <a:srgbClr val="C6422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Insertar QR en caso de </a:t>
            </a:r>
            <a:r>
              <a:rPr lang="es-ES" sz="1600" i="1" dirty="0">
                <a:solidFill>
                  <a:srgbClr val="C6422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tener </a:t>
            </a:r>
            <a:r>
              <a:rPr lang="es-ES" sz="1600" i="1" dirty="0" smtClean="0">
                <a:solidFill>
                  <a:srgbClr val="C6422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  (</a:t>
            </a:r>
            <a:r>
              <a:rPr lang="es-ES" sz="1600" i="1" dirty="0">
                <a:solidFill>
                  <a:srgbClr val="C6422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ver plantilla de ejemplo)</a:t>
            </a:r>
          </a:p>
          <a:p>
            <a:endParaRPr lang="es-ES" sz="1600" i="1" dirty="0">
              <a:solidFill>
                <a:schemeClr val="accent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4" name="Rectángulo 33"/>
          <p:cNvSpPr/>
          <p:nvPr/>
        </p:nvSpPr>
        <p:spPr>
          <a:xfrm flipH="1">
            <a:off x="6004200" y="2573413"/>
            <a:ext cx="1396036" cy="1395332"/>
          </a:xfrm>
          <a:prstGeom prst="rect">
            <a:avLst/>
          </a:prstGeom>
          <a:noFill/>
          <a:ln>
            <a:solidFill>
              <a:srgbClr val="C6422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CuadroTexto 34"/>
          <p:cNvSpPr txBox="1"/>
          <p:nvPr/>
        </p:nvSpPr>
        <p:spPr>
          <a:xfrm>
            <a:off x="1442544" y="2737051"/>
            <a:ext cx="28246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100" spc="-150"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</a:lstStyle>
          <a:p>
            <a:r>
              <a:rPr lang="es-ES" i="1" dirty="0" smtClean="0">
                <a:solidFill>
                  <a:srgbClr val="C6422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Insertar imagen o fotografía que cubra todo el hueco</a:t>
            </a:r>
          </a:p>
          <a:p>
            <a:r>
              <a:rPr lang="es-ES" i="1" dirty="0" smtClean="0">
                <a:solidFill>
                  <a:srgbClr val="C6422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(ver plantilla de ejemplo)</a:t>
            </a:r>
            <a:endParaRPr lang="es-ES" i="1" dirty="0">
              <a:solidFill>
                <a:srgbClr val="C6422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6" name="Rectángulo 35"/>
          <p:cNvSpPr/>
          <p:nvPr/>
        </p:nvSpPr>
        <p:spPr>
          <a:xfrm>
            <a:off x="0" y="0"/>
            <a:ext cx="5416542" cy="10689084"/>
          </a:xfrm>
          <a:prstGeom prst="rect">
            <a:avLst/>
          </a:prstGeom>
          <a:solidFill>
            <a:srgbClr val="C64224"/>
          </a:solidFill>
          <a:ln>
            <a:solidFill>
              <a:srgbClr val="C6422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/>
          </a:p>
        </p:txBody>
      </p:sp>
      <p:sp>
        <p:nvSpPr>
          <p:cNvPr id="25" name="CuadroTexto 24"/>
          <p:cNvSpPr txBox="1"/>
          <p:nvPr/>
        </p:nvSpPr>
        <p:spPr>
          <a:xfrm>
            <a:off x="7621517" y="9146376"/>
            <a:ext cx="24622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100" spc="-150"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</a:lstStyle>
          <a:p>
            <a:r>
              <a:rPr lang="es-ES" sz="1600" i="1" dirty="0" smtClean="0">
                <a:solidFill>
                  <a:srgbClr val="C6422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Insertar  logo de la entidad</a:t>
            </a:r>
            <a:endParaRPr lang="es-ES" sz="1600" i="1" dirty="0" smtClean="0">
              <a:solidFill>
                <a:schemeClr val="accent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s-ES" sz="1600" i="1" dirty="0">
              <a:solidFill>
                <a:schemeClr val="accent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7" name="Rectángulo 26"/>
          <p:cNvSpPr/>
          <p:nvPr/>
        </p:nvSpPr>
        <p:spPr>
          <a:xfrm flipH="1">
            <a:off x="7516906" y="8994377"/>
            <a:ext cx="2566894" cy="643732"/>
          </a:xfrm>
          <a:prstGeom prst="rect">
            <a:avLst/>
          </a:prstGeom>
          <a:noFill/>
          <a:ln>
            <a:solidFill>
              <a:srgbClr val="C6422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91" y="667360"/>
            <a:ext cx="973181" cy="973181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1866900" y="984673"/>
            <a:ext cx="32308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FFFFFF"/>
                </a:solidFill>
                <a:latin typeface="SourceSansPro-Bold"/>
              </a:rPr>
              <a:t>FSE+ </a:t>
            </a:r>
            <a:r>
              <a:rPr lang="es-ES" sz="1600" dirty="0">
                <a:solidFill>
                  <a:srgbClr val="FFFFFF"/>
                </a:solidFill>
                <a:latin typeface="SourceSansPro-Regular"/>
              </a:rPr>
              <a:t>Fondo Social Europeo Plus </a:t>
            </a:r>
            <a:endParaRPr lang="es-ES" sz="1600" dirty="0"/>
          </a:p>
        </p:txBody>
      </p:sp>
      <p:cxnSp>
        <p:nvCxnSpPr>
          <p:cNvPr id="14" name="Conector recto 13"/>
          <p:cNvCxnSpPr/>
          <p:nvPr/>
        </p:nvCxnSpPr>
        <p:spPr>
          <a:xfrm>
            <a:off x="1752600" y="761189"/>
            <a:ext cx="0" cy="762811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198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4000" spc="-150" dirty="0" smtClean="0">
            <a:solidFill>
              <a:srgbClr val="1E3485"/>
            </a:solidFill>
            <a:latin typeface="Open Sans SemiBold" pitchFamily="2" charset="0"/>
            <a:ea typeface="Open Sans SemiBold" pitchFamily="2" charset="0"/>
            <a:cs typeface="Open Sans SemiBold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472</TotalTime>
  <Words>87</Words>
  <Application>Microsoft Office PowerPoint</Application>
  <PresentationFormat>Personalizado</PresentationFormat>
  <Paragraphs>14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10" baseType="lpstr">
      <vt:lpstr>Arial</vt:lpstr>
      <vt:lpstr>Calibri</vt:lpstr>
      <vt:lpstr>Calibri Light</vt:lpstr>
      <vt:lpstr>Open Sans</vt:lpstr>
      <vt:lpstr>Open Sans Medium</vt:lpstr>
      <vt:lpstr>Open Sans SemiBold</vt:lpstr>
      <vt:lpstr>SourceSansPro-Bold</vt:lpstr>
      <vt:lpstr>SourceSansPro-Regular</vt:lpstr>
      <vt:lpstr>Tema de Office</vt:lpstr>
      <vt:lpstr>Presentación de PowerPoint</vt:lpstr>
    </vt:vector>
  </TitlesOfParts>
  <Company>IGAE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SGPE JCY</dc:creator>
  <cp:lastModifiedBy>Administrador</cp:lastModifiedBy>
  <cp:revision>39</cp:revision>
  <cp:lastPrinted>2023-10-18T08:03:13Z</cp:lastPrinted>
  <dcterms:created xsi:type="dcterms:W3CDTF">2023-10-10T14:27:13Z</dcterms:created>
  <dcterms:modified xsi:type="dcterms:W3CDTF">2024-11-12T08:19:30Z</dcterms:modified>
</cp:coreProperties>
</file>