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48"/>
  </p:notesMasterIdLst>
  <p:handoutMasterIdLst>
    <p:handoutMasterId r:id="rId49"/>
  </p:handoutMasterIdLst>
  <p:sldIdLst>
    <p:sldId id="597" r:id="rId2"/>
    <p:sldId id="855" r:id="rId3"/>
    <p:sldId id="873" r:id="rId4"/>
    <p:sldId id="874" r:id="rId5"/>
    <p:sldId id="876" r:id="rId6"/>
    <p:sldId id="877" r:id="rId7"/>
    <p:sldId id="875" r:id="rId8"/>
    <p:sldId id="802" r:id="rId9"/>
    <p:sldId id="878" r:id="rId10"/>
    <p:sldId id="721" r:id="rId11"/>
    <p:sldId id="822" r:id="rId12"/>
    <p:sldId id="879" r:id="rId13"/>
    <p:sldId id="880" r:id="rId14"/>
    <p:sldId id="881" r:id="rId15"/>
    <p:sldId id="882" r:id="rId16"/>
    <p:sldId id="801" r:id="rId17"/>
    <p:sldId id="883" r:id="rId18"/>
    <p:sldId id="884" r:id="rId19"/>
    <p:sldId id="885" r:id="rId20"/>
    <p:sldId id="886" r:id="rId21"/>
    <p:sldId id="887" r:id="rId22"/>
    <p:sldId id="888" r:id="rId23"/>
    <p:sldId id="756" r:id="rId24"/>
    <p:sldId id="757" r:id="rId25"/>
    <p:sldId id="758" r:id="rId26"/>
    <p:sldId id="760" r:id="rId27"/>
    <p:sldId id="808" r:id="rId28"/>
    <p:sldId id="792" r:id="rId29"/>
    <p:sldId id="779" r:id="rId30"/>
    <p:sldId id="781" r:id="rId31"/>
    <p:sldId id="851" r:id="rId32"/>
    <p:sldId id="798" r:id="rId33"/>
    <p:sldId id="772" r:id="rId34"/>
    <p:sldId id="809" r:id="rId35"/>
    <p:sldId id="832" r:id="rId36"/>
    <p:sldId id="767" r:id="rId37"/>
    <p:sldId id="826" r:id="rId38"/>
    <p:sldId id="800" r:id="rId39"/>
    <p:sldId id="787" r:id="rId40"/>
    <p:sldId id="889" r:id="rId41"/>
    <p:sldId id="890" r:id="rId42"/>
    <p:sldId id="891" r:id="rId43"/>
    <p:sldId id="892" r:id="rId44"/>
    <p:sldId id="893" r:id="rId45"/>
    <p:sldId id="854" r:id="rId46"/>
    <p:sldId id="746" r:id="rId47"/>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A2A2A"/>
    <a:srgbClr val="99CCFF"/>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5" autoAdjust="0"/>
    <p:restoredTop sz="96311"/>
  </p:normalViewPr>
  <p:slideViewPr>
    <p:cSldViewPr snapToGrid="0" snapToObjects="1">
      <p:cViewPr varScale="1">
        <p:scale>
          <a:sx n="51" d="100"/>
          <a:sy n="51" d="100"/>
        </p:scale>
        <p:origin x="888" y="-216"/>
      </p:cViewPr>
      <p:guideLst>
        <p:guide orient="horz" pos="2160"/>
        <p:guide pos="3840"/>
      </p:guideLst>
    </p:cSldViewPr>
  </p:slideViewPr>
  <p:outlineViewPr>
    <p:cViewPr>
      <p:scale>
        <a:sx n="33" d="100"/>
        <a:sy n="33" d="100"/>
      </p:scale>
      <p:origin x="0" y="-211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46" d="100"/>
          <a:sy n="146" d="100"/>
        </p:scale>
        <p:origin x="59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BC473-5FC4-4A02-A5A2-E2476BBF6F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88C7BCEE-6CBD-4E11-AC9E-A15B2B7C1703}">
      <dgm:prSet custT="1"/>
      <dgm:spPr/>
      <dgm:t>
        <a:bodyPr/>
        <a:lstStyle/>
        <a:p>
          <a:pPr rtl="0"/>
          <a:r>
            <a:rPr lang="es-ES" sz="3300" b="1" dirty="0"/>
            <a:t>De centros públicos, privados concertados y privados</a:t>
          </a:r>
          <a:endParaRPr lang="es-ES" sz="3300" dirty="0"/>
        </a:p>
      </dgm:t>
    </dgm:pt>
    <dgm:pt modelId="{C12755AC-5AC5-4CDD-A405-9B0B8DF84B77}" type="parTrans" cxnId="{F9ED2FBE-5F21-459B-A68D-01A57CFDA6A0}">
      <dgm:prSet/>
      <dgm:spPr/>
      <dgm:t>
        <a:bodyPr/>
        <a:lstStyle/>
        <a:p>
          <a:endParaRPr lang="es-ES" sz="3300"/>
        </a:p>
      </dgm:t>
    </dgm:pt>
    <dgm:pt modelId="{8E4E7682-CE31-4995-9E95-7CF5CC7340EB}" type="sibTrans" cxnId="{F9ED2FBE-5F21-459B-A68D-01A57CFDA6A0}">
      <dgm:prSet/>
      <dgm:spPr/>
      <dgm:t>
        <a:bodyPr/>
        <a:lstStyle/>
        <a:p>
          <a:endParaRPr lang="es-ES" sz="3300"/>
        </a:p>
      </dgm:t>
    </dgm:pt>
    <dgm:pt modelId="{A107E968-446C-44FF-8F61-7CFD37D40406}">
      <dgm:prSet custT="1"/>
      <dgm:spPr/>
      <dgm:t>
        <a:bodyPr/>
        <a:lstStyle/>
        <a:p>
          <a:pPr rtl="0"/>
          <a:r>
            <a:rPr lang="es-ES" sz="3300" b="1" dirty="0"/>
            <a:t>Ciclos Grado Medio </a:t>
          </a:r>
          <a:r>
            <a:rPr lang="es-ES" sz="3300" dirty="0"/>
            <a:t>(alumnos/as 2º)</a:t>
          </a:r>
        </a:p>
      </dgm:t>
    </dgm:pt>
    <dgm:pt modelId="{531753DD-76A5-40ED-B6BB-08F1D5913426}" type="parTrans" cxnId="{BBED651B-98CC-465C-9E26-07345D7B0D10}">
      <dgm:prSet/>
      <dgm:spPr/>
      <dgm:t>
        <a:bodyPr/>
        <a:lstStyle/>
        <a:p>
          <a:endParaRPr lang="es-ES" sz="3300"/>
        </a:p>
      </dgm:t>
    </dgm:pt>
    <dgm:pt modelId="{07322DFD-5487-4F8D-B771-F4691B83E985}" type="sibTrans" cxnId="{BBED651B-98CC-465C-9E26-07345D7B0D10}">
      <dgm:prSet/>
      <dgm:spPr/>
      <dgm:t>
        <a:bodyPr/>
        <a:lstStyle/>
        <a:p>
          <a:endParaRPr lang="es-ES" sz="3300"/>
        </a:p>
      </dgm:t>
    </dgm:pt>
    <dgm:pt modelId="{FD61A0D5-FC94-4648-AFCC-7C7E3E2DA08C}">
      <dgm:prSet custT="1"/>
      <dgm:spPr/>
      <dgm:t>
        <a:bodyPr/>
        <a:lstStyle/>
        <a:p>
          <a:pPr rtl="0"/>
          <a:r>
            <a:rPr lang="es-ES" sz="3300" b="1" dirty="0"/>
            <a:t>Ciclos Grado Superior </a:t>
          </a:r>
          <a:r>
            <a:rPr lang="es-ES" sz="3300" dirty="0"/>
            <a:t>(alumnos/as 2º)</a:t>
          </a:r>
        </a:p>
      </dgm:t>
    </dgm:pt>
    <dgm:pt modelId="{96F844F6-F0B8-4A9E-890D-5AE9C7E1AD42}" type="parTrans" cxnId="{AEB0B23B-ED24-44B5-B87A-D18DD9D1303D}">
      <dgm:prSet/>
      <dgm:spPr/>
      <dgm:t>
        <a:bodyPr/>
        <a:lstStyle/>
        <a:p>
          <a:endParaRPr lang="es-ES" sz="3300"/>
        </a:p>
      </dgm:t>
    </dgm:pt>
    <dgm:pt modelId="{EF9169EB-D239-4A13-A006-64240AFD2BE9}" type="sibTrans" cxnId="{AEB0B23B-ED24-44B5-B87A-D18DD9D1303D}">
      <dgm:prSet/>
      <dgm:spPr/>
      <dgm:t>
        <a:bodyPr/>
        <a:lstStyle/>
        <a:p>
          <a:endParaRPr lang="es-ES" sz="3300"/>
        </a:p>
      </dgm:t>
    </dgm:pt>
    <dgm:pt modelId="{684AD876-ECB1-4CE2-A31F-11C485504C8D}">
      <dgm:prSet custT="1"/>
      <dgm:spPr/>
      <dgm:t>
        <a:bodyPr/>
        <a:lstStyle/>
        <a:p>
          <a:pPr rtl="0"/>
          <a:r>
            <a:rPr lang="es-ES" sz="3300" b="1"/>
            <a:t>Cursos de Especialización</a:t>
          </a:r>
          <a:endParaRPr lang="es-ES" sz="3300"/>
        </a:p>
      </dgm:t>
    </dgm:pt>
    <dgm:pt modelId="{4F362E40-AF37-43D5-A92F-652FAF9DD7C6}" type="parTrans" cxnId="{651F4EA1-B537-444C-BCE4-79386F890395}">
      <dgm:prSet/>
      <dgm:spPr/>
      <dgm:t>
        <a:bodyPr/>
        <a:lstStyle/>
        <a:p>
          <a:endParaRPr lang="es-ES" sz="3300"/>
        </a:p>
      </dgm:t>
    </dgm:pt>
    <dgm:pt modelId="{24A05E7E-C70D-41AC-BAB2-FDA610B823A4}" type="sibTrans" cxnId="{651F4EA1-B537-444C-BCE4-79386F890395}">
      <dgm:prSet/>
      <dgm:spPr/>
      <dgm:t>
        <a:bodyPr/>
        <a:lstStyle/>
        <a:p>
          <a:endParaRPr lang="es-ES" sz="3300"/>
        </a:p>
      </dgm:t>
    </dgm:pt>
    <dgm:pt modelId="{5F8F44A3-CDCF-4E64-BE3C-518305C5E73C}" type="pres">
      <dgm:prSet presAssocID="{E07BC473-5FC4-4A02-A5A2-E2476BBF6F6C}" presName="Name0" presStyleCnt="0">
        <dgm:presLayoutVars>
          <dgm:dir/>
          <dgm:animLvl val="lvl"/>
          <dgm:resizeHandles val="exact"/>
        </dgm:presLayoutVars>
      </dgm:prSet>
      <dgm:spPr/>
    </dgm:pt>
    <dgm:pt modelId="{D9CB0FDB-3299-4C8A-B7F4-19FEF7884303}" type="pres">
      <dgm:prSet presAssocID="{88C7BCEE-6CBD-4E11-AC9E-A15B2B7C1703}" presName="linNode" presStyleCnt="0"/>
      <dgm:spPr/>
    </dgm:pt>
    <dgm:pt modelId="{9B279EE9-C6DC-40D3-9F40-4B9A0B220CFA}" type="pres">
      <dgm:prSet presAssocID="{88C7BCEE-6CBD-4E11-AC9E-A15B2B7C1703}" presName="parentText" presStyleLbl="node1" presStyleIdx="0" presStyleCnt="1">
        <dgm:presLayoutVars>
          <dgm:chMax val="1"/>
          <dgm:bulletEnabled val="1"/>
        </dgm:presLayoutVars>
      </dgm:prSet>
      <dgm:spPr/>
    </dgm:pt>
    <dgm:pt modelId="{7EA8F2C5-E68D-409D-941E-5E6285F4AC0B}" type="pres">
      <dgm:prSet presAssocID="{88C7BCEE-6CBD-4E11-AC9E-A15B2B7C1703}" presName="descendantText" presStyleLbl="alignAccFollowNode1" presStyleIdx="0" presStyleCnt="1" custScaleX="145961">
        <dgm:presLayoutVars>
          <dgm:bulletEnabled val="1"/>
        </dgm:presLayoutVars>
      </dgm:prSet>
      <dgm:spPr/>
    </dgm:pt>
  </dgm:ptLst>
  <dgm:cxnLst>
    <dgm:cxn modelId="{BBED651B-98CC-465C-9E26-07345D7B0D10}" srcId="{88C7BCEE-6CBD-4E11-AC9E-A15B2B7C1703}" destId="{A107E968-446C-44FF-8F61-7CFD37D40406}" srcOrd="0" destOrd="0" parTransId="{531753DD-76A5-40ED-B6BB-08F1D5913426}" sibTransId="{07322DFD-5487-4F8D-B771-F4691B83E985}"/>
    <dgm:cxn modelId="{AEB0B23B-ED24-44B5-B87A-D18DD9D1303D}" srcId="{88C7BCEE-6CBD-4E11-AC9E-A15B2B7C1703}" destId="{FD61A0D5-FC94-4648-AFCC-7C7E3E2DA08C}" srcOrd="1" destOrd="0" parTransId="{96F844F6-F0B8-4A9E-890D-5AE9C7E1AD42}" sibTransId="{EF9169EB-D239-4A13-A006-64240AFD2BE9}"/>
    <dgm:cxn modelId="{C1F0025D-15B7-4023-A06F-EDACF791E937}" type="presOf" srcId="{A107E968-446C-44FF-8F61-7CFD37D40406}" destId="{7EA8F2C5-E68D-409D-941E-5E6285F4AC0B}" srcOrd="0" destOrd="0" presId="urn:microsoft.com/office/officeart/2005/8/layout/vList5"/>
    <dgm:cxn modelId="{053ED14A-F9DF-4E17-805C-3D53168CBC19}" type="presOf" srcId="{684AD876-ECB1-4CE2-A31F-11C485504C8D}" destId="{7EA8F2C5-E68D-409D-941E-5E6285F4AC0B}" srcOrd="0" destOrd="2" presId="urn:microsoft.com/office/officeart/2005/8/layout/vList5"/>
    <dgm:cxn modelId="{651F4EA1-B537-444C-BCE4-79386F890395}" srcId="{88C7BCEE-6CBD-4E11-AC9E-A15B2B7C1703}" destId="{684AD876-ECB1-4CE2-A31F-11C485504C8D}" srcOrd="2" destOrd="0" parTransId="{4F362E40-AF37-43D5-A92F-652FAF9DD7C6}" sibTransId="{24A05E7E-C70D-41AC-BAB2-FDA610B823A4}"/>
    <dgm:cxn modelId="{F9ED2FBE-5F21-459B-A68D-01A57CFDA6A0}" srcId="{E07BC473-5FC4-4A02-A5A2-E2476BBF6F6C}" destId="{88C7BCEE-6CBD-4E11-AC9E-A15B2B7C1703}" srcOrd="0" destOrd="0" parTransId="{C12755AC-5AC5-4CDD-A405-9B0B8DF84B77}" sibTransId="{8E4E7682-CE31-4995-9E95-7CF5CC7340EB}"/>
    <dgm:cxn modelId="{36AB13C4-5B4B-4457-8340-4D308C05D1AD}" type="presOf" srcId="{E07BC473-5FC4-4A02-A5A2-E2476BBF6F6C}" destId="{5F8F44A3-CDCF-4E64-BE3C-518305C5E73C}" srcOrd="0" destOrd="0" presId="urn:microsoft.com/office/officeart/2005/8/layout/vList5"/>
    <dgm:cxn modelId="{B1C5EDC6-6A28-406B-A005-DDA4FFB958F9}" type="presOf" srcId="{FD61A0D5-FC94-4648-AFCC-7C7E3E2DA08C}" destId="{7EA8F2C5-E68D-409D-941E-5E6285F4AC0B}" srcOrd="0" destOrd="1" presId="urn:microsoft.com/office/officeart/2005/8/layout/vList5"/>
    <dgm:cxn modelId="{8D787CE9-4AA3-42EC-81A2-E2B06F75DACC}" type="presOf" srcId="{88C7BCEE-6CBD-4E11-AC9E-A15B2B7C1703}" destId="{9B279EE9-C6DC-40D3-9F40-4B9A0B220CFA}" srcOrd="0" destOrd="0" presId="urn:microsoft.com/office/officeart/2005/8/layout/vList5"/>
    <dgm:cxn modelId="{76154FA5-DB59-4218-A954-0A561393F4EB}" type="presParOf" srcId="{5F8F44A3-CDCF-4E64-BE3C-518305C5E73C}" destId="{D9CB0FDB-3299-4C8A-B7F4-19FEF7884303}" srcOrd="0" destOrd="0" presId="urn:microsoft.com/office/officeart/2005/8/layout/vList5"/>
    <dgm:cxn modelId="{14CAC026-DDEA-4369-8B59-BCBBBE610CC9}" type="presParOf" srcId="{D9CB0FDB-3299-4C8A-B7F4-19FEF7884303}" destId="{9B279EE9-C6DC-40D3-9F40-4B9A0B220CFA}" srcOrd="0" destOrd="0" presId="urn:microsoft.com/office/officeart/2005/8/layout/vList5"/>
    <dgm:cxn modelId="{20348DC4-3D65-4C4F-ACF8-BF809C83B54C}" type="presParOf" srcId="{D9CB0FDB-3299-4C8A-B7F4-19FEF7884303}" destId="{7EA8F2C5-E68D-409D-941E-5E6285F4AC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D9439-405E-491A-8D72-A8D0B6911E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0EA9143-2D5E-4611-9AE0-33B102CE4F92}">
      <dgm:prSet/>
      <dgm:spPr/>
      <dgm:t>
        <a:bodyPr/>
        <a:lstStyle/>
        <a:p>
          <a:pPr rtl="0"/>
          <a:r>
            <a:rPr lang="es-ES" b="1" dirty="0"/>
            <a:t>Contrato para la formación en alternancia </a:t>
          </a:r>
          <a:r>
            <a:rPr lang="es-ES" dirty="0"/>
            <a:t>(RDL 32/2021, de 28 de diciembre). </a:t>
          </a:r>
          <a:r>
            <a:rPr lang="es-ES" i="1" dirty="0"/>
            <a:t>Sustituye y mejora el anterior Contrato para la Formación y el Aprendizaje. </a:t>
          </a:r>
          <a:r>
            <a:rPr lang="es-ES" b="1" i="1" dirty="0">
              <a:solidFill>
                <a:srgbClr val="FF0000"/>
              </a:solidFill>
            </a:rPr>
            <a:t>Relación especial</a:t>
          </a:r>
          <a:r>
            <a:rPr lang="es-ES" i="1" dirty="0"/>
            <a:t> </a:t>
          </a:r>
          <a:r>
            <a:rPr lang="es-ES" i="1" dirty="0">
              <a:solidFill>
                <a:srgbClr val="0070C0"/>
              </a:solidFill>
            </a:rPr>
            <a:t>9936 – Contrato formación en alternancia. Estudios universitarios / FP</a:t>
          </a:r>
          <a:endParaRPr lang="es-ES" dirty="0">
            <a:solidFill>
              <a:srgbClr val="0070C0"/>
            </a:solidFill>
          </a:endParaRPr>
        </a:p>
      </dgm:t>
    </dgm:pt>
    <dgm:pt modelId="{56F5E27B-3EAB-4CC9-AA9A-97ACC05EB6FE}" type="parTrans" cxnId="{48B041AA-7F80-424C-A405-CDB5B5173CE8}">
      <dgm:prSet/>
      <dgm:spPr/>
      <dgm:t>
        <a:bodyPr/>
        <a:lstStyle/>
        <a:p>
          <a:endParaRPr lang="es-ES"/>
        </a:p>
      </dgm:t>
    </dgm:pt>
    <dgm:pt modelId="{B373C7DA-CBF7-4A47-B92A-939DA23CA37A}" type="sibTrans" cxnId="{48B041AA-7F80-424C-A405-CDB5B5173CE8}">
      <dgm:prSet/>
      <dgm:spPr/>
      <dgm:t>
        <a:bodyPr/>
        <a:lstStyle/>
        <a:p>
          <a:endParaRPr lang="es-ES"/>
        </a:p>
      </dgm:t>
    </dgm:pt>
    <dgm:pt modelId="{EED3F69A-EA7A-4433-8053-1D886EB478E7}">
      <dgm:prSet/>
      <dgm:spPr/>
      <dgm:t>
        <a:bodyPr/>
        <a:lstStyle/>
        <a:p>
          <a:pPr rtl="0"/>
          <a:r>
            <a:rPr lang="es-ES" b="1" dirty="0"/>
            <a:t>Beca de formación </a:t>
          </a:r>
          <a:r>
            <a:rPr lang="es-ES" b="1" dirty="0">
              <a:solidFill>
                <a:srgbClr val="FF0000"/>
              </a:solidFill>
            </a:rPr>
            <a:t>Relación especial </a:t>
          </a:r>
          <a:r>
            <a:rPr lang="es-ES" b="1" i="1" strike="noStrike" dirty="0">
              <a:solidFill>
                <a:srgbClr val="0070C0"/>
              </a:solidFill>
            </a:rPr>
            <a:t>9939 – Prácticas formativas remuneradas DA 52 LGSS</a:t>
          </a:r>
          <a:r>
            <a:rPr lang="es-ES" i="1" dirty="0"/>
            <a:t>, se puede emplear hasta el 31/12/2028.</a:t>
          </a:r>
          <a:endParaRPr lang="es-ES" dirty="0"/>
        </a:p>
      </dgm:t>
    </dgm:pt>
    <dgm:pt modelId="{C36F8656-8349-4008-81F1-C7B7CDA36BE4}" type="parTrans" cxnId="{4DDF71E5-8432-4ADE-AAEC-153A2DE53517}">
      <dgm:prSet/>
      <dgm:spPr/>
      <dgm:t>
        <a:bodyPr/>
        <a:lstStyle/>
        <a:p>
          <a:endParaRPr lang="es-ES"/>
        </a:p>
      </dgm:t>
    </dgm:pt>
    <dgm:pt modelId="{662085F9-3D9D-4FCE-8159-39EA237C5678}" type="sibTrans" cxnId="{4DDF71E5-8432-4ADE-AAEC-153A2DE53517}">
      <dgm:prSet/>
      <dgm:spPr/>
      <dgm:t>
        <a:bodyPr/>
        <a:lstStyle/>
        <a:p>
          <a:endParaRPr lang="es-ES"/>
        </a:p>
      </dgm:t>
    </dgm:pt>
    <dgm:pt modelId="{486005CE-AB48-4DB6-8B1D-F3AD0B1DCAF2}">
      <dgm:prSet/>
      <dgm:spPr/>
      <dgm:t>
        <a:bodyPr/>
        <a:lstStyle/>
        <a:p>
          <a:pPr rtl="0"/>
          <a:endParaRPr lang="es-ES" dirty="0"/>
        </a:p>
      </dgm:t>
    </dgm:pt>
    <dgm:pt modelId="{BF941B80-18CD-4E43-A1D5-FFBFDDDEDF6E}" type="parTrans" cxnId="{05761B7A-C235-46EE-9D12-664C1BD646AC}">
      <dgm:prSet/>
      <dgm:spPr/>
      <dgm:t>
        <a:bodyPr/>
        <a:lstStyle/>
        <a:p>
          <a:endParaRPr lang="es-ES"/>
        </a:p>
      </dgm:t>
    </dgm:pt>
    <dgm:pt modelId="{92EC82FD-2C58-4C93-8859-87B326B21B0E}" type="sibTrans" cxnId="{05761B7A-C235-46EE-9D12-664C1BD646AC}">
      <dgm:prSet/>
      <dgm:spPr/>
      <dgm:t>
        <a:bodyPr/>
        <a:lstStyle/>
        <a:p>
          <a:endParaRPr lang="es-ES"/>
        </a:p>
      </dgm:t>
    </dgm:pt>
    <dgm:pt modelId="{72B2BA8E-3C8B-414D-8422-3ED20002EAD3}">
      <dgm:prSet/>
      <dgm:spPr/>
      <dgm:t>
        <a:bodyPr/>
        <a:lstStyle/>
        <a:p>
          <a:pPr rtl="0"/>
          <a:r>
            <a:rPr lang="es-ES" b="1" dirty="0"/>
            <a:t>La relación laboral </a:t>
          </a:r>
          <a:r>
            <a:rPr lang="es-ES" b="1" dirty="0" err="1"/>
            <a:t>etre</a:t>
          </a:r>
          <a:r>
            <a:rPr lang="es-ES" b="1" dirty="0"/>
            <a:t> el/la alumno/a y la empresa se establece mediante una de estas dos opciones:</a:t>
          </a:r>
          <a:endParaRPr lang="es-ES" dirty="0"/>
        </a:p>
      </dgm:t>
    </dgm:pt>
    <dgm:pt modelId="{B31BA73F-591B-41DB-BECC-404FC8FD601C}" type="sibTrans" cxnId="{824416C9-5DA2-40A0-BA48-5EA34404E5E8}">
      <dgm:prSet/>
      <dgm:spPr/>
      <dgm:t>
        <a:bodyPr/>
        <a:lstStyle/>
        <a:p>
          <a:endParaRPr lang="es-ES"/>
        </a:p>
      </dgm:t>
    </dgm:pt>
    <dgm:pt modelId="{4F22AD11-BAF1-4224-BF6E-7F9F2897E9BD}" type="parTrans" cxnId="{824416C9-5DA2-40A0-BA48-5EA34404E5E8}">
      <dgm:prSet/>
      <dgm:spPr/>
      <dgm:t>
        <a:bodyPr/>
        <a:lstStyle/>
        <a:p>
          <a:endParaRPr lang="es-ES"/>
        </a:p>
      </dgm:t>
    </dgm:pt>
    <dgm:pt modelId="{22ACBDC7-A5B1-40A5-9F6B-13D8246655F7}" type="pres">
      <dgm:prSet presAssocID="{4E5D9439-405E-491A-8D72-A8D0B6911EF8}" presName="linear" presStyleCnt="0">
        <dgm:presLayoutVars>
          <dgm:animLvl val="lvl"/>
          <dgm:resizeHandles val="exact"/>
        </dgm:presLayoutVars>
      </dgm:prSet>
      <dgm:spPr/>
    </dgm:pt>
    <dgm:pt modelId="{E2A50B9B-5F98-4891-93E7-80DCC5A00A14}" type="pres">
      <dgm:prSet presAssocID="{72B2BA8E-3C8B-414D-8422-3ED20002EAD3}" presName="parentText" presStyleLbl="node1" presStyleIdx="0" presStyleCnt="1">
        <dgm:presLayoutVars>
          <dgm:chMax val="0"/>
          <dgm:bulletEnabled val="1"/>
        </dgm:presLayoutVars>
      </dgm:prSet>
      <dgm:spPr/>
    </dgm:pt>
    <dgm:pt modelId="{97E12D8C-D737-4006-B7CC-ED6DE2BEF02C}" type="pres">
      <dgm:prSet presAssocID="{72B2BA8E-3C8B-414D-8422-3ED20002EAD3}" presName="childText" presStyleLbl="revTx" presStyleIdx="0" presStyleCnt="1">
        <dgm:presLayoutVars>
          <dgm:bulletEnabled val="1"/>
        </dgm:presLayoutVars>
      </dgm:prSet>
      <dgm:spPr/>
    </dgm:pt>
  </dgm:ptLst>
  <dgm:cxnLst>
    <dgm:cxn modelId="{3398B900-0767-4A01-BF46-43EEEFAC4B91}" type="presOf" srcId="{EED3F69A-EA7A-4433-8053-1D886EB478E7}" destId="{97E12D8C-D737-4006-B7CC-ED6DE2BEF02C}" srcOrd="0" destOrd="2" presId="urn:microsoft.com/office/officeart/2005/8/layout/vList2"/>
    <dgm:cxn modelId="{CD3FA312-8A73-4F20-B43C-DEAC94555974}" type="presOf" srcId="{4E5D9439-405E-491A-8D72-A8D0B6911EF8}" destId="{22ACBDC7-A5B1-40A5-9F6B-13D8246655F7}" srcOrd="0" destOrd="0" presId="urn:microsoft.com/office/officeart/2005/8/layout/vList2"/>
    <dgm:cxn modelId="{05761B7A-C235-46EE-9D12-664C1BD646AC}" srcId="{72B2BA8E-3C8B-414D-8422-3ED20002EAD3}" destId="{486005CE-AB48-4DB6-8B1D-F3AD0B1DCAF2}" srcOrd="1" destOrd="0" parTransId="{BF941B80-18CD-4E43-A1D5-FFBFDDDEDF6E}" sibTransId="{92EC82FD-2C58-4C93-8859-87B326B21B0E}"/>
    <dgm:cxn modelId="{BC1EE78A-8EA4-4E7E-A242-458600640673}" type="presOf" srcId="{72B2BA8E-3C8B-414D-8422-3ED20002EAD3}" destId="{E2A50B9B-5F98-4891-93E7-80DCC5A00A14}" srcOrd="0" destOrd="0" presId="urn:microsoft.com/office/officeart/2005/8/layout/vList2"/>
    <dgm:cxn modelId="{E27F1B8E-6DA9-4A41-8CB8-97300C8016BB}" type="presOf" srcId="{486005CE-AB48-4DB6-8B1D-F3AD0B1DCAF2}" destId="{97E12D8C-D737-4006-B7CC-ED6DE2BEF02C}" srcOrd="0" destOrd="1" presId="urn:microsoft.com/office/officeart/2005/8/layout/vList2"/>
    <dgm:cxn modelId="{48B041AA-7F80-424C-A405-CDB5B5173CE8}" srcId="{72B2BA8E-3C8B-414D-8422-3ED20002EAD3}" destId="{F0EA9143-2D5E-4611-9AE0-33B102CE4F92}" srcOrd="0" destOrd="0" parTransId="{56F5E27B-3EAB-4CC9-AA9A-97ACC05EB6FE}" sibTransId="{B373C7DA-CBF7-4A47-B92A-939DA23CA37A}"/>
    <dgm:cxn modelId="{824416C9-5DA2-40A0-BA48-5EA34404E5E8}" srcId="{4E5D9439-405E-491A-8D72-A8D0B6911EF8}" destId="{72B2BA8E-3C8B-414D-8422-3ED20002EAD3}" srcOrd="0" destOrd="0" parTransId="{4F22AD11-BAF1-4224-BF6E-7F9F2897E9BD}" sibTransId="{B31BA73F-591B-41DB-BECC-404FC8FD601C}"/>
    <dgm:cxn modelId="{4DDF71E5-8432-4ADE-AAEC-153A2DE53517}" srcId="{72B2BA8E-3C8B-414D-8422-3ED20002EAD3}" destId="{EED3F69A-EA7A-4433-8053-1D886EB478E7}" srcOrd="2" destOrd="0" parTransId="{C36F8656-8349-4008-81F1-C7B7CDA36BE4}" sibTransId="{662085F9-3D9D-4FCE-8159-39EA237C5678}"/>
    <dgm:cxn modelId="{1625A3EE-485E-44FD-A93A-1B45E76725B5}" type="presOf" srcId="{F0EA9143-2D5E-4611-9AE0-33B102CE4F92}" destId="{97E12D8C-D737-4006-B7CC-ED6DE2BEF02C}" srcOrd="0" destOrd="0" presId="urn:microsoft.com/office/officeart/2005/8/layout/vList2"/>
    <dgm:cxn modelId="{33E9B65A-C034-47DF-9803-3445C7966214}" type="presParOf" srcId="{22ACBDC7-A5B1-40A5-9F6B-13D8246655F7}" destId="{E2A50B9B-5F98-4891-93E7-80DCC5A00A14}" srcOrd="0" destOrd="0" presId="urn:microsoft.com/office/officeart/2005/8/layout/vList2"/>
    <dgm:cxn modelId="{143DA6F3-ED60-45B7-A91F-3ABB48B47051}" type="presParOf" srcId="{22ACBDC7-A5B1-40A5-9F6B-13D8246655F7}" destId="{97E12D8C-D737-4006-B7CC-ED6DE2BEF02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4BEE03-3224-4B2F-B0F4-BB30CAE1E13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028B4B37-1A48-4B0A-934C-BA3679A7C7E8}">
      <dgm:prSet/>
      <dgm:spPr/>
      <dgm:t>
        <a:bodyPr/>
        <a:lstStyle/>
        <a:p>
          <a:pPr rtl="0"/>
          <a:r>
            <a:rPr lang="es-ES" b="1" dirty="0"/>
            <a:t>Fases posteriores a la aprobación</a:t>
          </a:r>
          <a:r>
            <a:rPr lang="es-ES" dirty="0"/>
            <a:t>:</a:t>
          </a:r>
        </a:p>
      </dgm:t>
    </dgm:pt>
    <dgm:pt modelId="{09D288E2-5097-48A0-8667-ECAAD4CB0DDE}" type="parTrans" cxnId="{C47EFF58-ABED-4EC9-A26F-B6C8685C044E}">
      <dgm:prSet/>
      <dgm:spPr/>
      <dgm:t>
        <a:bodyPr/>
        <a:lstStyle/>
        <a:p>
          <a:endParaRPr lang="es-ES"/>
        </a:p>
      </dgm:t>
    </dgm:pt>
    <dgm:pt modelId="{9BEBBB9B-63C6-4730-B927-B53786EDCD20}" type="sibTrans" cxnId="{C47EFF58-ABED-4EC9-A26F-B6C8685C044E}">
      <dgm:prSet/>
      <dgm:spPr/>
      <dgm:t>
        <a:bodyPr/>
        <a:lstStyle/>
        <a:p>
          <a:endParaRPr lang="es-ES"/>
        </a:p>
      </dgm:t>
    </dgm:pt>
    <dgm:pt modelId="{F1A35307-5F6D-4B6A-A450-C6EB0F1CC7A8}">
      <dgm:prSet/>
      <dgm:spPr/>
      <dgm:t>
        <a:bodyPr/>
        <a:lstStyle/>
        <a:p>
          <a:pPr rtl="0"/>
          <a:r>
            <a:rPr lang="es-ES" dirty="0"/>
            <a:t>Selección del alumnado (junio).</a:t>
          </a:r>
        </a:p>
      </dgm:t>
    </dgm:pt>
    <dgm:pt modelId="{DEF03BB1-CCF1-46BA-8F1B-F71476FD5E4A}" type="parTrans" cxnId="{1D1A7A47-2978-480D-9CFD-D749330C486C}">
      <dgm:prSet/>
      <dgm:spPr/>
      <dgm:t>
        <a:bodyPr/>
        <a:lstStyle/>
        <a:p>
          <a:endParaRPr lang="es-ES"/>
        </a:p>
      </dgm:t>
    </dgm:pt>
    <dgm:pt modelId="{5D3CEA13-67D9-4FB4-A1A8-B7E8C2BF81B8}" type="sibTrans" cxnId="{1D1A7A47-2978-480D-9CFD-D749330C486C}">
      <dgm:prSet/>
      <dgm:spPr/>
      <dgm:t>
        <a:bodyPr/>
        <a:lstStyle/>
        <a:p>
          <a:endParaRPr lang="es-ES"/>
        </a:p>
      </dgm:t>
    </dgm:pt>
    <dgm:pt modelId="{7829D09A-AF71-4C08-A3A0-EAD155E4322A}">
      <dgm:prSet/>
      <dgm:spPr/>
      <dgm:t>
        <a:bodyPr/>
        <a:lstStyle/>
        <a:p>
          <a:pPr rtl="0"/>
          <a:r>
            <a:rPr lang="es-ES" dirty="0"/>
            <a:t>Facilitar datos al centro para introducir información en Acuerdo Formativo (Anexo II o III) (junio – sept).</a:t>
          </a:r>
        </a:p>
      </dgm:t>
    </dgm:pt>
    <dgm:pt modelId="{1873839A-3ABC-4724-8CAE-1568522BB99F}" type="parTrans" cxnId="{8370CB34-208B-4485-8200-42D5E8FC507D}">
      <dgm:prSet/>
      <dgm:spPr/>
      <dgm:t>
        <a:bodyPr/>
        <a:lstStyle/>
        <a:p>
          <a:endParaRPr lang="es-ES"/>
        </a:p>
      </dgm:t>
    </dgm:pt>
    <dgm:pt modelId="{1B3BC797-2B13-46CE-A165-B8D9AC8811B4}" type="sibTrans" cxnId="{8370CB34-208B-4485-8200-42D5E8FC507D}">
      <dgm:prSet/>
      <dgm:spPr/>
      <dgm:t>
        <a:bodyPr/>
        <a:lstStyle/>
        <a:p>
          <a:endParaRPr lang="es-ES"/>
        </a:p>
      </dgm:t>
    </dgm:pt>
    <dgm:pt modelId="{E62458CD-B2C3-4535-AC2F-222CB2EB66A0}">
      <dgm:prSet/>
      <dgm:spPr/>
      <dgm:t>
        <a:bodyPr/>
        <a:lstStyle/>
        <a:p>
          <a:pPr rtl="0"/>
          <a:r>
            <a:rPr lang="es-ES" dirty="0"/>
            <a:t>Identificar tutor/a de empresa y realizar curso formación (sept).</a:t>
          </a:r>
        </a:p>
      </dgm:t>
    </dgm:pt>
    <dgm:pt modelId="{AFF7F3D7-861C-40AB-9F6A-F04937F93750}" type="parTrans" cxnId="{AEBAE87C-D423-45A6-B7F1-FE05E2C1997E}">
      <dgm:prSet/>
      <dgm:spPr/>
      <dgm:t>
        <a:bodyPr/>
        <a:lstStyle/>
        <a:p>
          <a:endParaRPr lang="es-ES"/>
        </a:p>
      </dgm:t>
    </dgm:pt>
    <dgm:pt modelId="{126E2A40-E7ED-4834-87A3-61856C96FC21}" type="sibTrans" cxnId="{AEBAE87C-D423-45A6-B7F1-FE05E2C1997E}">
      <dgm:prSet/>
      <dgm:spPr/>
      <dgm:t>
        <a:bodyPr/>
        <a:lstStyle/>
        <a:p>
          <a:endParaRPr lang="es-ES"/>
        </a:p>
      </dgm:t>
    </dgm:pt>
    <dgm:pt modelId="{3036D06E-1CAD-4807-9B2C-7DAEEF9A6E6A}">
      <dgm:prSet/>
      <dgm:spPr/>
      <dgm:t>
        <a:bodyPr/>
        <a:lstStyle/>
        <a:p>
          <a:pPr rtl="0"/>
          <a:r>
            <a:rPr lang="es-ES" dirty="0"/>
            <a:t>Coordinación tutor/a centro y tutor/a empresa para acordar actividades a realizar en la empresa y su temporalización (sept).</a:t>
          </a:r>
        </a:p>
      </dgm:t>
    </dgm:pt>
    <dgm:pt modelId="{4B1B4C55-86A7-434A-A17A-10348715A7C7}" type="parTrans" cxnId="{2D05ACAC-9F62-4281-B59B-6C5256480510}">
      <dgm:prSet/>
      <dgm:spPr/>
      <dgm:t>
        <a:bodyPr/>
        <a:lstStyle/>
        <a:p>
          <a:endParaRPr lang="es-ES"/>
        </a:p>
      </dgm:t>
    </dgm:pt>
    <dgm:pt modelId="{6E567E44-D002-4535-AEBE-B2FEAB75891E}" type="sibTrans" cxnId="{2D05ACAC-9F62-4281-B59B-6C5256480510}">
      <dgm:prSet/>
      <dgm:spPr/>
      <dgm:t>
        <a:bodyPr/>
        <a:lstStyle/>
        <a:p>
          <a:endParaRPr lang="es-ES"/>
        </a:p>
      </dgm:t>
    </dgm:pt>
    <dgm:pt modelId="{21ECB6EF-D0D8-49D8-B37F-6793BC4167FE}">
      <dgm:prSet/>
      <dgm:spPr/>
      <dgm:t>
        <a:bodyPr/>
        <a:lstStyle/>
        <a:p>
          <a:pPr rtl="0"/>
          <a:r>
            <a:rPr lang="es-ES" dirty="0"/>
            <a:t>Acogida alumnado en empresa y comienzo con su trabajo.</a:t>
          </a:r>
        </a:p>
      </dgm:t>
    </dgm:pt>
    <dgm:pt modelId="{A727B2A5-D9F4-416D-973C-C481F4DB5708}" type="parTrans" cxnId="{6E771CB9-9191-41BD-9F73-FC012A547DEE}">
      <dgm:prSet/>
      <dgm:spPr/>
      <dgm:t>
        <a:bodyPr/>
        <a:lstStyle/>
        <a:p>
          <a:endParaRPr lang="es-ES"/>
        </a:p>
      </dgm:t>
    </dgm:pt>
    <dgm:pt modelId="{52637B27-7008-460B-9B15-D34BD55ADDC6}" type="sibTrans" cxnId="{6E771CB9-9191-41BD-9F73-FC012A547DEE}">
      <dgm:prSet/>
      <dgm:spPr/>
      <dgm:t>
        <a:bodyPr/>
        <a:lstStyle/>
        <a:p>
          <a:endParaRPr lang="es-ES"/>
        </a:p>
      </dgm:t>
    </dgm:pt>
    <dgm:pt modelId="{C95ED31C-84DD-44CD-894F-AF59A58EA25D}">
      <dgm:prSet/>
      <dgm:spPr/>
      <dgm:t>
        <a:bodyPr/>
        <a:lstStyle/>
        <a:p>
          <a:pPr rtl="0"/>
          <a:r>
            <a:rPr lang="es-ES" dirty="0"/>
            <a:t>Reuniones mensuales de seguimiento y tutorización.</a:t>
          </a:r>
        </a:p>
      </dgm:t>
    </dgm:pt>
    <dgm:pt modelId="{FF1C5424-479A-4098-89BF-778C25C93797}" type="parTrans" cxnId="{B78A22C3-67DC-47E3-AF05-4D4143A61E50}">
      <dgm:prSet/>
      <dgm:spPr/>
      <dgm:t>
        <a:bodyPr/>
        <a:lstStyle/>
        <a:p>
          <a:endParaRPr lang="es-ES"/>
        </a:p>
      </dgm:t>
    </dgm:pt>
    <dgm:pt modelId="{D79EF3E2-EF93-4B14-AFB5-EB5FA5ABA9F3}" type="sibTrans" cxnId="{B78A22C3-67DC-47E3-AF05-4D4143A61E50}">
      <dgm:prSet/>
      <dgm:spPr/>
      <dgm:t>
        <a:bodyPr/>
        <a:lstStyle/>
        <a:p>
          <a:endParaRPr lang="es-ES"/>
        </a:p>
      </dgm:t>
    </dgm:pt>
    <dgm:pt modelId="{A84B8582-4337-47B5-AC07-6364D795ADC5}">
      <dgm:prSet/>
      <dgm:spPr/>
      <dgm:t>
        <a:bodyPr/>
        <a:lstStyle/>
        <a:p>
          <a:pPr rtl="0"/>
          <a:r>
            <a:rPr lang="es-ES" dirty="0"/>
            <a:t>Firma convenio colaboración (junio - sept).</a:t>
          </a:r>
        </a:p>
      </dgm:t>
    </dgm:pt>
    <dgm:pt modelId="{EA38B68D-92C2-4454-9F04-794E14A35876}" type="parTrans" cxnId="{6333261F-05F0-4E61-9675-A45560AB465D}">
      <dgm:prSet/>
      <dgm:spPr/>
      <dgm:t>
        <a:bodyPr/>
        <a:lstStyle/>
        <a:p>
          <a:endParaRPr lang="es-ES"/>
        </a:p>
      </dgm:t>
    </dgm:pt>
    <dgm:pt modelId="{D545A3FD-FDFE-43CC-A93D-026370F0F031}" type="sibTrans" cxnId="{6333261F-05F0-4E61-9675-A45560AB465D}">
      <dgm:prSet/>
      <dgm:spPr/>
      <dgm:t>
        <a:bodyPr/>
        <a:lstStyle/>
        <a:p>
          <a:endParaRPr lang="es-ES"/>
        </a:p>
      </dgm:t>
    </dgm:pt>
    <dgm:pt modelId="{88E3B78F-79B4-4C97-BA49-B78F3F5DB508}" type="pres">
      <dgm:prSet presAssocID="{7E4BEE03-3224-4B2F-B0F4-BB30CAE1E13D}" presName="linearFlow" presStyleCnt="0">
        <dgm:presLayoutVars>
          <dgm:dir/>
          <dgm:animLvl val="lvl"/>
          <dgm:resizeHandles val="exact"/>
        </dgm:presLayoutVars>
      </dgm:prSet>
      <dgm:spPr/>
    </dgm:pt>
    <dgm:pt modelId="{2BD33A8C-BBEA-44BF-8909-E4AF5F2558A5}" type="pres">
      <dgm:prSet presAssocID="{028B4B37-1A48-4B0A-934C-BA3679A7C7E8}" presName="composite" presStyleCnt="0"/>
      <dgm:spPr/>
    </dgm:pt>
    <dgm:pt modelId="{6D3443DD-F66A-4382-ABAC-042A0BA1D5BB}" type="pres">
      <dgm:prSet presAssocID="{028B4B37-1A48-4B0A-934C-BA3679A7C7E8}" presName="parentText" presStyleLbl="alignNode1" presStyleIdx="0" presStyleCnt="1" custLinFactNeighborX="0" custLinFactNeighborY="-13278">
        <dgm:presLayoutVars>
          <dgm:chMax val="1"/>
          <dgm:bulletEnabled val="1"/>
        </dgm:presLayoutVars>
      </dgm:prSet>
      <dgm:spPr/>
    </dgm:pt>
    <dgm:pt modelId="{AC04AB9A-4E04-4C1F-8AE3-55732C5AE543}" type="pres">
      <dgm:prSet presAssocID="{028B4B37-1A48-4B0A-934C-BA3679A7C7E8}" presName="descendantText" presStyleLbl="alignAcc1" presStyleIdx="0" presStyleCnt="1" custScaleY="207834">
        <dgm:presLayoutVars>
          <dgm:bulletEnabled val="1"/>
        </dgm:presLayoutVars>
      </dgm:prSet>
      <dgm:spPr/>
    </dgm:pt>
  </dgm:ptLst>
  <dgm:cxnLst>
    <dgm:cxn modelId="{E0631011-64FB-4656-8823-9ACB959D7E86}" type="presOf" srcId="{E62458CD-B2C3-4535-AC2F-222CB2EB66A0}" destId="{AC04AB9A-4E04-4C1F-8AE3-55732C5AE543}" srcOrd="0" destOrd="3" presId="urn:microsoft.com/office/officeart/2005/8/layout/chevron2"/>
    <dgm:cxn modelId="{38FC3213-81E3-40C8-BE91-36F9BA46E49A}" type="presOf" srcId="{028B4B37-1A48-4B0A-934C-BA3679A7C7E8}" destId="{6D3443DD-F66A-4382-ABAC-042A0BA1D5BB}" srcOrd="0" destOrd="0" presId="urn:microsoft.com/office/officeart/2005/8/layout/chevron2"/>
    <dgm:cxn modelId="{6333261F-05F0-4E61-9675-A45560AB465D}" srcId="{028B4B37-1A48-4B0A-934C-BA3679A7C7E8}" destId="{A84B8582-4337-47B5-AC07-6364D795ADC5}" srcOrd="1" destOrd="0" parTransId="{EA38B68D-92C2-4454-9F04-794E14A35876}" sibTransId="{D545A3FD-FDFE-43CC-A93D-026370F0F031}"/>
    <dgm:cxn modelId="{F03A6523-45A2-4092-934E-7D999178E9AC}" type="presOf" srcId="{A84B8582-4337-47B5-AC07-6364D795ADC5}" destId="{AC04AB9A-4E04-4C1F-8AE3-55732C5AE543}" srcOrd="0" destOrd="1" presId="urn:microsoft.com/office/officeart/2005/8/layout/chevron2"/>
    <dgm:cxn modelId="{D9863C2B-9BA8-4FF7-B92C-3CE193479F9A}" type="presOf" srcId="{21ECB6EF-D0D8-49D8-B37F-6793BC4167FE}" destId="{AC04AB9A-4E04-4C1F-8AE3-55732C5AE543}" srcOrd="0" destOrd="5" presId="urn:microsoft.com/office/officeart/2005/8/layout/chevron2"/>
    <dgm:cxn modelId="{8370CB34-208B-4485-8200-42D5E8FC507D}" srcId="{028B4B37-1A48-4B0A-934C-BA3679A7C7E8}" destId="{7829D09A-AF71-4C08-A3A0-EAD155E4322A}" srcOrd="2" destOrd="0" parTransId="{1873839A-3ABC-4724-8CAE-1568522BB99F}" sibTransId="{1B3BC797-2B13-46CE-A165-B8D9AC8811B4}"/>
    <dgm:cxn modelId="{7E5C8060-F433-4A5A-9A1C-D3F86FE596A7}" type="presOf" srcId="{F1A35307-5F6D-4B6A-A450-C6EB0F1CC7A8}" destId="{AC04AB9A-4E04-4C1F-8AE3-55732C5AE543}" srcOrd="0" destOrd="0" presId="urn:microsoft.com/office/officeart/2005/8/layout/chevron2"/>
    <dgm:cxn modelId="{993ABB45-3F86-4113-9926-3D9B0FA84DB4}" type="presOf" srcId="{C95ED31C-84DD-44CD-894F-AF59A58EA25D}" destId="{AC04AB9A-4E04-4C1F-8AE3-55732C5AE543}" srcOrd="0" destOrd="6" presId="urn:microsoft.com/office/officeart/2005/8/layout/chevron2"/>
    <dgm:cxn modelId="{1D1A7A47-2978-480D-9CFD-D749330C486C}" srcId="{028B4B37-1A48-4B0A-934C-BA3679A7C7E8}" destId="{F1A35307-5F6D-4B6A-A450-C6EB0F1CC7A8}" srcOrd="0" destOrd="0" parTransId="{DEF03BB1-CCF1-46BA-8F1B-F71476FD5E4A}" sibTransId="{5D3CEA13-67D9-4FB4-A1A8-B7E8C2BF81B8}"/>
    <dgm:cxn modelId="{C47EFF58-ABED-4EC9-A26F-B6C8685C044E}" srcId="{7E4BEE03-3224-4B2F-B0F4-BB30CAE1E13D}" destId="{028B4B37-1A48-4B0A-934C-BA3679A7C7E8}" srcOrd="0" destOrd="0" parTransId="{09D288E2-5097-48A0-8667-ECAAD4CB0DDE}" sibTransId="{9BEBBB9B-63C6-4730-B927-B53786EDCD20}"/>
    <dgm:cxn modelId="{AEBAE87C-D423-45A6-B7F1-FE05E2C1997E}" srcId="{028B4B37-1A48-4B0A-934C-BA3679A7C7E8}" destId="{E62458CD-B2C3-4535-AC2F-222CB2EB66A0}" srcOrd="3" destOrd="0" parTransId="{AFF7F3D7-861C-40AB-9F6A-F04937F93750}" sibTransId="{126E2A40-E7ED-4834-87A3-61856C96FC21}"/>
    <dgm:cxn modelId="{23EFE190-4E0F-4DAE-AC0D-D066D8ACDB92}" type="presOf" srcId="{3036D06E-1CAD-4807-9B2C-7DAEEF9A6E6A}" destId="{AC04AB9A-4E04-4C1F-8AE3-55732C5AE543}" srcOrd="0" destOrd="4" presId="urn:microsoft.com/office/officeart/2005/8/layout/chevron2"/>
    <dgm:cxn modelId="{2D05ACAC-9F62-4281-B59B-6C5256480510}" srcId="{028B4B37-1A48-4B0A-934C-BA3679A7C7E8}" destId="{3036D06E-1CAD-4807-9B2C-7DAEEF9A6E6A}" srcOrd="4" destOrd="0" parTransId="{4B1B4C55-86A7-434A-A17A-10348715A7C7}" sibTransId="{6E567E44-D002-4535-AEBE-B2FEAB75891E}"/>
    <dgm:cxn modelId="{43B6C5B3-3731-4819-A1C7-C5DDCD9E57F0}" type="presOf" srcId="{7829D09A-AF71-4C08-A3A0-EAD155E4322A}" destId="{AC04AB9A-4E04-4C1F-8AE3-55732C5AE543}" srcOrd="0" destOrd="2" presId="urn:microsoft.com/office/officeart/2005/8/layout/chevron2"/>
    <dgm:cxn modelId="{6E771CB9-9191-41BD-9F73-FC012A547DEE}" srcId="{028B4B37-1A48-4B0A-934C-BA3679A7C7E8}" destId="{21ECB6EF-D0D8-49D8-B37F-6793BC4167FE}" srcOrd="5" destOrd="0" parTransId="{A727B2A5-D9F4-416D-973C-C481F4DB5708}" sibTransId="{52637B27-7008-460B-9B15-D34BD55ADDC6}"/>
    <dgm:cxn modelId="{B78A22C3-67DC-47E3-AF05-4D4143A61E50}" srcId="{028B4B37-1A48-4B0A-934C-BA3679A7C7E8}" destId="{C95ED31C-84DD-44CD-894F-AF59A58EA25D}" srcOrd="6" destOrd="0" parTransId="{FF1C5424-479A-4098-89BF-778C25C93797}" sibTransId="{D79EF3E2-EF93-4B14-AFB5-EB5FA5ABA9F3}"/>
    <dgm:cxn modelId="{DB39E4EE-7212-442E-9EDD-822AE3E63C5B}" type="presOf" srcId="{7E4BEE03-3224-4B2F-B0F4-BB30CAE1E13D}" destId="{88E3B78F-79B4-4C97-BA49-B78F3F5DB508}" srcOrd="0" destOrd="0" presId="urn:microsoft.com/office/officeart/2005/8/layout/chevron2"/>
    <dgm:cxn modelId="{45E0B0E7-3D66-4CBC-9D46-0C94AE6BA452}" type="presParOf" srcId="{88E3B78F-79B4-4C97-BA49-B78F3F5DB508}" destId="{2BD33A8C-BBEA-44BF-8909-E4AF5F2558A5}" srcOrd="0" destOrd="0" presId="urn:microsoft.com/office/officeart/2005/8/layout/chevron2"/>
    <dgm:cxn modelId="{20D84087-8D2A-4001-99C6-4C9DC6EB5A39}" type="presParOf" srcId="{2BD33A8C-BBEA-44BF-8909-E4AF5F2558A5}" destId="{6D3443DD-F66A-4382-ABAC-042A0BA1D5BB}" srcOrd="0" destOrd="0" presId="urn:microsoft.com/office/officeart/2005/8/layout/chevron2"/>
    <dgm:cxn modelId="{8ADCB8D5-8ED8-4149-B3EA-B2DE76D77D0C}" type="presParOf" srcId="{2BD33A8C-BBEA-44BF-8909-E4AF5F2558A5}" destId="{AC04AB9A-4E04-4C1F-8AE3-55732C5AE5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8F2C5-E68D-409D-941E-5E6285F4AC0B}">
      <dsp:nvSpPr>
        <dsp:cNvPr id="0" name=""/>
        <dsp:cNvSpPr/>
      </dsp:nvSpPr>
      <dsp:spPr>
        <a:xfrm rot="5400000">
          <a:off x="6167665" y="-2598273"/>
          <a:ext cx="2579272" cy="84206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66850" rtl="0">
            <a:lnSpc>
              <a:spcPct val="90000"/>
            </a:lnSpc>
            <a:spcBef>
              <a:spcPct val="0"/>
            </a:spcBef>
            <a:spcAft>
              <a:spcPct val="15000"/>
            </a:spcAft>
            <a:buChar char="•"/>
          </a:pPr>
          <a:r>
            <a:rPr lang="es-ES" sz="3300" b="1" kern="1200" dirty="0"/>
            <a:t>Ciclos Grado Medio </a:t>
          </a:r>
          <a:r>
            <a:rPr lang="es-ES" sz="3300" kern="1200" dirty="0"/>
            <a:t>(alumnos/as 2º)</a:t>
          </a:r>
        </a:p>
        <a:p>
          <a:pPr marL="285750" lvl="1" indent="-285750" algn="l" defTabSz="1466850" rtl="0">
            <a:lnSpc>
              <a:spcPct val="90000"/>
            </a:lnSpc>
            <a:spcBef>
              <a:spcPct val="0"/>
            </a:spcBef>
            <a:spcAft>
              <a:spcPct val="15000"/>
            </a:spcAft>
            <a:buChar char="•"/>
          </a:pPr>
          <a:r>
            <a:rPr lang="es-ES" sz="3300" b="1" kern="1200" dirty="0"/>
            <a:t>Ciclos Grado Superior </a:t>
          </a:r>
          <a:r>
            <a:rPr lang="es-ES" sz="3300" kern="1200" dirty="0"/>
            <a:t>(alumnos/as 2º)</a:t>
          </a:r>
        </a:p>
        <a:p>
          <a:pPr marL="285750" lvl="1" indent="-285750" algn="l" defTabSz="1466850" rtl="0">
            <a:lnSpc>
              <a:spcPct val="90000"/>
            </a:lnSpc>
            <a:spcBef>
              <a:spcPct val="0"/>
            </a:spcBef>
            <a:spcAft>
              <a:spcPct val="15000"/>
            </a:spcAft>
            <a:buChar char="•"/>
          </a:pPr>
          <a:r>
            <a:rPr lang="es-ES" sz="3300" b="1" kern="1200"/>
            <a:t>Cursos de Especialización</a:t>
          </a:r>
          <a:endParaRPr lang="es-ES" sz="3300" kern="1200"/>
        </a:p>
      </dsp:txBody>
      <dsp:txXfrm rot="-5400000">
        <a:off x="3246983" y="448319"/>
        <a:ext cx="8294727" cy="2327452"/>
      </dsp:txXfrm>
    </dsp:sp>
    <dsp:sp modelId="{9B279EE9-C6DC-40D3-9F40-4B9A0B220CFA}">
      <dsp:nvSpPr>
        <dsp:cNvPr id="0" name=""/>
        <dsp:cNvSpPr/>
      </dsp:nvSpPr>
      <dsp:spPr>
        <a:xfrm>
          <a:off x="1863" y="0"/>
          <a:ext cx="3245119" cy="3224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s-ES" sz="3300" b="1" kern="1200" dirty="0"/>
            <a:t>De centros públicos, privados concertados y privados</a:t>
          </a:r>
          <a:endParaRPr lang="es-ES" sz="3300" kern="1200" dirty="0"/>
        </a:p>
      </dsp:txBody>
      <dsp:txXfrm>
        <a:off x="159250" y="157387"/>
        <a:ext cx="2930345" cy="2909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50B9B-5F98-4891-93E7-80DCC5A00A14}">
      <dsp:nvSpPr>
        <dsp:cNvPr id="0" name=""/>
        <dsp:cNvSpPr/>
      </dsp:nvSpPr>
      <dsp:spPr>
        <a:xfrm>
          <a:off x="0" y="265836"/>
          <a:ext cx="10054091"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s-ES" sz="3100" b="1" kern="1200" dirty="0"/>
            <a:t>La relación laboral </a:t>
          </a:r>
          <a:r>
            <a:rPr lang="es-ES" sz="3100" b="1" kern="1200" dirty="0" err="1"/>
            <a:t>etre</a:t>
          </a:r>
          <a:r>
            <a:rPr lang="es-ES" sz="3100" b="1" kern="1200" dirty="0"/>
            <a:t> el/la alumno/a y la empresa se establece mediante una de estas dos opciones:</a:t>
          </a:r>
          <a:endParaRPr lang="es-ES" sz="3100" kern="1200" dirty="0"/>
        </a:p>
      </dsp:txBody>
      <dsp:txXfrm>
        <a:off x="58428" y="324264"/>
        <a:ext cx="9937235" cy="1080053"/>
      </dsp:txXfrm>
    </dsp:sp>
    <dsp:sp modelId="{97E12D8C-D737-4006-B7CC-ED6DE2BEF02C}">
      <dsp:nvSpPr>
        <dsp:cNvPr id="0" name=""/>
        <dsp:cNvSpPr/>
      </dsp:nvSpPr>
      <dsp:spPr>
        <a:xfrm>
          <a:off x="0" y="1462746"/>
          <a:ext cx="10054091"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217"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s-ES" sz="2400" b="1" kern="1200" dirty="0"/>
            <a:t>Contrato para la formación en alternancia </a:t>
          </a:r>
          <a:r>
            <a:rPr lang="es-ES" sz="2400" kern="1200" dirty="0"/>
            <a:t>(RDL 32/2021, de 28 de diciembre). </a:t>
          </a:r>
          <a:r>
            <a:rPr lang="es-ES" sz="2400" i="1" kern="1200" dirty="0"/>
            <a:t>Sustituye y mejora el anterior Contrato para la Formación y el Aprendizaje. </a:t>
          </a:r>
          <a:r>
            <a:rPr lang="es-ES" sz="2400" b="1" i="1" kern="1200" dirty="0">
              <a:solidFill>
                <a:srgbClr val="FF0000"/>
              </a:solidFill>
            </a:rPr>
            <a:t>Relación especial</a:t>
          </a:r>
          <a:r>
            <a:rPr lang="es-ES" sz="2400" i="1" kern="1200" dirty="0"/>
            <a:t> </a:t>
          </a:r>
          <a:r>
            <a:rPr lang="es-ES" sz="2400" i="1" kern="1200" dirty="0">
              <a:solidFill>
                <a:srgbClr val="0070C0"/>
              </a:solidFill>
            </a:rPr>
            <a:t>9936 – Contrato formación en alternancia. Estudios universitarios / FP</a:t>
          </a:r>
          <a:endParaRPr lang="es-ES" sz="2400" kern="1200" dirty="0">
            <a:solidFill>
              <a:srgbClr val="0070C0"/>
            </a:solidFill>
          </a:endParaRPr>
        </a:p>
        <a:p>
          <a:pPr marL="228600" lvl="1" indent="-228600" algn="l" defTabSz="1066800" rtl="0">
            <a:lnSpc>
              <a:spcPct val="90000"/>
            </a:lnSpc>
            <a:spcBef>
              <a:spcPct val="0"/>
            </a:spcBef>
            <a:spcAft>
              <a:spcPct val="20000"/>
            </a:spcAft>
            <a:buChar char="•"/>
          </a:pPr>
          <a:endParaRPr lang="es-ES" sz="2400" kern="1200" dirty="0"/>
        </a:p>
        <a:p>
          <a:pPr marL="228600" lvl="1" indent="-228600" algn="l" defTabSz="1066800" rtl="0">
            <a:lnSpc>
              <a:spcPct val="90000"/>
            </a:lnSpc>
            <a:spcBef>
              <a:spcPct val="0"/>
            </a:spcBef>
            <a:spcAft>
              <a:spcPct val="20000"/>
            </a:spcAft>
            <a:buChar char="•"/>
          </a:pPr>
          <a:r>
            <a:rPr lang="es-ES" sz="2400" b="1" kern="1200" dirty="0"/>
            <a:t>Beca de formación </a:t>
          </a:r>
          <a:r>
            <a:rPr lang="es-ES" sz="2400" b="1" kern="1200" dirty="0">
              <a:solidFill>
                <a:srgbClr val="FF0000"/>
              </a:solidFill>
            </a:rPr>
            <a:t>Relación especial </a:t>
          </a:r>
          <a:r>
            <a:rPr lang="es-ES" sz="2400" b="1" i="1" strike="noStrike" kern="1200" dirty="0">
              <a:solidFill>
                <a:srgbClr val="0070C0"/>
              </a:solidFill>
            </a:rPr>
            <a:t>9939 – Prácticas formativas remuneradas DA 52 LGSS</a:t>
          </a:r>
          <a:r>
            <a:rPr lang="es-ES" sz="2400" i="1" kern="1200" dirty="0"/>
            <a:t>, se puede emplear hasta el 31/12/2028.</a:t>
          </a:r>
          <a:endParaRPr lang="es-ES" sz="2400" kern="1200" dirty="0"/>
        </a:p>
      </dsp:txBody>
      <dsp:txXfrm>
        <a:off x="0" y="1462746"/>
        <a:ext cx="10054091" cy="275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443DD-F66A-4382-ABAC-042A0BA1D5BB}">
      <dsp:nvSpPr>
        <dsp:cNvPr id="0" name=""/>
        <dsp:cNvSpPr/>
      </dsp:nvSpPr>
      <dsp:spPr>
        <a:xfrm rot="5400000">
          <a:off x="-579249" y="1419863"/>
          <a:ext cx="3861664" cy="27031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s-ES" sz="2800" b="1" kern="1200" dirty="0"/>
            <a:t>Fases posteriores a la aprobación</a:t>
          </a:r>
          <a:r>
            <a:rPr lang="es-ES" sz="2800" kern="1200" dirty="0"/>
            <a:t>:</a:t>
          </a:r>
        </a:p>
      </dsp:txBody>
      <dsp:txXfrm rot="-5400000">
        <a:off x="1" y="2192197"/>
        <a:ext cx="2703165" cy="1158499"/>
      </dsp:txXfrm>
    </dsp:sp>
    <dsp:sp modelId="{AC04AB9A-4E04-4C1F-8AE3-55732C5AE543}">
      <dsp:nvSpPr>
        <dsp:cNvPr id="0" name=""/>
        <dsp:cNvSpPr/>
      </dsp:nvSpPr>
      <dsp:spPr>
        <a:xfrm rot="5400000">
          <a:off x="4031568" y="-1328398"/>
          <a:ext cx="5216803" cy="78736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a:t>Selección del alumnado (junio).</a:t>
          </a:r>
        </a:p>
        <a:p>
          <a:pPr marL="228600" lvl="1" indent="-228600" algn="l" defTabSz="1022350" rtl="0">
            <a:lnSpc>
              <a:spcPct val="90000"/>
            </a:lnSpc>
            <a:spcBef>
              <a:spcPct val="0"/>
            </a:spcBef>
            <a:spcAft>
              <a:spcPct val="15000"/>
            </a:spcAft>
            <a:buChar char="•"/>
          </a:pPr>
          <a:r>
            <a:rPr lang="es-ES" sz="2300" kern="1200" dirty="0"/>
            <a:t>Firma convenio colaboración (junio - sept).</a:t>
          </a:r>
        </a:p>
        <a:p>
          <a:pPr marL="228600" lvl="1" indent="-228600" algn="l" defTabSz="1022350" rtl="0">
            <a:lnSpc>
              <a:spcPct val="90000"/>
            </a:lnSpc>
            <a:spcBef>
              <a:spcPct val="0"/>
            </a:spcBef>
            <a:spcAft>
              <a:spcPct val="15000"/>
            </a:spcAft>
            <a:buChar char="•"/>
          </a:pPr>
          <a:r>
            <a:rPr lang="es-ES" sz="2300" kern="1200" dirty="0"/>
            <a:t>Facilitar datos al centro para introducir información en Acuerdo Formativo (Anexo II o III) (junio – sept).</a:t>
          </a:r>
        </a:p>
        <a:p>
          <a:pPr marL="228600" lvl="1" indent="-228600" algn="l" defTabSz="1022350" rtl="0">
            <a:lnSpc>
              <a:spcPct val="90000"/>
            </a:lnSpc>
            <a:spcBef>
              <a:spcPct val="0"/>
            </a:spcBef>
            <a:spcAft>
              <a:spcPct val="15000"/>
            </a:spcAft>
            <a:buChar char="•"/>
          </a:pPr>
          <a:r>
            <a:rPr lang="es-ES" sz="2300" kern="1200" dirty="0"/>
            <a:t>Identificar tutor/a de empresa y realizar curso formación (sept).</a:t>
          </a:r>
        </a:p>
        <a:p>
          <a:pPr marL="228600" lvl="1" indent="-228600" algn="l" defTabSz="1022350" rtl="0">
            <a:lnSpc>
              <a:spcPct val="90000"/>
            </a:lnSpc>
            <a:spcBef>
              <a:spcPct val="0"/>
            </a:spcBef>
            <a:spcAft>
              <a:spcPct val="15000"/>
            </a:spcAft>
            <a:buChar char="•"/>
          </a:pPr>
          <a:r>
            <a:rPr lang="es-ES" sz="2300" kern="1200" dirty="0"/>
            <a:t>Coordinación tutor/a centro y tutor/a empresa para acordar actividades a realizar en la empresa y su temporalización (sept).</a:t>
          </a:r>
        </a:p>
        <a:p>
          <a:pPr marL="228600" lvl="1" indent="-228600" algn="l" defTabSz="1022350" rtl="0">
            <a:lnSpc>
              <a:spcPct val="90000"/>
            </a:lnSpc>
            <a:spcBef>
              <a:spcPct val="0"/>
            </a:spcBef>
            <a:spcAft>
              <a:spcPct val="15000"/>
            </a:spcAft>
            <a:buChar char="•"/>
          </a:pPr>
          <a:r>
            <a:rPr lang="es-ES" sz="2300" kern="1200" dirty="0"/>
            <a:t>Acogida alumnado en empresa y comienzo con su trabajo.</a:t>
          </a:r>
        </a:p>
        <a:p>
          <a:pPr marL="228600" lvl="1" indent="-228600" algn="l" defTabSz="1022350" rtl="0">
            <a:lnSpc>
              <a:spcPct val="90000"/>
            </a:lnSpc>
            <a:spcBef>
              <a:spcPct val="0"/>
            </a:spcBef>
            <a:spcAft>
              <a:spcPct val="15000"/>
            </a:spcAft>
            <a:buChar char="•"/>
          </a:pPr>
          <a:r>
            <a:rPr lang="es-ES" sz="2300" kern="1200" dirty="0"/>
            <a:t>Reuniones mensuales de seguimiento y tutorización.</a:t>
          </a:r>
        </a:p>
      </dsp:txBody>
      <dsp:txXfrm rot="-5400000">
        <a:off x="2703166" y="254667"/>
        <a:ext cx="7618946" cy="47074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5446"/>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3816023" y="0"/>
            <a:ext cx="2918136" cy="49544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charset="0"/>
              </a:defRPr>
            </a:lvl1pPr>
          </a:lstStyle>
          <a:p>
            <a:pPr>
              <a:defRPr/>
            </a:pPr>
            <a:fld id="{86949528-C214-42F7-B3B1-D7A90CF1CD89}" type="datetimeFigureOut">
              <a:rPr lang="en-US"/>
              <a:pPr>
                <a:defRPr/>
              </a:pPr>
              <a:t>4/28/2025</a:t>
            </a:fld>
            <a:endParaRPr lang="en-US" dirty="0"/>
          </a:p>
        </p:txBody>
      </p:sp>
      <p:sp>
        <p:nvSpPr>
          <p:cNvPr id="4" name="Footer Placeholder 3"/>
          <p:cNvSpPr>
            <a:spLocks noGrp="1"/>
          </p:cNvSpPr>
          <p:nvPr>
            <p:ph type="ftr" sz="quarter" idx="2"/>
          </p:nvPr>
        </p:nvSpPr>
        <p:spPr>
          <a:xfrm>
            <a:off x="0" y="9370868"/>
            <a:ext cx="2918136" cy="495446"/>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3816023" y="9370868"/>
            <a:ext cx="2918136" cy="49544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7F50D60-EDF8-49C0-A737-05E4410D47DF}" type="slidenum">
              <a:rPr lang="en-US" altLang="es-ES"/>
              <a:pPr/>
              <a:t>‹Nº›</a:t>
            </a:fld>
            <a:endParaRPr lang="en-US" altLang="es-ES"/>
          </a:p>
        </p:txBody>
      </p:sp>
    </p:spTree>
    <p:extLst>
      <p:ext uri="{BB962C8B-B14F-4D97-AF65-F5344CB8AC3E}">
        <p14:creationId xmlns:p14="http://schemas.microsoft.com/office/powerpoint/2010/main" val="360719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5446"/>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Arial" charset="0"/>
              </a:defRPr>
            </a:lvl1pPr>
          </a:lstStyle>
          <a:p>
            <a:pPr>
              <a:defRPr/>
            </a:pPr>
            <a:endParaRPr lang="en-US"/>
          </a:p>
        </p:txBody>
      </p:sp>
      <p:sp>
        <p:nvSpPr>
          <p:cNvPr id="3" name="Date Placeholder 2"/>
          <p:cNvSpPr>
            <a:spLocks noGrp="1"/>
          </p:cNvSpPr>
          <p:nvPr>
            <p:ph type="dt" idx="1"/>
          </p:nvPr>
        </p:nvSpPr>
        <p:spPr>
          <a:xfrm>
            <a:off x="3816023" y="0"/>
            <a:ext cx="2918136" cy="495446"/>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Arial" charset="0"/>
              </a:defRPr>
            </a:lvl1pPr>
          </a:lstStyle>
          <a:p>
            <a:pPr>
              <a:defRPr/>
            </a:pPr>
            <a:fld id="{B594165C-0DA5-42CA-85C2-A5335405B8D8}" type="datetimeFigureOut">
              <a:rPr lang="en-US"/>
              <a:pPr>
                <a:defRPr/>
              </a:pPr>
              <a:t>4/28/2025</a:t>
            </a:fld>
            <a:endParaRPr lang="en-US"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3416" y="4747760"/>
            <a:ext cx="5388931" cy="3884673"/>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370868"/>
            <a:ext cx="2918136" cy="495446"/>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816023" y="9370868"/>
            <a:ext cx="2918136" cy="49544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274E2AE-48F1-4CC5-B217-B94A6E8DAD11}" type="slidenum">
              <a:rPr lang="en-US" altLang="es-ES"/>
              <a:pPr/>
              <a:t>‹Nº›</a:t>
            </a:fld>
            <a:endParaRPr lang="en-US" altLang="es-ES"/>
          </a:p>
        </p:txBody>
      </p:sp>
    </p:spTree>
    <p:extLst>
      <p:ext uri="{BB962C8B-B14F-4D97-AF65-F5344CB8AC3E}">
        <p14:creationId xmlns:p14="http://schemas.microsoft.com/office/powerpoint/2010/main" val="4618825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33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C4BADFE-B677-4B07-AE60-44A2756FC491}" type="slidenum">
              <a:rPr lang="en-US" altLang="es-ES"/>
              <a:pPr/>
              <a:t>1</a:t>
            </a:fld>
            <a:endParaRPr lang="en-U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2</a:t>
            </a:fld>
            <a:endParaRPr lang="en-US" altLang="es-ES"/>
          </a:p>
        </p:txBody>
      </p:sp>
    </p:spTree>
    <p:extLst>
      <p:ext uri="{BB962C8B-B14F-4D97-AF65-F5344CB8AC3E}">
        <p14:creationId xmlns:p14="http://schemas.microsoft.com/office/powerpoint/2010/main" val="343371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10</a:t>
            </a:fld>
            <a:endParaRPr lang="en-U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9207-D66B-746F-E8BB-A8E05ECCF077}"/>
            </a:ext>
          </a:extLst>
        </p:cNvPr>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D6C21872-0CA6-2AD2-FDA1-EA99DED32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7CB4F55F-D122-C0CC-D1DF-D0A455AF8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a:extLst>
              <a:ext uri="{FF2B5EF4-FFF2-40B4-BE49-F238E27FC236}">
                <a16:creationId xmlns:a16="http://schemas.microsoft.com/office/drawing/2014/main" id="{D6F36EDF-CF11-CEF9-32EB-74564464A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15</a:t>
            </a:fld>
            <a:endParaRPr lang="en-US" altLang="es-ES"/>
          </a:p>
        </p:txBody>
      </p:sp>
    </p:spTree>
    <p:extLst>
      <p:ext uri="{BB962C8B-B14F-4D97-AF65-F5344CB8AC3E}">
        <p14:creationId xmlns:p14="http://schemas.microsoft.com/office/powerpoint/2010/main" val="45003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23</a:t>
            </a:fld>
            <a:endParaRPr lang="en-U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33</a:t>
            </a:fld>
            <a:endParaRPr lang="en-U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altLang="es-ES">
              <a:latin typeface="Arial"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D1359EC-0912-4DAD-B05A-976C097421DF}" type="slidenum">
              <a:rPr lang="en-US" altLang="es-ES"/>
              <a:pPr/>
              <a:t>36</a:t>
            </a:fld>
            <a:endParaRPr lang="en-US" alt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Imagen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39750"/>
            <a:ext cx="1820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p:cNvSpPr>
            <a:spLocks noGrp="1"/>
          </p:cNvSpPr>
          <p:nvPr>
            <p:ph type="body" sz="quarter" idx="10"/>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 noProof="0"/>
              <a:t>Editar el estilo de texto del patrón</a:t>
            </a:r>
          </a:p>
        </p:txBody>
      </p:sp>
      <p:sp>
        <p:nvSpPr>
          <p:cNvPr id="6" name="Title 5"/>
          <p:cNvSpPr>
            <a:spLocks noGrp="1"/>
          </p:cNvSpPr>
          <p:nvPr>
            <p:ph type="title"/>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 noProof="0"/>
              <a:t>Haga clic para modificar el estilo de título del patrón</a:t>
            </a:r>
            <a:endParaRPr lang="es-ES_tradnl" noProof="0" dirty="0"/>
          </a:p>
        </p:txBody>
      </p:sp>
    </p:spTree>
    <p:extLst>
      <p:ext uri="{BB962C8B-B14F-4D97-AF65-F5344CB8AC3E}">
        <p14:creationId xmlns:p14="http://schemas.microsoft.com/office/powerpoint/2010/main" val="27875885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Imagen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39750"/>
            <a:ext cx="1820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p:cNvSpPr>
            <a:spLocks noGrp="1"/>
          </p:cNvSpPr>
          <p:nvPr>
            <p:ph type="body" sz="quarter" idx="10"/>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 noProof="0"/>
              <a:t>Editar el estilo de texto del patrón</a:t>
            </a:r>
          </a:p>
        </p:txBody>
      </p:sp>
      <p:sp>
        <p:nvSpPr>
          <p:cNvPr id="6" name="Title 5"/>
          <p:cNvSpPr>
            <a:spLocks noGrp="1"/>
          </p:cNvSpPr>
          <p:nvPr>
            <p:ph type="title"/>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 noProof="0"/>
              <a:t>Haga clic para modificar el estilo de título del patrón</a:t>
            </a:r>
            <a:endParaRPr lang="es-ES_tradnl" noProof="0" dirty="0"/>
          </a:p>
        </p:txBody>
      </p:sp>
    </p:spTree>
    <p:extLst>
      <p:ext uri="{BB962C8B-B14F-4D97-AF65-F5344CB8AC3E}">
        <p14:creationId xmlns:p14="http://schemas.microsoft.com/office/powerpoint/2010/main" val="26200567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0256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Título diapositiva">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398250" y="503238"/>
            <a:ext cx="280988" cy="204787"/>
          </a:xfrm>
          <a:prstGeom prst="rect">
            <a:avLst/>
          </a:prstGeom>
        </p:spPr>
        <p:txBody>
          <a:bodyPr wrap="none" lIns="72000" tIns="0" rIns="7200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fld id="{2A92A30E-EFD4-4274-8E2C-6AB6C7BD5B12}" type="slidenum">
              <a:rPr lang="es-ES_tradnl" altLang="es-ES" sz="1200">
                <a:cs typeface="Arial" pitchFamily="34" charset="0"/>
              </a:rPr>
              <a:pPr algn="ctr" eaLnBrk="1" hangingPunct="1"/>
              <a:t>‹Nº›</a:t>
            </a:fld>
            <a:endParaRPr lang="es-ES_tradnl" altLang="es-ES" sz="1200">
              <a:cs typeface="Arial" pitchFamily="34" charset="0"/>
            </a:endParaRPr>
          </a:p>
        </p:txBody>
      </p:sp>
      <p:pic>
        <p:nvPicPr>
          <p:cNvPr id="5"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 noProof="0"/>
              <a:t>Haga clic para modificar el estilo de título del patrón</a:t>
            </a:r>
            <a:endParaRPr lang="es-ES_tradnl" noProof="0" dirty="0"/>
          </a:p>
        </p:txBody>
      </p:sp>
      <p:sp>
        <p:nvSpPr>
          <p:cNvPr id="10" name="Text Placeholder 7"/>
          <p:cNvSpPr>
            <a:spLocks noGrp="1"/>
          </p:cNvSpPr>
          <p:nvPr>
            <p:ph type="body" sz="quarter" idx="10"/>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 noProof="0"/>
              <a:t>Editar el estilo de texto del patrón</a:t>
            </a:r>
          </a:p>
        </p:txBody>
      </p:sp>
    </p:spTree>
    <p:extLst>
      <p:ext uri="{BB962C8B-B14F-4D97-AF65-F5344CB8AC3E}">
        <p14:creationId xmlns:p14="http://schemas.microsoft.com/office/powerpoint/2010/main" val="26746777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sp>
        <p:nvSpPr>
          <p:cNvPr id="8" name="Slide Number Placeholder 5"/>
          <p:cNvSpPr txBox="1">
            <a:spLocks/>
          </p:cNvSpPr>
          <p:nvPr userDrawn="1"/>
        </p:nvSpPr>
        <p:spPr>
          <a:xfrm>
            <a:off x="11398250" y="503238"/>
            <a:ext cx="280988" cy="204787"/>
          </a:xfrm>
          <a:prstGeom prst="rect">
            <a:avLst/>
          </a:prstGeom>
        </p:spPr>
        <p:txBody>
          <a:bodyPr wrap="none" lIns="72000" tIns="0" rIns="7200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fld id="{B2A20AEA-4C2C-4DB1-9268-F4A3D4048C09}" type="slidenum">
              <a:rPr lang="es-ES_tradnl" altLang="es-ES" sz="1200">
                <a:cs typeface="Arial" pitchFamily="34" charset="0"/>
              </a:rPr>
              <a:pPr algn="ctr" eaLnBrk="1" hangingPunct="1"/>
              <a:t>‹Nº›</a:t>
            </a:fld>
            <a:endParaRPr lang="es-ES_tradnl" altLang="es-ES" sz="1200">
              <a:cs typeface="Arial" pitchFamily="34" charset="0"/>
            </a:endParaRPr>
          </a:p>
        </p:txBody>
      </p:sp>
      <p:pic>
        <p:nvPicPr>
          <p:cNvPr id="9"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2"/>
          <p:cNvSpPr>
            <a:spLocks noGrp="1"/>
          </p:cNvSpPr>
          <p:nvPr>
            <p:ph type="pic" sz="quarter" idx="12"/>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 noProof="0"/>
              <a:t>Haga clic en el icono para agregar una imagen</a:t>
            </a:r>
            <a:endParaRPr lang="en-US" noProof="0" dirty="0"/>
          </a:p>
        </p:txBody>
      </p:sp>
      <p:sp>
        <p:nvSpPr>
          <p:cNvPr id="6" name="Title 5"/>
          <p:cNvSpPr>
            <a:spLocks noGrp="1"/>
          </p:cNvSpPr>
          <p:nvPr>
            <p:ph type="title"/>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 noProof="0"/>
              <a:t>Haga clic para modificar el estilo de título del patrón</a:t>
            </a:r>
            <a:endParaRPr lang="es-ES_tradnl" noProof="0" dirty="0"/>
          </a:p>
        </p:txBody>
      </p:sp>
      <p:sp>
        <p:nvSpPr>
          <p:cNvPr id="7" name="Text Placeholder 7"/>
          <p:cNvSpPr>
            <a:spLocks noGrp="1"/>
          </p:cNvSpPr>
          <p:nvPr>
            <p:ph type="body" sz="quarter" idx="10"/>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 noProof="0"/>
              <a:t>Editar el estilo de texto del patrón</a:t>
            </a:r>
          </a:p>
        </p:txBody>
      </p:sp>
    </p:spTree>
    <p:extLst>
      <p:ext uri="{BB962C8B-B14F-4D97-AF65-F5344CB8AC3E}">
        <p14:creationId xmlns:p14="http://schemas.microsoft.com/office/powerpoint/2010/main" val="10176520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98250" y="503238"/>
            <a:ext cx="280988" cy="204787"/>
          </a:xfrm>
          <a:prstGeom prst="rect">
            <a:avLst/>
          </a:prstGeom>
        </p:spPr>
        <p:txBody>
          <a:bodyPr wrap="none" lIns="72000" tIns="0" rIns="7200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fld id="{4951DE19-625C-4585-B582-E9898A8DF114}" type="slidenum">
              <a:rPr lang="en-US" altLang="es-ES" sz="1200">
                <a:cs typeface="Arial" pitchFamily="34" charset="0"/>
              </a:rPr>
              <a:pPr algn="ctr" eaLnBrk="1" hangingPunct="1"/>
              <a:t>‹Nº›</a:t>
            </a:fld>
            <a:endParaRPr lang="en-US" altLang="es-ES" sz="1200">
              <a:cs typeface="Arial" pitchFamily="34" charset="0"/>
            </a:endParaRPr>
          </a:p>
        </p:txBody>
      </p:sp>
      <p:pic>
        <p:nvPicPr>
          <p:cNvPr id="4"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
          <p:cNvSpPr>
            <a:spLocks noGrp="1"/>
          </p:cNvSpPr>
          <p:nvPr>
            <p:ph type="body" sz="quarter" idx="10"/>
          </p:nvPr>
        </p:nvSpPr>
        <p:spPr>
          <a:xfrm>
            <a:off x="0" y="1080000"/>
            <a:ext cx="6121101" cy="5778000"/>
          </a:xfrm>
          <a:prstGeom prst="rect">
            <a:avLst/>
          </a:prstGeom>
        </p:spPr>
        <p:txBody>
          <a:bodyPr lIns="0" tIns="36000" rIns="0" bIns="36000" anchor="ctr">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 noProof="0"/>
              <a:t>Editar el estilo de texto del patrón</a:t>
            </a:r>
          </a:p>
        </p:txBody>
      </p:sp>
    </p:spTree>
    <p:extLst>
      <p:ext uri="{BB962C8B-B14F-4D97-AF65-F5344CB8AC3E}">
        <p14:creationId xmlns:p14="http://schemas.microsoft.com/office/powerpoint/2010/main" val="23878215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folio imágenes 3">
    <p:spTree>
      <p:nvGrpSpPr>
        <p:cNvPr id="1" name=""/>
        <p:cNvGrpSpPr/>
        <p:nvPr/>
      </p:nvGrpSpPr>
      <p:grpSpPr>
        <a:xfrm>
          <a:off x="0" y="0"/>
          <a:ext cx="0" cy="0"/>
          <a:chOff x="0" y="0"/>
          <a:chExt cx="0" cy="0"/>
        </a:xfrm>
      </p:grpSpPr>
      <p:sp>
        <p:nvSpPr>
          <p:cNvPr id="8" name="Slide Number Placeholder 5"/>
          <p:cNvSpPr txBox="1">
            <a:spLocks/>
          </p:cNvSpPr>
          <p:nvPr userDrawn="1"/>
        </p:nvSpPr>
        <p:spPr>
          <a:xfrm>
            <a:off x="11398250" y="503238"/>
            <a:ext cx="280988" cy="204787"/>
          </a:xfrm>
          <a:prstGeom prst="rect">
            <a:avLst/>
          </a:prstGeom>
        </p:spPr>
        <p:txBody>
          <a:bodyPr wrap="none" lIns="72000" tIns="0" rIns="7200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fld id="{6343DB1F-DC58-4915-9C21-D8B5DCB995B5}" type="slidenum">
              <a:rPr lang="en-US" altLang="es-ES" sz="1200">
                <a:cs typeface="Arial" pitchFamily="34" charset="0"/>
              </a:rPr>
              <a:pPr algn="ctr" eaLnBrk="1" hangingPunct="1"/>
              <a:t>‹Nº›</a:t>
            </a:fld>
            <a:endParaRPr lang="en-US" altLang="es-ES" sz="1200">
              <a:cs typeface="Arial" pitchFamily="34" charset="0"/>
            </a:endParaRPr>
          </a:p>
        </p:txBody>
      </p:sp>
      <p:pic>
        <p:nvPicPr>
          <p:cNvPr id="9"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5"/>
          <p:cNvSpPr>
            <a:spLocks noGrp="1"/>
          </p:cNvSpPr>
          <p:nvPr>
            <p:ph type="title"/>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 noProof="0"/>
              <a:t>Haga clic para modificar el estilo de título del patrón</a:t>
            </a:r>
            <a:endParaRPr lang="es-ES_tradnl" noProof="0" dirty="0"/>
          </a:p>
        </p:txBody>
      </p:sp>
      <p:sp>
        <p:nvSpPr>
          <p:cNvPr id="12" name="Text Placeholder 7"/>
          <p:cNvSpPr>
            <a:spLocks noGrp="1"/>
          </p:cNvSpPr>
          <p:nvPr>
            <p:ph type="body" sz="quarter" idx="10"/>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 noProof="0"/>
              <a:t>Editar el estilo de texto del patrón</a:t>
            </a:r>
          </a:p>
        </p:txBody>
      </p:sp>
      <p:sp>
        <p:nvSpPr>
          <p:cNvPr id="21" name="Picture Placeholder 2"/>
          <p:cNvSpPr>
            <a:spLocks noGrp="1"/>
          </p:cNvSpPr>
          <p:nvPr>
            <p:ph type="pic" sz="quarter" idx="15"/>
          </p:nvPr>
        </p:nvSpPr>
        <p:spPr>
          <a:xfrm rot="20881404">
            <a:off x="997910" y="1891462"/>
            <a:ext cx="2502855" cy="1774223"/>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 noProof="0"/>
              <a:t>Haga clic en el icono para agregar una imagen</a:t>
            </a:r>
            <a:endParaRPr lang="en-US" noProof="0" dirty="0"/>
          </a:p>
        </p:txBody>
      </p:sp>
      <p:sp>
        <p:nvSpPr>
          <p:cNvPr id="22" name="Picture Placeholder 2"/>
          <p:cNvSpPr>
            <a:spLocks noGrp="1"/>
          </p:cNvSpPr>
          <p:nvPr>
            <p:ph type="pic" sz="quarter" idx="16"/>
          </p:nvPr>
        </p:nvSpPr>
        <p:spPr>
          <a:xfrm>
            <a:off x="4090728" y="1657526"/>
            <a:ext cx="2479406" cy="1772450"/>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 noProof="0"/>
              <a:t>Haga clic en el icono para agregar una imagen</a:t>
            </a:r>
            <a:endParaRPr lang="en-US" noProof="0" dirty="0"/>
          </a:p>
        </p:txBody>
      </p:sp>
      <p:sp>
        <p:nvSpPr>
          <p:cNvPr id="23" name="Picture Placeholder 2"/>
          <p:cNvSpPr>
            <a:spLocks noGrp="1"/>
          </p:cNvSpPr>
          <p:nvPr>
            <p:ph type="pic" sz="quarter" idx="17"/>
          </p:nvPr>
        </p:nvSpPr>
        <p:spPr>
          <a:xfrm rot="21411138">
            <a:off x="1088080" y="4264977"/>
            <a:ext cx="2478118" cy="1761079"/>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 noProof="0"/>
              <a:t>Haga clic en el icono para agregar una imagen</a:t>
            </a:r>
            <a:endParaRPr lang="en-US" noProof="0" dirty="0"/>
          </a:p>
        </p:txBody>
      </p:sp>
      <p:sp>
        <p:nvSpPr>
          <p:cNvPr id="24" name="Picture Placeholder 2"/>
          <p:cNvSpPr>
            <a:spLocks noGrp="1"/>
          </p:cNvSpPr>
          <p:nvPr>
            <p:ph type="pic" sz="quarter" idx="18"/>
          </p:nvPr>
        </p:nvSpPr>
        <p:spPr>
          <a:xfrm rot="364430">
            <a:off x="4287380" y="4058949"/>
            <a:ext cx="2470800" cy="1752285"/>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 noProof="0"/>
              <a:t>Haga clic en el icono para agregar una imagen</a:t>
            </a:r>
            <a:endParaRPr lang="en-US" noProof="0" dirty="0"/>
          </a:p>
        </p:txBody>
      </p:sp>
    </p:spTree>
    <p:extLst>
      <p:ext uri="{BB962C8B-B14F-4D97-AF65-F5344CB8AC3E}">
        <p14:creationId xmlns:p14="http://schemas.microsoft.com/office/powerpoint/2010/main" val="427385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2" name="Rectángulo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3"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0438" y="5348288"/>
            <a:ext cx="2941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1804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n-US" alt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784C83E-41A3-4272-AFCE-C9BB56A82C0C}" type="datetimeFigureOut">
              <a:rPr lang="en-US"/>
              <a:pPr>
                <a:defRPr/>
              </a:pPr>
              <a:t>4/28/2025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7" name="Slide Number Placeholder 5"/>
          <p:cNvSpPr txBox="1">
            <a:spLocks/>
          </p:cNvSpPr>
          <p:nvPr userDrawn="1"/>
        </p:nvSpPr>
        <p:spPr>
          <a:xfrm>
            <a:off x="11398250" y="503238"/>
            <a:ext cx="280988" cy="204787"/>
          </a:xfrm>
          <a:prstGeom prst="rect">
            <a:avLst/>
          </a:prstGeom>
        </p:spPr>
        <p:txBody>
          <a:bodyPr wrap="none" lIns="72000" tIns="0" rIns="7200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fld id="{F5FF87E9-0CBD-4FBB-A801-0841CE23D902}" type="slidenum">
              <a:rPr lang="en-US" altLang="es-ES" sz="1200">
                <a:cs typeface="Arial" pitchFamily="34" charset="0"/>
              </a:rPr>
              <a:pPr algn="ctr" eaLnBrk="1" hangingPunct="1"/>
              <a:t>‹Nº›</a:t>
            </a:fld>
            <a:endParaRPr lang="en-US" altLang="es-ES" sz="1200">
              <a:cs typeface="Arial" pitchFamily="34" charset="0"/>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txStyles>
    <p:titleStyle>
      <a:lvl1pPr algn="l" rtl="0" fontAlgn="base">
        <a:lnSpc>
          <a:spcPct val="90000"/>
        </a:lnSpc>
        <a:spcBef>
          <a:spcPct val="0"/>
        </a:spcBef>
        <a:spcAft>
          <a:spcPct val="0"/>
        </a:spcAft>
        <a:defRPr sz="4000" b="1" kern="1200">
          <a:solidFill>
            <a:schemeClr val="accent1"/>
          </a:solidFill>
          <a:latin typeface="+mj-lt"/>
          <a:ea typeface="+mj-ea"/>
          <a:cs typeface="+mj-cs"/>
        </a:defRPr>
      </a:lvl1pPr>
      <a:lvl2pPr algn="l" rtl="0" fontAlgn="base">
        <a:lnSpc>
          <a:spcPct val="90000"/>
        </a:lnSpc>
        <a:spcBef>
          <a:spcPct val="0"/>
        </a:spcBef>
        <a:spcAft>
          <a:spcPct val="0"/>
        </a:spcAft>
        <a:defRPr sz="4000" b="1">
          <a:solidFill>
            <a:schemeClr val="accent1"/>
          </a:solidFill>
          <a:latin typeface="Arial" pitchFamily="34" charset="0"/>
        </a:defRPr>
      </a:lvl2pPr>
      <a:lvl3pPr algn="l" rtl="0" fontAlgn="base">
        <a:lnSpc>
          <a:spcPct val="90000"/>
        </a:lnSpc>
        <a:spcBef>
          <a:spcPct val="0"/>
        </a:spcBef>
        <a:spcAft>
          <a:spcPct val="0"/>
        </a:spcAft>
        <a:defRPr sz="4000" b="1">
          <a:solidFill>
            <a:schemeClr val="accent1"/>
          </a:solidFill>
          <a:latin typeface="Arial" pitchFamily="34" charset="0"/>
        </a:defRPr>
      </a:lvl3pPr>
      <a:lvl4pPr algn="l" rtl="0" fontAlgn="base">
        <a:lnSpc>
          <a:spcPct val="90000"/>
        </a:lnSpc>
        <a:spcBef>
          <a:spcPct val="0"/>
        </a:spcBef>
        <a:spcAft>
          <a:spcPct val="0"/>
        </a:spcAft>
        <a:defRPr sz="4000" b="1">
          <a:solidFill>
            <a:schemeClr val="accent1"/>
          </a:solidFill>
          <a:latin typeface="Arial" pitchFamily="34" charset="0"/>
        </a:defRPr>
      </a:lvl4pPr>
      <a:lvl5pPr algn="l" rtl="0" fontAlgn="base">
        <a:lnSpc>
          <a:spcPct val="90000"/>
        </a:lnSpc>
        <a:spcBef>
          <a:spcPct val="0"/>
        </a:spcBef>
        <a:spcAft>
          <a:spcPct val="0"/>
        </a:spcAft>
        <a:defRPr sz="4000" b="1">
          <a:solidFill>
            <a:schemeClr val="accent1"/>
          </a:solidFill>
          <a:latin typeface="Arial" pitchFamily="34" charset="0"/>
        </a:defRPr>
      </a:lvl5pPr>
      <a:lvl6pPr marL="457200" algn="l" rtl="0" fontAlgn="base">
        <a:lnSpc>
          <a:spcPct val="90000"/>
        </a:lnSpc>
        <a:spcBef>
          <a:spcPct val="0"/>
        </a:spcBef>
        <a:spcAft>
          <a:spcPct val="0"/>
        </a:spcAft>
        <a:defRPr sz="4000" b="1">
          <a:solidFill>
            <a:schemeClr val="accent1"/>
          </a:solidFill>
          <a:latin typeface="Arial" pitchFamily="34" charset="0"/>
        </a:defRPr>
      </a:lvl6pPr>
      <a:lvl7pPr marL="914400" algn="l" rtl="0" fontAlgn="base">
        <a:lnSpc>
          <a:spcPct val="90000"/>
        </a:lnSpc>
        <a:spcBef>
          <a:spcPct val="0"/>
        </a:spcBef>
        <a:spcAft>
          <a:spcPct val="0"/>
        </a:spcAft>
        <a:defRPr sz="4000" b="1">
          <a:solidFill>
            <a:schemeClr val="accent1"/>
          </a:solidFill>
          <a:latin typeface="Arial" pitchFamily="34" charset="0"/>
        </a:defRPr>
      </a:lvl7pPr>
      <a:lvl8pPr marL="1371600" algn="l" rtl="0" fontAlgn="base">
        <a:lnSpc>
          <a:spcPct val="90000"/>
        </a:lnSpc>
        <a:spcBef>
          <a:spcPct val="0"/>
        </a:spcBef>
        <a:spcAft>
          <a:spcPct val="0"/>
        </a:spcAft>
        <a:defRPr sz="4000" b="1">
          <a:solidFill>
            <a:schemeClr val="accent1"/>
          </a:solidFill>
          <a:latin typeface="Arial" pitchFamily="34" charset="0"/>
        </a:defRPr>
      </a:lvl8pPr>
      <a:lvl9pPr marL="1828800" algn="l" rtl="0" fontAlgn="base">
        <a:lnSpc>
          <a:spcPct val="90000"/>
        </a:lnSpc>
        <a:spcBef>
          <a:spcPct val="0"/>
        </a:spcBef>
        <a:spcAft>
          <a:spcPct val="0"/>
        </a:spcAft>
        <a:defRPr sz="4000" b="1">
          <a:solidFill>
            <a:schemeClr val="accent1"/>
          </a:solidFill>
          <a:latin typeface="Arial"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educa.aragon.es/-/formacion-profesional/calendario-convocatoria/dua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cromerom@cifpa.aragon.es" TargetMode="External"/><Relationship Id="rId2" Type="http://schemas.openxmlformats.org/officeDocument/2006/relationships/hyperlink" Target="mailto:fpdual@aragon.es"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texto 9"/>
          <p:cNvSpPr>
            <a:spLocks noGrp="1"/>
          </p:cNvSpPr>
          <p:nvPr>
            <p:ph type="body" sz="quarter" idx="10"/>
          </p:nvPr>
        </p:nvSpPr>
        <p:spPr>
          <a:xfrm>
            <a:off x="1120549" y="5310281"/>
            <a:ext cx="9718675" cy="759182"/>
          </a:xfrm>
        </p:spPr>
        <p:txBody>
          <a:bodyPr/>
          <a:lstStyle/>
          <a:p>
            <a:pPr algn="ctr">
              <a:spcAft>
                <a:spcPts val="600"/>
              </a:spcAft>
            </a:pPr>
            <a:r>
              <a:rPr lang="es-ES" altLang="es-ES" sz="2000" b="1" dirty="0">
                <a:latin typeface="Calibri" pitchFamily="34" charset="0"/>
                <a:ea typeface="Times New Roman" pitchFamily="18" charset="0"/>
                <a:cs typeface="Arial" pitchFamily="34" charset="0"/>
              </a:rPr>
              <a:t>25 abril 2025 </a:t>
            </a:r>
          </a:p>
          <a:p>
            <a:pPr algn="ctr">
              <a:spcAft>
                <a:spcPts val="600"/>
              </a:spcAft>
            </a:pPr>
            <a:endParaRPr lang="es-ES" altLang="es-ES" sz="2000" b="1" dirty="0">
              <a:latin typeface="Calibri" pitchFamily="34" charset="0"/>
              <a:ea typeface="Times New Roman" pitchFamily="18" charset="0"/>
              <a:cs typeface="Arial" pitchFamily="34" charset="0"/>
            </a:endParaRPr>
          </a:p>
        </p:txBody>
      </p:sp>
      <p:sp>
        <p:nvSpPr>
          <p:cNvPr id="12291" name="Título 5"/>
          <p:cNvSpPr>
            <a:spLocks noGrp="1"/>
          </p:cNvSpPr>
          <p:nvPr>
            <p:ph type="title"/>
          </p:nvPr>
        </p:nvSpPr>
        <p:spPr bwMode="auto">
          <a:xfrm>
            <a:off x="1236662" y="1910788"/>
            <a:ext cx="9718675" cy="2170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Aft>
                <a:spcPts val="600"/>
              </a:spcAft>
            </a:pPr>
            <a:r>
              <a:rPr lang="es-ES" altLang="es-ES" dirty="0">
                <a:latin typeface="Calibri" pitchFamily="34" charset="0"/>
                <a:ea typeface="Times New Roman" pitchFamily="18" charset="0"/>
                <a:cs typeface="Arial" pitchFamily="34" charset="0"/>
              </a:rPr>
              <a:t>Formación Profesional en Régimen Intensivo</a:t>
            </a:r>
            <a:endParaRPr lang="es-ES" altLang="es-ES" sz="5400" dirty="0">
              <a:latin typeface="Calibri" pitchFamily="34" charset="0"/>
              <a:ea typeface="Times New Roman" pitchFamily="18" charset="0"/>
              <a:cs typeface="Arial"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6083300" y="990600"/>
            <a:ext cx="5008563" cy="1782339"/>
            <a:chOff x="1224175" y="1614953"/>
            <a:chExt cx="5008110" cy="1782336"/>
          </a:xfrm>
        </p:grpSpPr>
        <p:sp>
          <p:nvSpPr>
            <p:cNvPr id="14340" name="Title 1"/>
            <p:cNvSpPr txBox="1">
              <a:spLocks/>
            </p:cNvSpPr>
            <p:nvPr/>
          </p:nvSpPr>
          <p:spPr bwMode="auto">
            <a:xfrm>
              <a:off x="1224175" y="1806647"/>
              <a:ext cx="5008110" cy="15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6600" b="1" dirty="0">
                  <a:solidFill>
                    <a:schemeClr val="accent2"/>
                  </a:solidFill>
                  <a:cs typeface="Arial" pitchFamily="34" charset="0"/>
                </a:rPr>
                <a:t>Regulación normativa Dual en Régimen Intensivo</a:t>
              </a:r>
            </a:p>
          </p:txBody>
        </p:sp>
        <p:cxnSp>
          <p:nvCxnSpPr>
            <p:cNvPr id="14" name="Straight Connector 13"/>
            <p:cNvCxnSpPr/>
            <p:nvPr/>
          </p:nvCxnSpPr>
          <p:spPr>
            <a:xfrm>
              <a:off x="1306718" y="2165815"/>
              <a:ext cx="4460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43" name="Title 1"/>
            <p:cNvSpPr txBox="1">
              <a:spLocks/>
            </p:cNvSpPr>
            <p:nvPr/>
          </p:nvSpPr>
          <p:spPr bwMode="auto">
            <a:xfrm>
              <a:off x="1224175" y="1614953"/>
              <a:ext cx="5008110" cy="40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2</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Regulación normativa Dual en Régimen Intensivo</a:t>
            </a:r>
          </a:p>
        </p:txBody>
      </p:sp>
      <p:sp>
        <p:nvSpPr>
          <p:cNvPr id="8" name="Marcador de texto 18"/>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Consideración previa:</a:t>
            </a:r>
          </a:p>
        </p:txBody>
      </p:sp>
      <p:sp>
        <p:nvSpPr>
          <p:cNvPr id="16389" name="Rectángulo 6"/>
          <p:cNvSpPr>
            <a:spLocks noChangeArrowheads="1"/>
          </p:cNvSpPr>
          <p:nvPr/>
        </p:nvSpPr>
        <p:spPr bwMode="auto">
          <a:xfrm>
            <a:off x="1223963" y="2025370"/>
            <a:ext cx="10054091" cy="389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800" dirty="0"/>
              <a:t>Ya no existe convocatoria de proyectos experimentales de dual, la regulación normativa está </a:t>
            </a:r>
            <a:r>
              <a:rPr lang="es-ES" sz="2800" b="1" dirty="0"/>
              <a:t>incluida</a:t>
            </a:r>
            <a:r>
              <a:rPr lang="es-ES" sz="2800" dirty="0"/>
              <a:t> en el propio </a:t>
            </a:r>
            <a:r>
              <a:rPr lang="es-ES" sz="2800" b="1" dirty="0"/>
              <a:t>Decreto 91/2024</a:t>
            </a:r>
            <a:r>
              <a:rPr lang="es-ES" sz="2800" dirty="0"/>
              <a:t>, de 5 de junio, del Gobierno de Aragón por el que se establece la Ordenación de la Formación Profesional del Grado D y del Grado E en la Comunidad Autónoma de Aragón</a:t>
            </a:r>
            <a:endParaRPr lang="es-ES_tradnl" altLang="es-ES" sz="2800" dirty="0">
              <a:solidFill>
                <a:schemeClr val="tx2"/>
              </a:solidFill>
              <a:cs typeface="Arial" pitchFamily="34" charset="0"/>
            </a:endParaRPr>
          </a:p>
        </p:txBody>
      </p:sp>
    </p:spTree>
    <p:extLst>
      <p:ext uri="{BB962C8B-B14F-4D97-AF65-F5344CB8AC3E}">
        <p14:creationId xmlns:p14="http://schemas.microsoft.com/office/powerpoint/2010/main" val="30180227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A50EB-035D-4AC3-487D-7CB08863B07B}"/>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D3ED6A18-C07E-6BB3-9781-FDBAB40E6F9B}"/>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Regulación normativa Dual en Régimen Intensivo</a:t>
            </a:r>
          </a:p>
        </p:txBody>
      </p:sp>
      <p:sp>
        <p:nvSpPr>
          <p:cNvPr id="8" name="Marcador de texto 18">
            <a:extLst>
              <a:ext uri="{FF2B5EF4-FFF2-40B4-BE49-F238E27FC236}">
                <a16:creationId xmlns:a16="http://schemas.microsoft.com/office/drawing/2014/main" id="{518E372F-ABC5-4499-7011-53682C8C6E16}"/>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Desarrollo normativo:</a:t>
            </a:r>
          </a:p>
        </p:txBody>
      </p:sp>
      <p:pic>
        <p:nvPicPr>
          <p:cNvPr id="5" name="Imagen 4">
            <a:extLst>
              <a:ext uri="{FF2B5EF4-FFF2-40B4-BE49-F238E27FC236}">
                <a16:creationId xmlns:a16="http://schemas.microsoft.com/office/drawing/2014/main" id="{55B59254-5306-364D-37BA-DB02C160695B}"/>
              </a:ext>
            </a:extLst>
          </p:cNvPr>
          <p:cNvPicPr>
            <a:picLocks noChangeAspect="1"/>
          </p:cNvPicPr>
          <p:nvPr/>
        </p:nvPicPr>
        <p:blipFill>
          <a:blip r:embed="rId2"/>
          <a:srcRect l="43235" t="21475" r="10040" b="31133"/>
          <a:stretch/>
        </p:blipFill>
        <p:spPr>
          <a:xfrm>
            <a:off x="2017058" y="1724379"/>
            <a:ext cx="9332260" cy="5014046"/>
          </a:xfrm>
          <a:prstGeom prst="rect">
            <a:avLst/>
          </a:prstGeom>
        </p:spPr>
      </p:pic>
    </p:spTree>
    <p:extLst>
      <p:ext uri="{BB962C8B-B14F-4D97-AF65-F5344CB8AC3E}">
        <p14:creationId xmlns:p14="http://schemas.microsoft.com/office/powerpoint/2010/main" val="39730632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EB4A9-D63E-9BEB-9E20-7F0DC1630F7F}"/>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F978B577-BF56-E910-4EFF-3F088FAA4CAB}"/>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Regulación normativa Dual en Régimen Intensivo</a:t>
            </a:r>
          </a:p>
        </p:txBody>
      </p:sp>
      <p:sp>
        <p:nvSpPr>
          <p:cNvPr id="8" name="Marcador de texto 18">
            <a:extLst>
              <a:ext uri="{FF2B5EF4-FFF2-40B4-BE49-F238E27FC236}">
                <a16:creationId xmlns:a16="http://schemas.microsoft.com/office/drawing/2014/main" id="{C94217B7-97EC-1BCE-A90E-62660E4993D5}"/>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¿Qué alumnado puede participar en Régimen Intensivo?:</a:t>
            </a:r>
          </a:p>
        </p:txBody>
      </p:sp>
      <p:sp>
        <p:nvSpPr>
          <p:cNvPr id="16389" name="Rectángulo 6">
            <a:extLst>
              <a:ext uri="{FF2B5EF4-FFF2-40B4-BE49-F238E27FC236}">
                <a16:creationId xmlns:a16="http://schemas.microsoft.com/office/drawing/2014/main" id="{2AD93D07-AECE-F614-7641-29E259FC4770}"/>
              </a:ext>
            </a:extLst>
          </p:cNvPr>
          <p:cNvSpPr>
            <a:spLocks noChangeArrowheads="1"/>
          </p:cNvSpPr>
          <p:nvPr/>
        </p:nvSpPr>
        <p:spPr bwMode="auto">
          <a:xfrm>
            <a:off x="889909" y="1851509"/>
            <a:ext cx="10968038" cy="475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alumnado de 2º</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curso de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Grado Medio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Grado Superior</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excepcionalmente</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Grado Básico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siendo necesario que hayan </a:t>
            </a:r>
            <a:r>
              <a:rPr lang="es-ES_tradnl"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superado todos los módulos de 1</a:t>
            </a:r>
            <a:r>
              <a:rPr lang="es-ES_tradnl" sz="2000" b="1" u="sng"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a:t>
            </a:r>
            <a:r>
              <a:rPr lang="es-ES_tradnl"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curso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Bef>
                <a:spcPts val="600"/>
              </a:spcBef>
              <a:spcAft>
                <a:spcPts val="600"/>
              </a:spcAft>
              <a:buFont typeface="Arial" panose="020B0604020202020204" pitchFamily="34" charset="0"/>
              <a:buChar char="•"/>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Alumnado con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primero curso en común </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r>
              <a:rPr lang="es-ES_tradnl" sz="2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que proviene de Ciclos LOE </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pueda realizar una matrícula completa en 2º LFP con pendientes de 1º LFP, que no había cursado en sus ciclos LOE de origen. Este último colectivo se incluirá en la modificación del Decreto 91/2024, de 5 de junio. Este alumnado solo podrá optar a plazas vacantes ya que inicialmente no habrán podido participar en la solicitud como alumnado en el proyecto, pudiendo incorporarse en los proyectos de dual intensiva hasta el 30 de septiembre.</a:t>
            </a: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30000"/>
              </a:lnSpc>
              <a:spcBef>
                <a:spcPts val="600"/>
              </a:spcBef>
              <a:spcAft>
                <a:spcPts val="600"/>
              </a:spcAft>
              <a:buFont typeface="Arial" panose="020B0604020202020204" pitchFamily="34" charset="0"/>
              <a:buChar char="•"/>
            </a:pP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podrán participar </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el régimen intensivo las personas que</a:t>
            </a:r>
            <a:r>
              <a:rPr lang="es-ES_tradnl" sz="2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razón de convalidaciones, exenciones y otros motivos,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fueran a cursar todos los módulos de 2º</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curso.</a:t>
            </a: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67042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A025F-BE46-F08F-5FD9-FD1F86BC46F9}"/>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99BB0AE6-5A4C-8EF8-64F4-C7509FF816E4}"/>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Regulación normativa Dual en Régimen Intensivo</a:t>
            </a:r>
          </a:p>
        </p:txBody>
      </p:sp>
      <p:sp>
        <p:nvSpPr>
          <p:cNvPr id="8" name="Marcador de texto 18">
            <a:extLst>
              <a:ext uri="{FF2B5EF4-FFF2-40B4-BE49-F238E27FC236}">
                <a16:creationId xmlns:a16="http://schemas.microsoft.com/office/drawing/2014/main" id="{48C9C9C7-AE03-F4AA-7151-C55458A507DE}"/>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¿Limitaciones formación y RA mínimos en centro?:</a:t>
            </a:r>
          </a:p>
        </p:txBody>
      </p:sp>
      <p:sp>
        <p:nvSpPr>
          <p:cNvPr id="16389" name="Rectángulo 6">
            <a:extLst>
              <a:ext uri="{FF2B5EF4-FFF2-40B4-BE49-F238E27FC236}">
                <a16:creationId xmlns:a16="http://schemas.microsoft.com/office/drawing/2014/main" id="{4BF16A14-75D5-70D3-5AB8-8A0857B30CE1}"/>
              </a:ext>
            </a:extLst>
          </p:cNvPr>
          <p:cNvSpPr>
            <a:spLocks noChangeArrowheads="1"/>
          </p:cNvSpPr>
          <p:nvPr/>
        </p:nvSpPr>
        <p:spPr bwMode="auto">
          <a:xfrm>
            <a:off x="637673" y="1851509"/>
            <a:ext cx="11220273" cy="475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Consideramos como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módulo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dualizado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cuando se desarrollan algunos de sus resultados de aprendizaje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 la empresa, no tienen por qué ser todos los criterios de evaluación del RA, ya que pueden desarrollarse algunos en el centro formativo. Se consideran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módulos no dualizados </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aquellos en los que no se plantea desarrollar ningún RA del módulo en la empresa.</a:t>
            </a: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30000"/>
              </a:lnSpc>
              <a:spcBef>
                <a:spcPts val="600"/>
              </a:spcBef>
              <a:spcAft>
                <a:spcPts val="600"/>
              </a:spcAft>
              <a:buFont typeface="Arial" panose="020B0604020202020204" pitchFamily="34" charset="0"/>
              <a:buChar char="•"/>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total, contando los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dualizados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 1</a:t>
            </a:r>
            <a:r>
              <a:rPr lang="es-ES_tradnl" sz="20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más los de 2º curso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 tienen que alcanzar como mínimo un 30% de los RA del Ciclo en la empresa u organismo equiparado</a:t>
            </a: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30000"/>
              </a:lnSpc>
              <a:spcBef>
                <a:spcPts val="600"/>
              </a:spcBef>
              <a:spcAft>
                <a:spcPts val="600"/>
              </a:spcAft>
              <a:buFont typeface="Arial" panose="020B0604020202020204" pitchFamily="34" charset="0"/>
              <a:buChar char="•"/>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 los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módulos dualizados</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mínimo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horas</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formación en 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centro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educativo tiene que ser del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las horas que se aplican en 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currículo aragonés</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Respecto a los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módulos no dualizados </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deben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impartirse</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todas</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las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horas</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formación del módulo presencialmente en el </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centro</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como se ha venido realizando años atrás en los proyectos experimentales.</a:t>
            </a: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5892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E7F5B-9E50-347F-4875-32663BBA8527}"/>
            </a:ext>
          </a:extLst>
        </p:cNvPr>
        <p:cNvGrpSpPr/>
        <p:nvPr/>
      </p:nvGrpSpPr>
      <p:grpSpPr>
        <a:xfrm>
          <a:off x="0" y="0"/>
          <a:ext cx="0" cy="0"/>
          <a:chOff x="0" y="0"/>
          <a:chExt cx="0" cy="0"/>
        </a:xfrm>
      </p:grpSpPr>
      <p:grpSp>
        <p:nvGrpSpPr>
          <p:cNvPr id="14338" name="Group 10">
            <a:extLst>
              <a:ext uri="{FF2B5EF4-FFF2-40B4-BE49-F238E27FC236}">
                <a16:creationId xmlns:a16="http://schemas.microsoft.com/office/drawing/2014/main" id="{2591F51D-BAD3-0C60-06B5-268D225F059D}"/>
              </a:ext>
            </a:extLst>
          </p:cNvPr>
          <p:cNvGrpSpPr>
            <a:grpSpLocks/>
          </p:cNvGrpSpPr>
          <p:nvPr/>
        </p:nvGrpSpPr>
        <p:grpSpPr bwMode="auto">
          <a:xfrm>
            <a:off x="6083300" y="990600"/>
            <a:ext cx="5008563" cy="1782339"/>
            <a:chOff x="1224175" y="1614953"/>
            <a:chExt cx="5008110" cy="1782336"/>
          </a:xfrm>
        </p:grpSpPr>
        <p:sp>
          <p:nvSpPr>
            <p:cNvPr id="14340" name="Title 1">
              <a:extLst>
                <a:ext uri="{FF2B5EF4-FFF2-40B4-BE49-F238E27FC236}">
                  <a16:creationId xmlns:a16="http://schemas.microsoft.com/office/drawing/2014/main" id="{326B3A0F-EEBE-1918-0FD1-2E886D615F1D}"/>
                </a:ext>
              </a:extLst>
            </p:cNvPr>
            <p:cNvSpPr txBox="1">
              <a:spLocks/>
            </p:cNvSpPr>
            <p:nvPr/>
          </p:nvSpPr>
          <p:spPr bwMode="auto">
            <a:xfrm>
              <a:off x="1224175" y="1806647"/>
              <a:ext cx="5008110" cy="15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6600" b="1" dirty="0">
                  <a:solidFill>
                    <a:schemeClr val="accent2"/>
                  </a:solidFill>
                  <a:cs typeface="Arial" pitchFamily="34" charset="0"/>
                </a:rPr>
                <a:t>Pasos desarrollo proyecto</a:t>
              </a:r>
            </a:p>
          </p:txBody>
        </p:sp>
        <p:cxnSp>
          <p:nvCxnSpPr>
            <p:cNvPr id="14" name="Straight Connector 13">
              <a:extLst>
                <a:ext uri="{FF2B5EF4-FFF2-40B4-BE49-F238E27FC236}">
                  <a16:creationId xmlns:a16="http://schemas.microsoft.com/office/drawing/2014/main" id="{9B30E817-C0D4-EE03-E721-734207ED35D2}"/>
                </a:ext>
              </a:extLst>
            </p:cNvPr>
            <p:cNvCxnSpPr/>
            <p:nvPr/>
          </p:nvCxnSpPr>
          <p:spPr>
            <a:xfrm>
              <a:off x="1306718" y="2165815"/>
              <a:ext cx="4460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43" name="Title 1">
              <a:extLst>
                <a:ext uri="{FF2B5EF4-FFF2-40B4-BE49-F238E27FC236}">
                  <a16:creationId xmlns:a16="http://schemas.microsoft.com/office/drawing/2014/main" id="{BC7B4AAC-A132-56B2-B05C-59FE77A3C37C}"/>
                </a:ext>
              </a:extLst>
            </p:cNvPr>
            <p:cNvSpPr txBox="1">
              <a:spLocks/>
            </p:cNvSpPr>
            <p:nvPr/>
          </p:nvSpPr>
          <p:spPr bwMode="auto">
            <a:xfrm>
              <a:off x="1224175" y="1614953"/>
              <a:ext cx="5008110" cy="40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a:extLst>
              <a:ext uri="{FF2B5EF4-FFF2-40B4-BE49-F238E27FC236}">
                <a16:creationId xmlns:a16="http://schemas.microsoft.com/office/drawing/2014/main" id="{AF12CFF5-0E34-F29B-3FFF-4889CB503EF5}"/>
              </a:ext>
            </a:extLst>
          </p:cNvPr>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3</a:t>
            </a:r>
          </a:p>
        </p:txBody>
      </p:sp>
    </p:spTree>
    <p:extLst>
      <p:ext uri="{BB962C8B-B14F-4D97-AF65-F5344CB8AC3E}">
        <p14:creationId xmlns:p14="http://schemas.microsoft.com/office/powerpoint/2010/main" val="319527364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graphicFrame>
        <p:nvGraphicFramePr>
          <p:cNvPr id="2" name="Diagrama 1"/>
          <p:cNvGraphicFramePr/>
          <p:nvPr>
            <p:extLst>
              <p:ext uri="{D42A27DB-BD31-4B8C-83A1-F6EECF244321}">
                <p14:modId xmlns:p14="http://schemas.microsoft.com/office/powerpoint/2010/main" val="3756510656"/>
              </p:ext>
            </p:extLst>
          </p:nvPr>
        </p:nvGraphicFramePr>
        <p:xfrm>
          <a:off x="239487" y="3359026"/>
          <a:ext cx="11669484" cy="32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30B6D372-4C0E-4735-7F5A-6D50E694A663}"/>
              </a:ext>
            </a:extLst>
          </p:cNvPr>
          <p:cNvSpPr txBox="1"/>
          <p:nvPr/>
        </p:nvSpPr>
        <p:spPr>
          <a:xfrm>
            <a:off x="4283242" y="1163880"/>
            <a:ext cx="7457075" cy="2816156"/>
          </a:xfrm>
          <a:prstGeom prst="rect">
            <a:avLst/>
          </a:prstGeom>
          <a:noFill/>
        </p:spPr>
        <p:txBody>
          <a:bodyPr wrap="square" lIns="0" tIns="0" rIns="0" bIns="0" rtlCol="0">
            <a:spAutoFit/>
          </a:bodyPr>
          <a:lstStyle/>
          <a:p>
            <a:r>
              <a:rPr lang="es-ES" sz="2400" b="1" i="0" dirty="0">
                <a:latin typeface="Arial" charset="0"/>
                <a:ea typeface="Arial" charset="0"/>
                <a:cs typeface="Arial" charset="0"/>
              </a:rPr>
              <a:t>Regulación proyectos incluida en Decreto 91/2024</a:t>
            </a:r>
          </a:p>
          <a:p>
            <a:pPr lvl="1">
              <a:lnSpc>
                <a:spcPct val="150000"/>
              </a:lnSpc>
            </a:pPr>
            <a:r>
              <a:rPr lang="es-ES" b="1" dirty="0">
                <a:latin typeface="Arial" charset="0"/>
                <a:ea typeface="Arial" charset="0"/>
                <a:cs typeface="Arial" charset="0"/>
              </a:rPr>
              <a:t>1º Proyecto con compromisos participación </a:t>
            </a:r>
            <a:r>
              <a:rPr lang="es-ES" dirty="0">
                <a:solidFill>
                  <a:srgbClr val="0070C0"/>
                </a:solidFill>
                <a:latin typeface="Arial" charset="0"/>
                <a:ea typeface="Arial" charset="0"/>
                <a:cs typeface="Arial" charset="0"/>
              </a:rPr>
              <a:t>(plazo 40 días antes del fin de curso)</a:t>
            </a:r>
          </a:p>
          <a:p>
            <a:pPr lvl="1">
              <a:lnSpc>
                <a:spcPct val="150000"/>
              </a:lnSpc>
            </a:pPr>
            <a:r>
              <a:rPr lang="es-ES" b="1" i="0" dirty="0">
                <a:latin typeface="Arial" charset="0"/>
                <a:ea typeface="Arial" charset="0"/>
                <a:cs typeface="Arial" charset="0"/>
              </a:rPr>
              <a:t>2º Autorización por parte Dirección General competente</a:t>
            </a:r>
          </a:p>
          <a:p>
            <a:pPr lvl="1">
              <a:lnSpc>
                <a:spcPct val="150000"/>
              </a:lnSpc>
            </a:pPr>
            <a:r>
              <a:rPr lang="es-ES" b="1" dirty="0">
                <a:latin typeface="Arial" charset="0"/>
                <a:ea typeface="Arial" charset="0"/>
                <a:cs typeface="Arial" charset="0"/>
              </a:rPr>
              <a:t>3º Convenio y Acuerdo formativo</a:t>
            </a:r>
            <a:endParaRPr lang="es-ES" b="1" i="0" dirty="0">
              <a:latin typeface="Arial" charset="0"/>
              <a:ea typeface="Arial" charset="0"/>
              <a:cs typeface="Arial" charset="0"/>
            </a:endParaRPr>
          </a:p>
          <a:p>
            <a:pPr lvl="1">
              <a:lnSpc>
                <a:spcPct val="150000"/>
              </a:lnSpc>
            </a:pPr>
            <a:r>
              <a:rPr lang="es-ES" b="1" dirty="0">
                <a:latin typeface="Arial" charset="0"/>
                <a:ea typeface="Arial" charset="0"/>
                <a:cs typeface="Arial" charset="0"/>
              </a:rPr>
              <a:t>4</a:t>
            </a:r>
            <a:r>
              <a:rPr lang="es-ES" b="1" i="0" dirty="0">
                <a:latin typeface="Arial" charset="0"/>
                <a:ea typeface="Arial" charset="0"/>
                <a:cs typeface="Arial" charset="0"/>
              </a:rPr>
              <a:t>º </a:t>
            </a:r>
            <a:r>
              <a:rPr lang="es-ES" b="1" dirty="0">
                <a:latin typeface="Arial" charset="0"/>
                <a:ea typeface="Arial" charset="0"/>
                <a:cs typeface="Arial" charset="0"/>
              </a:rPr>
              <a:t>Programa de formación</a:t>
            </a:r>
            <a:endParaRPr lang="es-ES" b="1" i="0" dirty="0">
              <a:latin typeface="Arial" charset="0"/>
              <a:ea typeface="Arial" charset="0"/>
              <a:cs typeface="Arial" charset="0"/>
            </a:endParaRPr>
          </a:p>
          <a:p>
            <a:pPr marL="342900" indent="-342900">
              <a:buFont typeface="Arial" panose="020B0604020202020204" pitchFamily="34" charset="0"/>
              <a:buChar char="•"/>
            </a:pPr>
            <a:endParaRPr lang="es-ES" sz="2400" b="1" i="0" dirty="0">
              <a:latin typeface="Arial" charset="0"/>
              <a:ea typeface="Arial" charset="0"/>
              <a:cs typeface="Arial" charset="0"/>
            </a:endParaRPr>
          </a:p>
        </p:txBody>
      </p:sp>
      <p:cxnSp>
        <p:nvCxnSpPr>
          <p:cNvPr id="5" name="Conector recto de flecha 4">
            <a:extLst>
              <a:ext uri="{FF2B5EF4-FFF2-40B4-BE49-F238E27FC236}">
                <a16:creationId xmlns:a16="http://schemas.microsoft.com/office/drawing/2014/main" id="{1723B860-20EC-2175-D7AD-1E593392CB58}"/>
              </a:ext>
            </a:extLst>
          </p:cNvPr>
          <p:cNvCxnSpPr>
            <a:cxnSpLocks/>
          </p:cNvCxnSpPr>
          <p:nvPr/>
        </p:nvCxnSpPr>
        <p:spPr>
          <a:xfrm flipH="1">
            <a:off x="3581038" y="2571958"/>
            <a:ext cx="882678" cy="8570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9992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38E9-2BD0-ED16-F98D-5ADD99E184AC}"/>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CFA472FF-5B06-9500-B8A8-D7D1746D1266}"/>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15E5517C-F99B-DDF0-76D2-42ABACFF75DC}"/>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1º Solicitud autorización proyectos régimen intensivo</a:t>
            </a:r>
          </a:p>
        </p:txBody>
      </p:sp>
      <p:sp>
        <p:nvSpPr>
          <p:cNvPr id="16389" name="Rectángulo 6">
            <a:extLst>
              <a:ext uri="{FF2B5EF4-FFF2-40B4-BE49-F238E27FC236}">
                <a16:creationId xmlns:a16="http://schemas.microsoft.com/office/drawing/2014/main" id="{EAD08EB8-5F2C-C94B-63E4-2AE6D9FD064A}"/>
              </a:ext>
            </a:extLst>
          </p:cNvPr>
          <p:cNvSpPr>
            <a:spLocks noChangeArrowheads="1"/>
          </p:cNvSpPr>
          <p:nvPr/>
        </p:nvSpPr>
        <p:spPr bwMode="auto">
          <a:xfrm>
            <a:off x="336884" y="1851509"/>
            <a:ext cx="11521062" cy="59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Solicitud general de proyecto (Anexo </a:t>
            </a:r>
            <a:r>
              <a:rPr lang="es-E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XIIa</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1028700" lvl="1"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Incluye fechas de </a:t>
            </a:r>
            <a:r>
              <a:rPr lang="es-ES" sz="2000" b="1" dirty="0">
                <a:solidFill>
                  <a:srgbClr val="000000"/>
                </a:solidFill>
                <a:ea typeface="Times New Roman" panose="02020603050405020304" pitchFamily="18" charset="0"/>
                <a:cs typeface="Arial" panose="020B0604020202020204" pitchFamily="34" charset="0"/>
              </a:rPr>
              <a:t>información</a:t>
            </a:r>
            <a:r>
              <a:rPr lang="es-ES" sz="2000" dirty="0">
                <a:solidFill>
                  <a:srgbClr val="000000"/>
                </a:solidFill>
                <a:ea typeface="Times New Roman" panose="02020603050405020304" pitchFamily="18" charset="0"/>
                <a:cs typeface="Arial" panose="020B0604020202020204" pitchFamily="34" charset="0"/>
              </a:rPr>
              <a:t> al Claustro y de </a:t>
            </a:r>
            <a:r>
              <a:rPr lang="es-ES" sz="2000" b="1" dirty="0">
                <a:solidFill>
                  <a:srgbClr val="000000"/>
                </a:solidFill>
                <a:ea typeface="Times New Roman" panose="02020603050405020304" pitchFamily="18" charset="0"/>
                <a:cs typeface="Arial" panose="020B0604020202020204" pitchFamily="34" charset="0"/>
              </a:rPr>
              <a:t>aprobación</a:t>
            </a:r>
            <a:r>
              <a:rPr lang="es-ES" sz="2000" dirty="0">
                <a:solidFill>
                  <a:srgbClr val="000000"/>
                </a:solidFill>
                <a:ea typeface="Times New Roman" panose="02020603050405020304" pitchFamily="18" charset="0"/>
                <a:cs typeface="Arial" panose="020B0604020202020204" pitchFamily="34" charset="0"/>
              </a:rPr>
              <a:t> del Consejo Escolar o Consejo Social</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Para cada ciclo un proyecto con su organización que incluya el contenido del Anexo </a:t>
            </a:r>
            <a:r>
              <a:rPr lang="es-ES" sz="2000" dirty="0" err="1">
                <a:solidFill>
                  <a:srgbClr val="000000"/>
                </a:solidFill>
                <a:ea typeface="Times New Roman" panose="02020603050405020304" pitchFamily="18" charset="0"/>
                <a:cs typeface="Arial" panose="020B0604020202020204" pitchFamily="34" charset="0"/>
              </a:rPr>
              <a:t>XIIb</a:t>
            </a: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Solicitud de admisión en proyecto del alumnado (Anexo XIII), no se remiten los anexos a Dirección General, sólo se incluye el listado de personas en el proyecto. Alumnado debe aportar al centro su CV Europass</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Compromiso participación de empresas u organismos equiparados (Anexo XIV)</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Remitir solicitud hasta el </a:t>
            </a:r>
            <a:r>
              <a:rPr lang="es-ES" sz="2000" b="1" dirty="0">
                <a:solidFill>
                  <a:srgbClr val="0070C0"/>
                </a:solidFill>
                <a:ea typeface="Times New Roman" panose="02020603050405020304" pitchFamily="18" charset="0"/>
                <a:cs typeface="Arial" panose="020B0604020202020204" pitchFamily="34" charset="0"/>
              </a:rPr>
              <a:t>12 de mayo </a:t>
            </a:r>
            <a:r>
              <a:rPr lang="es-ES" sz="2000" i="1" dirty="0">
                <a:solidFill>
                  <a:srgbClr val="000000"/>
                </a:solidFill>
                <a:ea typeface="Times New Roman" panose="02020603050405020304" pitchFamily="18" charset="0"/>
                <a:cs typeface="Arial" panose="020B0604020202020204" pitchFamily="34" charset="0"/>
              </a:rPr>
              <a:t>(40 días antes del fin de curso), </a:t>
            </a:r>
            <a:r>
              <a:rPr lang="es-ES" sz="2000" dirty="0">
                <a:solidFill>
                  <a:srgbClr val="000000"/>
                </a:solidFill>
                <a:ea typeface="Times New Roman" panose="02020603050405020304" pitchFamily="18" charset="0"/>
                <a:cs typeface="Arial" panose="020B0604020202020204" pitchFamily="34" charset="0"/>
              </a:rPr>
              <a:t>de forma </a:t>
            </a:r>
            <a:r>
              <a:rPr lang="es-ES" sz="2000" b="1" dirty="0">
                <a:solidFill>
                  <a:srgbClr val="0070C0"/>
                </a:solidFill>
                <a:ea typeface="Times New Roman" panose="02020603050405020304" pitchFamily="18" charset="0"/>
                <a:cs typeface="Arial" panose="020B0604020202020204" pitchFamily="34" charset="0"/>
              </a:rPr>
              <a:t>excepcional</a:t>
            </a:r>
            <a:r>
              <a:rPr lang="es-ES" sz="2000" dirty="0">
                <a:solidFill>
                  <a:srgbClr val="000000"/>
                </a:solidFill>
                <a:ea typeface="Times New Roman" panose="02020603050405020304" pitchFamily="18" charset="0"/>
                <a:cs typeface="Arial" panose="020B0604020202020204" pitchFamily="34" charset="0"/>
              </a:rPr>
              <a:t> se pueden presentar hasta </a:t>
            </a:r>
            <a:r>
              <a:rPr lang="es-ES" sz="2000" b="1" dirty="0">
                <a:solidFill>
                  <a:srgbClr val="0070C0"/>
                </a:solidFill>
                <a:ea typeface="Times New Roman" panose="02020603050405020304" pitchFamily="18" charset="0"/>
                <a:cs typeface="Arial" panose="020B0604020202020204" pitchFamily="34" charset="0"/>
              </a:rPr>
              <a:t>una semana antes </a:t>
            </a:r>
            <a:r>
              <a:rPr lang="es-ES" sz="2000" dirty="0">
                <a:solidFill>
                  <a:srgbClr val="000000"/>
                </a:solidFill>
                <a:ea typeface="Times New Roman" panose="02020603050405020304" pitchFamily="18" charset="0"/>
                <a:cs typeface="Arial" panose="020B0604020202020204" pitchFamily="34" charset="0"/>
              </a:rPr>
              <a:t>del comienzo del </a:t>
            </a:r>
            <a:r>
              <a:rPr lang="es-ES" sz="2000" b="1" dirty="0">
                <a:solidFill>
                  <a:srgbClr val="0070C0"/>
                </a:solidFill>
                <a:ea typeface="Times New Roman" panose="02020603050405020304" pitchFamily="18" charset="0"/>
                <a:cs typeface="Arial" panose="020B0604020202020204" pitchFamily="34" charset="0"/>
              </a:rPr>
              <a:t>curso escolar</a:t>
            </a: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2937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30AA4-4D9D-F61C-1C1C-08912C61B9D0}"/>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67F5B55C-DA3E-1278-0E77-B04A9F0F028E}"/>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37D88D38-0A11-4E15-4078-EC4F054943C5}"/>
              </a:ext>
            </a:extLst>
          </p:cNvPr>
          <p:cNvSpPr>
            <a:spLocks noGrp="1"/>
          </p:cNvSpPr>
          <p:nvPr>
            <p:ph type="body" sz="quarter" idx="10"/>
          </p:nvPr>
        </p:nvSpPr>
        <p:spPr>
          <a:xfrm>
            <a:off x="1115716" y="1186328"/>
            <a:ext cx="3444252" cy="979356"/>
          </a:xfrm>
        </p:spPr>
        <p:txBody>
          <a:bodyPr rtlCol="0">
            <a:normAutofit fontScale="85000" lnSpcReduction="10000"/>
          </a:bodyPr>
          <a:lstStyle/>
          <a:p>
            <a:pPr fontAlgn="auto">
              <a:spcAft>
                <a:spcPts val="0"/>
              </a:spcAft>
              <a:defRPr/>
            </a:pPr>
            <a:r>
              <a:rPr lang="es-ES_tradnl" sz="2800" dirty="0"/>
              <a:t>1º Solicitud autorización proyectos régimen intensivo</a:t>
            </a:r>
          </a:p>
        </p:txBody>
      </p:sp>
      <p:sp>
        <p:nvSpPr>
          <p:cNvPr id="16389" name="Rectángulo 6">
            <a:extLst>
              <a:ext uri="{FF2B5EF4-FFF2-40B4-BE49-F238E27FC236}">
                <a16:creationId xmlns:a16="http://schemas.microsoft.com/office/drawing/2014/main" id="{FE46C1CA-3E04-D96B-7873-12B8637DED31}"/>
              </a:ext>
            </a:extLst>
          </p:cNvPr>
          <p:cNvSpPr>
            <a:spLocks noChangeArrowheads="1"/>
          </p:cNvSpPr>
          <p:nvPr/>
        </p:nvSpPr>
        <p:spPr bwMode="auto">
          <a:xfrm>
            <a:off x="1223962" y="3240050"/>
            <a:ext cx="3212432" cy="195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30000"/>
              </a:lnSpc>
              <a:spcBef>
                <a:spcPts val="600"/>
              </a:spcBef>
              <a:spcAft>
                <a:spcPts val="600"/>
              </a:spcAft>
            </a:pP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Contenido del proyecto </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(Anexo </a:t>
            </a:r>
            <a:r>
              <a:rPr lang="es-E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XIIb</a:t>
            </a: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E5ABDF7F-8F37-796C-C532-C484F667F5BC}"/>
              </a:ext>
            </a:extLst>
          </p:cNvPr>
          <p:cNvPicPr>
            <a:picLocks noChangeAspect="1"/>
          </p:cNvPicPr>
          <p:nvPr/>
        </p:nvPicPr>
        <p:blipFill>
          <a:blip r:embed="rId2"/>
          <a:srcRect l="37501" t="23525" r="19276" b="9574"/>
          <a:stretch/>
        </p:blipFill>
        <p:spPr>
          <a:xfrm>
            <a:off x="5281863" y="1079500"/>
            <a:ext cx="6777824" cy="5557082"/>
          </a:xfrm>
          <a:prstGeom prst="rect">
            <a:avLst/>
          </a:prstGeom>
        </p:spPr>
      </p:pic>
    </p:spTree>
    <p:extLst>
      <p:ext uri="{BB962C8B-B14F-4D97-AF65-F5344CB8AC3E}">
        <p14:creationId xmlns:p14="http://schemas.microsoft.com/office/powerpoint/2010/main" val="239736830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90EC-5F8F-3075-034C-6B4F7EB4F230}"/>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A3944AAE-FD3C-BB49-2C45-641FA4704881}"/>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344FDB64-7925-0C0F-009B-66D7F98F04DB}"/>
              </a:ext>
            </a:extLst>
          </p:cNvPr>
          <p:cNvSpPr>
            <a:spLocks noGrp="1"/>
          </p:cNvSpPr>
          <p:nvPr>
            <p:ph type="body" sz="quarter" idx="10"/>
          </p:nvPr>
        </p:nvSpPr>
        <p:spPr>
          <a:xfrm>
            <a:off x="1115716" y="1186328"/>
            <a:ext cx="3444252" cy="979356"/>
          </a:xfrm>
        </p:spPr>
        <p:txBody>
          <a:bodyPr rtlCol="0">
            <a:normAutofit fontScale="85000" lnSpcReduction="10000"/>
          </a:bodyPr>
          <a:lstStyle/>
          <a:p>
            <a:pPr fontAlgn="auto">
              <a:spcAft>
                <a:spcPts val="0"/>
              </a:spcAft>
              <a:defRPr/>
            </a:pPr>
            <a:r>
              <a:rPr lang="es-ES_tradnl" sz="2800" dirty="0"/>
              <a:t>1º Solicitud autorización proyectos régimen intensivo</a:t>
            </a:r>
          </a:p>
        </p:txBody>
      </p:sp>
      <p:sp>
        <p:nvSpPr>
          <p:cNvPr id="16389" name="Rectángulo 6">
            <a:extLst>
              <a:ext uri="{FF2B5EF4-FFF2-40B4-BE49-F238E27FC236}">
                <a16:creationId xmlns:a16="http://schemas.microsoft.com/office/drawing/2014/main" id="{4BEA90D3-FD00-5B1B-95BF-122DAC27BC8F}"/>
              </a:ext>
            </a:extLst>
          </p:cNvPr>
          <p:cNvSpPr>
            <a:spLocks noChangeArrowheads="1"/>
          </p:cNvSpPr>
          <p:nvPr/>
        </p:nvSpPr>
        <p:spPr bwMode="auto">
          <a:xfrm>
            <a:off x="1122431" y="2419264"/>
            <a:ext cx="3212432" cy="10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30000"/>
              </a:lnSpc>
              <a:spcBef>
                <a:spcPts val="600"/>
              </a:spcBef>
              <a:spcAft>
                <a:spcPts val="600"/>
              </a:spcAft>
            </a:pP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 organización</a:t>
            </a: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68CCF31C-1EDF-A3BB-46F4-FC8937463A0C}"/>
              </a:ext>
            </a:extLst>
          </p:cNvPr>
          <p:cNvPicPr>
            <a:picLocks noChangeAspect="1"/>
          </p:cNvPicPr>
          <p:nvPr/>
        </p:nvPicPr>
        <p:blipFill>
          <a:blip r:embed="rId2"/>
          <a:srcRect t="20682" r="31758" b="2142"/>
          <a:stretch/>
        </p:blipFill>
        <p:spPr>
          <a:xfrm>
            <a:off x="4832169" y="1079500"/>
            <a:ext cx="6862525" cy="5292725"/>
          </a:xfrm>
          <a:prstGeom prst="rect">
            <a:avLst/>
          </a:prstGeom>
        </p:spPr>
      </p:pic>
    </p:spTree>
    <p:extLst>
      <p:ext uri="{BB962C8B-B14F-4D97-AF65-F5344CB8AC3E}">
        <p14:creationId xmlns:p14="http://schemas.microsoft.com/office/powerpoint/2010/main" val="50451324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6083300" y="990600"/>
            <a:ext cx="5354721" cy="4287253"/>
            <a:chOff x="1224175" y="1614953"/>
            <a:chExt cx="5008110" cy="1782336"/>
          </a:xfrm>
        </p:grpSpPr>
        <p:sp>
          <p:nvSpPr>
            <p:cNvPr id="14340" name="Title 1"/>
            <p:cNvSpPr txBox="1">
              <a:spLocks/>
            </p:cNvSpPr>
            <p:nvPr/>
          </p:nvSpPr>
          <p:spPr bwMode="auto">
            <a:xfrm>
              <a:off x="1224175" y="1806647"/>
              <a:ext cx="5008110" cy="15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6600" b="1" dirty="0">
                  <a:solidFill>
                    <a:schemeClr val="accent2"/>
                  </a:solidFill>
                  <a:cs typeface="Arial" pitchFamily="34" charset="0"/>
                </a:rPr>
                <a:t>FP en Régimen Intensivo</a:t>
              </a:r>
            </a:p>
          </p:txBody>
        </p:sp>
        <p:cxnSp>
          <p:nvCxnSpPr>
            <p:cNvPr id="14" name="Straight Connector 13"/>
            <p:cNvCxnSpPr/>
            <p:nvPr/>
          </p:nvCxnSpPr>
          <p:spPr>
            <a:xfrm>
              <a:off x="1306718" y="2165815"/>
              <a:ext cx="4460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43" name="Title 1"/>
            <p:cNvSpPr txBox="1">
              <a:spLocks/>
            </p:cNvSpPr>
            <p:nvPr/>
          </p:nvSpPr>
          <p:spPr bwMode="auto">
            <a:xfrm>
              <a:off x="1224175" y="1614953"/>
              <a:ext cx="5008110" cy="40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1</a:t>
            </a:r>
          </a:p>
        </p:txBody>
      </p:sp>
    </p:spTree>
    <p:extLst>
      <p:ext uri="{BB962C8B-B14F-4D97-AF65-F5344CB8AC3E}">
        <p14:creationId xmlns:p14="http://schemas.microsoft.com/office/powerpoint/2010/main" val="43114301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19CC8-768D-148A-C1C1-53CCD8D56EAA}"/>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7E7B6434-EA98-CBD6-01C3-1917C523AACF}"/>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E6647CA0-D9EF-5C81-2F19-0F7E148B1078}"/>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2º Autorización proyectos</a:t>
            </a:r>
          </a:p>
        </p:txBody>
      </p:sp>
      <p:sp>
        <p:nvSpPr>
          <p:cNvPr id="16389" name="Rectángulo 6">
            <a:extLst>
              <a:ext uri="{FF2B5EF4-FFF2-40B4-BE49-F238E27FC236}">
                <a16:creationId xmlns:a16="http://schemas.microsoft.com/office/drawing/2014/main" id="{B21555A6-F255-F6C5-E2A2-0561C37E5438}"/>
              </a:ext>
            </a:extLst>
          </p:cNvPr>
          <p:cNvSpPr>
            <a:spLocks noChangeArrowheads="1"/>
          </p:cNvSpPr>
          <p:nvPr/>
        </p:nvSpPr>
        <p:spPr bwMode="auto">
          <a:xfrm>
            <a:off x="1600200" y="1851509"/>
            <a:ext cx="10257746" cy="522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Los proyectos deben ser </a:t>
            </a:r>
            <a:r>
              <a:rPr lang="es-ES" sz="2000" b="1" dirty="0">
                <a:solidFill>
                  <a:srgbClr val="000000"/>
                </a:solidFill>
                <a:ea typeface="Times New Roman" panose="02020603050405020304" pitchFamily="18" charset="0"/>
                <a:cs typeface="Arial" panose="020B0604020202020204" pitchFamily="34" charset="0"/>
              </a:rPr>
              <a:t>remitidos</a:t>
            </a:r>
            <a:r>
              <a:rPr lang="es-ES" sz="2000" dirty="0">
                <a:solidFill>
                  <a:srgbClr val="000000"/>
                </a:solidFill>
                <a:ea typeface="Times New Roman" panose="02020603050405020304" pitchFamily="18" charset="0"/>
                <a:cs typeface="Arial" panose="020B0604020202020204" pitchFamily="34" charset="0"/>
              </a:rPr>
              <a:t>, preferentemente a través del </a:t>
            </a:r>
            <a:r>
              <a:rPr lang="es-ES" sz="2000" b="1" dirty="0">
                <a:solidFill>
                  <a:srgbClr val="000000"/>
                </a:solidFill>
                <a:ea typeface="Times New Roman" panose="02020603050405020304" pitchFamily="18" charset="0"/>
                <a:cs typeface="Arial" panose="020B0604020202020204" pitchFamily="34" charset="0"/>
              </a:rPr>
              <a:t>Registro Electrónico de Aragón</a:t>
            </a:r>
            <a:r>
              <a:rPr lang="es-ES" sz="2000" dirty="0">
                <a:solidFill>
                  <a:srgbClr val="000000"/>
                </a:solidFill>
                <a:ea typeface="Times New Roman" panose="02020603050405020304" pitchFamily="18" charset="0"/>
                <a:cs typeface="Arial" panose="020B0604020202020204" pitchFamily="34" charset="0"/>
              </a:rPr>
              <a:t>, a la Dirección General de Planificación, Centros y Formación Profesional</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En mayo se realiza la revisión de proyectos y comunicación de correcciones.</a:t>
            </a:r>
          </a:p>
          <a:p>
            <a:pPr marL="285750" indent="-285750" algn="just">
              <a:lnSpc>
                <a:spcPct val="130000"/>
              </a:lnSpc>
              <a:spcBef>
                <a:spcPts val="600"/>
              </a:spcBef>
              <a:spcAft>
                <a:spcPts val="600"/>
              </a:spcAft>
              <a:buFont typeface="Arial" panose="020B0604020202020204" pitchFamily="34" charset="0"/>
              <a:buChar char="•"/>
            </a:pPr>
            <a:r>
              <a:rPr lang="es-ES" sz="2000" b="1" dirty="0">
                <a:solidFill>
                  <a:srgbClr val="000000"/>
                </a:solidFill>
                <a:ea typeface="Times New Roman" panose="02020603050405020304" pitchFamily="18" charset="0"/>
                <a:cs typeface="Arial" panose="020B0604020202020204" pitchFamily="34" charset="0"/>
              </a:rPr>
              <a:t>Resolución de autorización </a:t>
            </a:r>
            <a:r>
              <a:rPr lang="es-ES" sz="2000" dirty="0">
                <a:solidFill>
                  <a:srgbClr val="000000"/>
                </a:solidFill>
                <a:ea typeface="Times New Roman" panose="02020603050405020304" pitchFamily="18" charset="0"/>
                <a:cs typeface="Arial" panose="020B0604020202020204" pitchFamily="34" charset="0"/>
              </a:rPr>
              <a:t>del Director General finales de mayo y principios de junio para poder realizar la </a:t>
            </a:r>
            <a:r>
              <a:rPr lang="es-ES" sz="2000" b="1" dirty="0">
                <a:solidFill>
                  <a:srgbClr val="000000"/>
                </a:solidFill>
                <a:ea typeface="Times New Roman" panose="02020603050405020304" pitchFamily="18" charset="0"/>
                <a:cs typeface="Arial" panose="020B0604020202020204" pitchFamily="34" charset="0"/>
              </a:rPr>
              <a:t>selección</a:t>
            </a:r>
            <a:r>
              <a:rPr lang="es-ES" sz="2000" dirty="0">
                <a:solidFill>
                  <a:srgbClr val="000000"/>
                </a:solidFill>
                <a:ea typeface="Times New Roman" panose="02020603050405020304" pitchFamily="18" charset="0"/>
                <a:cs typeface="Arial" panose="020B0604020202020204" pitchFamily="34" charset="0"/>
              </a:rPr>
              <a:t> del </a:t>
            </a:r>
            <a:r>
              <a:rPr lang="es-ES" sz="2000" b="1" dirty="0">
                <a:solidFill>
                  <a:srgbClr val="000000"/>
                </a:solidFill>
                <a:ea typeface="Times New Roman" panose="02020603050405020304" pitchFamily="18" charset="0"/>
                <a:cs typeface="Arial" panose="020B0604020202020204" pitchFamily="34" charset="0"/>
              </a:rPr>
              <a:t>alumnado</a:t>
            </a:r>
            <a:r>
              <a:rPr lang="es-ES" sz="2000" dirty="0">
                <a:solidFill>
                  <a:srgbClr val="000000"/>
                </a:solidFill>
                <a:ea typeface="Times New Roman" panose="02020603050405020304" pitchFamily="18" charset="0"/>
                <a:cs typeface="Arial" panose="020B0604020202020204" pitchFamily="34" charset="0"/>
              </a:rPr>
              <a:t> en </a:t>
            </a:r>
            <a:r>
              <a:rPr lang="es-ES" sz="2000" b="1" dirty="0">
                <a:solidFill>
                  <a:srgbClr val="000000"/>
                </a:solidFill>
                <a:ea typeface="Times New Roman" panose="02020603050405020304" pitchFamily="18" charset="0"/>
                <a:cs typeface="Arial" panose="020B0604020202020204" pitchFamily="34" charset="0"/>
              </a:rPr>
              <a:t>junio</a:t>
            </a:r>
            <a:r>
              <a:rPr lang="es-ES" sz="2000" dirty="0">
                <a:solidFill>
                  <a:srgbClr val="000000"/>
                </a:solidFill>
                <a:ea typeface="Times New Roman" panose="02020603050405020304" pitchFamily="18" charset="0"/>
                <a:cs typeface="Arial" panose="020B0604020202020204" pitchFamily="34" charset="0"/>
              </a:rPr>
              <a:t>.</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Para tener </a:t>
            </a:r>
            <a:r>
              <a:rPr lang="es-ES" sz="2000" b="1" dirty="0">
                <a:solidFill>
                  <a:srgbClr val="000000"/>
                </a:solidFill>
                <a:ea typeface="Times New Roman" panose="02020603050405020304" pitchFamily="18" charset="0"/>
                <a:cs typeface="Arial" panose="020B0604020202020204" pitchFamily="34" charset="0"/>
              </a:rPr>
              <a:t>grupo desdoblado </a:t>
            </a:r>
            <a:r>
              <a:rPr lang="es-ES" sz="2000" dirty="0">
                <a:solidFill>
                  <a:srgbClr val="000000"/>
                </a:solidFill>
                <a:ea typeface="Times New Roman" panose="02020603050405020304" pitchFamily="18" charset="0"/>
                <a:cs typeface="Arial" panose="020B0604020202020204" pitchFamily="34" charset="0"/>
              </a:rPr>
              <a:t>se necesita la selección por parte de la empresa de mínimo 10 alumnos y que en el grupo de referencia se cuenta también con mínimo 10 alumnos.</a:t>
            </a: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12242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73334-885E-D41E-5EC9-822D5132A6D3}"/>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02064E8C-CB0A-B3DF-7BCF-25557C2B2177}"/>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38B4A4F8-167B-66B0-0245-4988DFCFE353}"/>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3º Convenio y Acuerdo formativo</a:t>
            </a:r>
          </a:p>
        </p:txBody>
      </p:sp>
      <p:sp>
        <p:nvSpPr>
          <p:cNvPr id="16389" name="Rectángulo 6">
            <a:extLst>
              <a:ext uri="{FF2B5EF4-FFF2-40B4-BE49-F238E27FC236}">
                <a16:creationId xmlns:a16="http://schemas.microsoft.com/office/drawing/2014/main" id="{EA84FD69-7480-1F43-69EB-A23CF1F78B7D}"/>
              </a:ext>
            </a:extLst>
          </p:cNvPr>
          <p:cNvSpPr>
            <a:spLocks noChangeArrowheads="1"/>
          </p:cNvSpPr>
          <p:nvPr/>
        </p:nvSpPr>
        <p:spPr bwMode="auto">
          <a:xfrm>
            <a:off x="553453" y="1851509"/>
            <a:ext cx="11304493" cy="58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Antes de tener que realizarse el contrato por parte de las empresas se tiene que tener firmados los Convenios y los Acuerdos formativos, para que lo puedan aportar al SEPE</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El </a:t>
            </a:r>
            <a:r>
              <a:rPr lang="es-ES" sz="2000" b="1" dirty="0">
                <a:solidFill>
                  <a:srgbClr val="0070C0"/>
                </a:solidFill>
                <a:ea typeface="Times New Roman" panose="02020603050405020304" pitchFamily="18" charset="0"/>
                <a:cs typeface="Arial" panose="020B0604020202020204" pitchFamily="34" charset="0"/>
              </a:rPr>
              <a:t>Convenio</a:t>
            </a:r>
            <a:r>
              <a:rPr lang="es-ES" sz="2000" dirty="0">
                <a:solidFill>
                  <a:srgbClr val="000000"/>
                </a:solidFill>
                <a:ea typeface="Times New Roman" panose="02020603050405020304" pitchFamily="18" charset="0"/>
                <a:cs typeface="Arial" panose="020B0604020202020204" pitchFamily="34" charset="0"/>
              </a:rPr>
              <a:t> de colaboración entre Centros Públicos docentes y las empresas u organismos fue aprobado en el Consejo de Gobierno de Aragón del 12 de febrero de 2025. Ahora este convenio tiene </a:t>
            </a:r>
            <a:r>
              <a:rPr lang="es-ES" sz="2000" b="1" dirty="0">
                <a:solidFill>
                  <a:srgbClr val="0070C0"/>
                </a:solidFill>
                <a:ea typeface="Times New Roman" panose="02020603050405020304" pitchFamily="18" charset="0"/>
                <a:cs typeface="Arial" panose="020B0604020202020204" pitchFamily="34" charset="0"/>
              </a:rPr>
              <a:t>validez</a:t>
            </a:r>
            <a:r>
              <a:rPr lang="es-ES" sz="2000" dirty="0">
                <a:solidFill>
                  <a:srgbClr val="000000"/>
                </a:solidFill>
                <a:ea typeface="Times New Roman" panose="02020603050405020304" pitchFamily="18" charset="0"/>
                <a:cs typeface="Arial" panose="020B0604020202020204" pitchFamily="34" charset="0"/>
              </a:rPr>
              <a:t> de </a:t>
            </a:r>
            <a:r>
              <a:rPr lang="es-ES" sz="2000" b="1" dirty="0">
                <a:solidFill>
                  <a:srgbClr val="0070C0"/>
                </a:solidFill>
                <a:ea typeface="Times New Roman" panose="02020603050405020304" pitchFamily="18" charset="0"/>
                <a:cs typeface="Arial" panose="020B0604020202020204" pitchFamily="34" charset="0"/>
              </a:rPr>
              <a:t>4 años </a:t>
            </a:r>
            <a:r>
              <a:rPr lang="es-ES" sz="2000" dirty="0">
                <a:solidFill>
                  <a:srgbClr val="000000"/>
                </a:solidFill>
                <a:ea typeface="Times New Roman" panose="02020603050405020304" pitchFamily="18" charset="0"/>
                <a:cs typeface="Arial" panose="020B0604020202020204" pitchFamily="34" charset="0"/>
              </a:rPr>
              <a:t>y da cobertura a </a:t>
            </a:r>
            <a:r>
              <a:rPr lang="es-ES" sz="2000" b="1" dirty="0">
                <a:solidFill>
                  <a:srgbClr val="0070C0"/>
                </a:solidFill>
                <a:ea typeface="Times New Roman" panose="02020603050405020304" pitchFamily="18" charset="0"/>
                <a:cs typeface="Arial" panose="020B0604020202020204" pitchFamily="34" charset="0"/>
              </a:rPr>
              <a:t>todos</a:t>
            </a:r>
            <a:r>
              <a:rPr lang="es-ES" sz="2000" dirty="0">
                <a:solidFill>
                  <a:srgbClr val="000000"/>
                </a:solidFill>
                <a:ea typeface="Times New Roman" panose="02020603050405020304" pitchFamily="18" charset="0"/>
                <a:cs typeface="Arial" panose="020B0604020202020204" pitchFamily="34" charset="0"/>
              </a:rPr>
              <a:t> los </a:t>
            </a:r>
            <a:r>
              <a:rPr lang="es-ES" sz="2000" b="1" dirty="0">
                <a:solidFill>
                  <a:srgbClr val="0070C0"/>
                </a:solidFill>
                <a:ea typeface="Times New Roman" panose="02020603050405020304" pitchFamily="18" charset="0"/>
                <a:cs typeface="Arial" panose="020B0604020202020204" pitchFamily="34" charset="0"/>
              </a:rPr>
              <a:t>ciclos</a:t>
            </a:r>
            <a:r>
              <a:rPr lang="es-ES" sz="2000" dirty="0">
                <a:solidFill>
                  <a:srgbClr val="000000"/>
                </a:solidFill>
                <a:ea typeface="Times New Roman" panose="02020603050405020304" pitchFamily="18" charset="0"/>
                <a:cs typeface="Arial" panose="020B0604020202020204" pitchFamily="34" charset="0"/>
              </a:rPr>
              <a:t> del Centro, cuando se genere en la APP de estancias formativas debe elegirse como tipo de convenio “Dual intensivo” y debe indicarse la fecha correcta de su suscripción. Ya no debe remitirse el listado de convenios suscritos a la Dirección General, se obtendrá directamente de la APP de estancias formativas.</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Depende del tipo de relación laboral se plantean dos modelos de Acuerdo formativo (Contrato de formación en alternancia = Anexo II y Beca formación = Anexo III)</a:t>
            </a: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60167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FEDD-0AD7-A55F-DE54-E17B9024A414}"/>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85207FA1-6217-BFAF-599D-172C5969E534}"/>
              </a:ext>
            </a:extLst>
          </p:cNvPr>
          <p:cNvSpPr>
            <a:spLocks noGrp="1"/>
          </p:cNvSpPr>
          <p:nvPr>
            <p:ph type="title"/>
          </p:nvPr>
        </p:nvSpPr>
        <p:spPr bwMode="auto">
          <a:xfrm>
            <a:off x="1223962" y="485775"/>
            <a:ext cx="10968038"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Pasos desarrollo proyecto</a:t>
            </a:r>
          </a:p>
        </p:txBody>
      </p:sp>
      <p:sp>
        <p:nvSpPr>
          <p:cNvPr id="8" name="Marcador de texto 18">
            <a:extLst>
              <a:ext uri="{FF2B5EF4-FFF2-40B4-BE49-F238E27FC236}">
                <a16:creationId xmlns:a16="http://schemas.microsoft.com/office/drawing/2014/main" id="{9E4C8A03-F377-16F3-2D4A-5376CD9194DD}"/>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4º Programa formación</a:t>
            </a:r>
          </a:p>
        </p:txBody>
      </p:sp>
      <p:sp>
        <p:nvSpPr>
          <p:cNvPr id="16389" name="Rectángulo 6">
            <a:extLst>
              <a:ext uri="{FF2B5EF4-FFF2-40B4-BE49-F238E27FC236}">
                <a16:creationId xmlns:a16="http://schemas.microsoft.com/office/drawing/2014/main" id="{7A94154A-0F96-CC46-6739-C5058D0ECC1B}"/>
              </a:ext>
            </a:extLst>
          </p:cNvPr>
          <p:cNvSpPr>
            <a:spLocks noChangeArrowheads="1"/>
          </p:cNvSpPr>
          <p:nvPr/>
        </p:nvSpPr>
        <p:spPr bwMode="auto">
          <a:xfrm>
            <a:off x="553453" y="1851509"/>
            <a:ext cx="11304493" cy="66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Debe utilizarse la APP de estancias formativas para definir el programa formativo con los RA y sus criterios de evaluación (actividades formativas) que van a realizarse en la empresa.</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El seguimiento en la APP se realizará mensualmente.</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En la pantalla donde se recoge la evaluación, para facilitar el trabajo de los tutores duales de centro y empresa, debería rellenarse la temporalización de las actividades a realizar.</a:t>
            </a:r>
          </a:p>
          <a:p>
            <a:pPr marL="285750" indent="-285750"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En el Paso de la generación del Plan formativo:</a:t>
            </a:r>
          </a:p>
          <a:p>
            <a:pPr marL="1028700" lvl="1"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Se tiene que elegir como Tipo de Programa = “Dual Intensiva”.</a:t>
            </a:r>
          </a:p>
          <a:p>
            <a:pPr marL="1028700" lvl="1" algn="just">
              <a:lnSpc>
                <a:spcPct val="130000"/>
              </a:lnSpc>
              <a:spcBef>
                <a:spcPts val="600"/>
              </a:spcBef>
              <a:spcAft>
                <a:spcPts val="600"/>
              </a:spcAft>
              <a:buFont typeface="Arial" panose="020B0604020202020204" pitchFamily="34" charset="0"/>
              <a:buChar char="•"/>
            </a:pPr>
            <a:r>
              <a:rPr lang="es-ES" sz="2000" dirty="0">
                <a:solidFill>
                  <a:srgbClr val="000000"/>
                </a:solidFill>
                <a:ea typeface="Times New Roman" panose="02020603050405020304" pitchFamily="18" charset="0"/>
                <a:cs typeface="Arial" panose="020B0604020202020204" pitchFamily="34" charset="0"/>
              </a:rPr>
              <a:t>Se pueden definir los diferentes periodos de estancia en empresa tal como se recoge en la 3ª hoja de la Excel de organización del proyecto.</a:t>
            </a: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endParaRPr lang="es-ES" sz="20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86138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5519775" y="990600"/>
            <a:ext cx="6080346" cy="5194300"/>
            <a:chOff x="712613" y="1614953"/>
            <a:chExt cx="5519672" cy="5194292"/>
          </a:xfrm>
        </p:grpSpPr>
        <p:sp>
          <p:nvSpPr>
            <p:cNvPr id="14340" name="Title 1"/>
            <p:cNvSpPr txBox="1">
              <a:spLocks/>
            </p:cNvSpPr>
            <p:nvPr/>
          </p:nvSpPr>
          <p:spPr bwMode="auto">
            <a:xfrm>
              <a:off x="712613" y="1826918"/>
              <a:ext cx="5008110" cy="15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5000" b="1" dirty="0">
                  <a:solidFill>
                    <a:schemeClr val="accent2"/>
                  </a:solidFill>
                  <a:cs typeface="Arial" pitchFamily="34" charset="0"/>
                </a:rPr>
                <a:t>¿Por qué modelo de relación laboral optar: Contrato en Alternancia o Beca formativa?</a:t>
              </a:r>
            </a:p>
          </p:txBody>
        </p:sp>
        <p:sp>
          <p:nvSpPr>
            <p:cNvPr id="14341" name="Text Placeholder 2"/>
            <p:cNvSpPr txBox="1">
              <a:spLocks/>
            </p:cNvSpPr>
            <p:nvPr/>
          </p:nvSpPr>
          <p:spPr bwMode="auto">
            <a:xfrm>
              <a:off x="1224175" y="4185958"/>
              <a:ext cx="5008110" cy="26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ct val="120000"/>
                </a:lnSpc>
                <a:buFont typeface="Arial" pitchFamily="34" charset="0"/>
                <a:buNone/>
              </a:pPr>
              <a:endParaRPr lang="es-ES_tradnl" altLang="es-ES" sz="1600">
                <a:solidFill>
                  <a:schemeClr val="tx2"/>
                </a:solidFill>
                <a:cs typeface="Arial" pitchFamily="34" charset="0"/>
              </a:endParaRPr>
            </a:p>
          </p:txBody>
        </p:sp>
        <p:sp>
          <p:nvSpPr>
            <p:cNvPr id="14343" name="Title 1"/>
            <p:cNvSpPr txBox="1">
              <a:spLocks/>
            </p:cNvSpPr>
            <p:nvPr/>
          </p:nvSpPr>
          <p:spPr bwMode="auto">
            <a:xfrm>
              <a:off x="1224175" y="1614953"/>
              <a:ext cx="5008110" cy="40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4</a:t>
            </a:r>
          </a:p>
        </p:txBody>
      </p:sp>
    </p:spTree>
    <p:extLst>
      <p:ext uri="{BB962C8B-B14F-4D97-AF65-F5344CB8AC3E}">
        <p14:creationId xmlns:p14="http://schemas.microsoft.com/office/powerpoint/2010/main" val="148061787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Relación laboral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Relación laboral</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graphicFrame>
        <p:nvGraphicFramePr>
          <p:cNvPr id="2" name="Diagrama 1"/>
          <p:cNvGraphicFramePr/>
          <p:nvPr>
            <p:extLst>
              <p:ext uri="{D42A27DB-BD31-4B8C-83A1-F6EECF244321}">
                <p14:modId xmlns:p14="http://schemas.microsoft.com/office/powerpoint/2010/main" val="3317017884"/>
              </p:ext>
            </p:extLst>
          </p:nvPr>
        </p:nvGraphicFramePr>
        <p:xfrm>
          <a:off x="1150937" y="1588168"/>
          <a:ext cx="10054091" cy="448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00788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16388" name="Text Placeholder 2"/>
          <p:cNvSpPr txBox="1">
            <a:spLocks/>
          </p:cNvSpPr>
          <p:nvPr/>
        </p:nvSpPr>
        <p:spPr bwMode="auto">
          <a:xfrm>
            <a:off x="1235869" y="171516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16389" name="Rectángulo 6"/>
          <p:cNvSpPr>
            <a:spLocks noChangeArrowheads="1"/>
          </p:cNvSpPr>
          <p:nvPr/>
        </p:nvSpPr>
        <p:spPr bwMode="auto">
          <a:xfrm>
            <a:off x="1150937" y="1824038"/>
            <a:ext cx="1038230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gn="just" eaLnBrk="1" hangingPunct="1">
              <a:lnSpc>
                <a:spcPct val="150000"/>
              </a:lnSpc>
              <a:buClr>
                <a:srgbClr val="000099"/>
              </a:buClr>
              <a:buSzTx/>
              <a:buFont typeface="Arial" panose="020B0604020202020204" pitchFamily="34" charset="0"/>
              <a:buChar char="•"/>
            </a:pPr>
            <a:r>
              <a:rPr lang="es-ES" altLang="es-ES" sz="2400" b="1" dirty="0"/>
              <a:t>Edad: </a:t>
            </a:r>
            <a:r>
              <a:rPr lang="es-ES" altLang="es-ES" sz="2400" dirty="0">
                <a:solidFill>
                  <a:srgbClr val="2A2A2A"/>
                </a:solidFill>
              </a:rPr>
              <a:t>Sin límite, salvo Certificados Profesionales nivel 1 y 2 (máx. 25 años) y mayores 16 años.</a:t>
            </a:r>
            <a:endParaRPr lang="es-ES" altLang="es-ES" sz="2400" i="1" dirty="0">
              <a:solidFill>
                <a:srgbClr val="2A2A2A"/>
              </a:solidFill>
            </a:endParaRPr>
          </a:p>
          <a:p>
            <a:pPr marL="342900" indent="-342900" eaLnBrk="1" hangingPunct="1">
              <a:lnSpc>
                <a:spcPct val="150000"/>
              </a:lnSpc>
              <a:buClr>
                <a:srgbClr val="000099"/>
              </a:buClr>
              <a:buSzTx/>
              <a:buFont typeface="Arial" panose="020B0604020202020204" pitchFamily="34" charset="0"/>
              <a:buChar char="•"/>
            </a:pPr>
            <a:r>
              <a:rPr lang="es-ES" altLang="es-ES" sz="2400" dirty="0"/>
              <a:t>Duración</a:t>
            </a:r>
            <a:r>
              <a:rPr lang="es-ES" altLang="es-ES" sz="2400" b="1" dirty="0"/>
              <a:t>: mínima </a:t>
            </a:r>
            <a:r>
              <a:rPr lang="es-ES" altLang="es-ES" sz="2400" b="1" dirty="0">
                <a:solidFill>
                  <a:srgbClr val="2A2A2A"/>
                </a:solidFill>
              </a:rPr>
              <a:t>9 </a:t>
            </a:r>
            <a:r>
              <a:rPr lang="es-ES" altLang="es-ES" sz="2400" dirty="0">
                <a:solidFill>
                  <a:srgbClr val="2A2A2A"/>
                </a:solidFill>
              </a:rPr>
              <a:t>meses</a:t>
            </a:r>
            <a:r>
              <a:rPr lang="es-ES" altLang="es-ES" sz="2400" b="1" dirty="0">
                <a:solidFill>
                  <a:srgbClr val="2A2A2A"/>
                </a:solidFill>
              </a:rPr>
              <a:t>, </a:t>
            </a:r>
            <a:r>
              <a:rPr lang="es-ES" altLang="es-ES" sz="2400" i="1" dirty="0">
                <a:solidFill>
                  <a:srgbClr val="00B0F0"/>
                </a:solidFill>
              </a:rPr>
              <a:t>no podrá llegarse al año de contrato por limitación estancia máxima en empresa del 65% del tiempo del contrato.</a:t>
            </a:r>
          </a:p>
          <a:p>
            <a:pPr marL="342900" indent="-342900" eaLnBrk="1" hangingPunct="1">
              <a:lnSpc>
                <a:spcPct val="150000"/>
              </a:lnSpc>
              <a:buClr>
                <a:srgbClr val="000099"/>
              </a:buClr>
              <a:buFont typeface="Arial" panose="020B0604020202020204" pitchFamily="34" charset="0"/>
              <a:buChar char="•"/>
            </a:pPr>
            <a:r>
              <a:rPr lang="es-ES" altLang="es-ES" sz="2400" b="1" dirty="0">
                <a:solidFill>
                  <a:srgbClr val="2A2A2A"/>
                </a:solidFill>
              </a:rPr>
              <a:t>Remuneración: </a:t>
            </a:r>
            <a:r>
              <a:rPr lang="es-ES" altLang="es-ES" sz="2400" dirty="0">
                <a:solidFill>
                  <a:srgbClr val="2A2A2A"/>
                </a:solidFill>
              </a:rPr>
              <a:t>Proporcional a horas de trabajo efectivas</a:t>
            </a:r>
            <a:r>
              <a:rPr lang="es-ES" altLang="es-ES" sz="2400" b="1" dirty="0">
                <a:solidFill>
                  <a:srgbClr val="2A2A2A"/>
                </a:solidFill>
              </a:rPr>
              <a:t>, 60% del salario de la categoría a la que se asimile, </a:t>
            </a:r>
            <a:r>
              <a:rPr lang="es-ES" altLang="es-ES" sz="2400" dirty="0">
                <a:solidFill>
                  <a:srgbClr val="2A2A2A"/>
                </a:solidFill>
              </a:rPr>
              <a:t>con</a:t>
            </a:r>
            <a:r>
              <a:rPr lang="es-ES" altLang="es-ES" sz="2400" b="1" dirty="0">
                <a:solidFill>
                  <a:srgbClr val="2A2A2A"/>
                </a:solidFill>
              </a:rPr>
              <a:t> mínimo del SMI </a:t>
            </a:r>
            <a:r>
              <a:rPr lang="es-ES" altLang="es-ES" sz="2400" i="1" dirty="0">
                <a:solidFill>
                  <a:srgbClr val="2A2A2A"/>
                </a:solidFill>
              </a:rPr>
              <a:t>(suele ser esta la referencia en FP)</a:t>
            </a:r>
            <a:r>
              <a:rPr lang="es-ES" altLang="es-ES" sz="2400" b="1" dirty="0">
                <a:solidFill>
                  <a:srgbClr val="2A2A2A"/>
                </a:solidFill>
              </a:rPr>
              <a:t>. </a:t>
            </a:r>
          </a:p>
        </p:txBody>
      </p:sp>
      <p:sp>
        <p:nvSpPr>
          <p:cNvPr id="7" name="Marcador de texto 18"/>
          <p:cNvSpPr txBox="1">
            <a:spLocks/>
          </p:cNvSpPr>
          <p:nvPr/>
        </p:nvSpPr>
        <p:spPr bwMode="auto">
          <a:xfrm>
            <a:off x="1376400" y="1136142"/>
            <a:ext cx="9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36000" numCol="1" rtlCol="0" anchor="t" anchorCtr="0" compatLnSpc="1">
            <a:prstTxWarp prst="textNoShape">
              <a:avLst/>
            </a:prstTxWarp>
            <a:normAutofit/>
          </a:bodyPr>
          <a:lstStyle>
            <a:lvl1pPr marL="0" indent="0" algn="l" rtl="0" fontAlgn="base">
              <a:lnSpc>
                <a:spcPct val="90000"/>
              </a:lnSpc>
              <a:spcBef>
                <a:spcPts val="1000"/>
              </a:spcBef>
              <a:spcAft>
                <a:spcPct val="0"/>
              </a:spcAft>
              <a:buFont typeface="Arial" pitchFamily="34" charset="0"/>
              <a:buNone/>
              <a:defRPr sz="1600" b="1" i="0" kern="1200" baseline="0">
                <a:solidFill>
                  <a:schemeClr val="tx1">
                    <a:alpha val="50000"/>
                  </a:schemeClr>
                </a:solidFill>
                <a:latin typeface="arial" charset="0"/>
                <a:ea typeface="Arial" charset="0"/>
                <a:cs typeface="Arial" charset="0"/>
              </a:defRPr>
            </a:lvl1pPr>
            <a:lvl2pPr marL="457200" indent="0" algn="l" rtl="0" fontAlgn="base">
              <a:lnSpc>
                <a:spcPct val="90000"/>
              </a:lnSpc>
              <a:spcBef>
                <a:spcPts val="500"/>
              </a:spcBef>
              <a:spcAft>
                <a:spcPct val="0"/>
              </a:spcAft>
              <a:buFont typeface="Arial" pitchFamily="34" charset="0"/>
              <a:buNone/>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s-ES_tradnl" sz="2800" dirty="0"/>
              <a:t>Contrato para la formación en alternancia</a:t>
            </a:r>
          </a:p>
        </p:txBody>
      </p:sp>
    </p:spTree>
    <p:extLst>
      <p:ext uri="{BB962C8B-B14F-4D97-AF65-F5344CB8AC3E}">
        <p14:creationId xmlns:p14="http://schemas.microsoft.com/office/powerpoint/2010/main" val="293454381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Contrato para la formación en alternancia</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16389" name="Rectángulo 6"/>
          <p:cNvSpPr>
            <a:spLocks noChangeArrowheads="1"/>
          </p:cNvSpPr>
          <p:nvPr/>
        </p:nvSpPr>
        <p:spPr bwMode="auto">
          <a:xfrm>
            <a:off x="1150937" y="1824038"/>
            <a:ext cx="10054091" cy="3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eaLnBrk="1" hangingPunct="1">
              <a:lnSpc>
                <a:spcPct val="150000"/>
              </a:lnSpc>
              <a:buClr>
                <a:srgbClr val="000099"/>
              </a:buClr>
              <a:buFont typeface="Arial" panose="020B0604020202020204" pitchFamily="34" charset="0"/>
              <a:buChar char="•"/>
            </a:pPr>
            <a:r>
              <a:rPr lang="es-ES" altLang="es-ES" sz="2400" b="1" dirty="0"/>
              <a:t>El/La alumno/a tiene cubiertas todas las prestaciones de la Seguridad Social.</a:t>
            </a:r>
          </a:p>
          <a:p>
            <a:pPr marL="342900" indent="-342900" eaLnBrk="1" hangingPunct="1">
              <a:lnSpc>
                <a:spcPct val="150000"/>
              </a:lnSpc>
              <a:buClr>
                <a:srgbClr val="000099"/>
              </a:buClr>
              <a:buFont typeface="Arial" panose="020B0604020202020204" pitchFamily="34" charset="0"/>
              <a:buChar char="•"/>
            </a:pPr>
            <a:r>
              <a:rPr lang="es-ES" altLang="es-ES" sz="2400" b="1" dirty="0"/>
              <a:t>El/La alumno/a tiene los mismos derechos y deberes que cualquier otro/a trabajador/a.</a:t>
            </a:r>
          </a:p>
          <a:p>
            <a:pPr marL="342900" indent="-342900" eaLnBrk="1" hangingPunct="1">
              <a:lnSpc>
                <a:spcPct val="150000"/>
              </a:lnSpc>
              <a:buClr>
                <a:srgbClr val="000099"/>
              </a:buClr>
              <a:buFont typeface="Arial" panose="020B0604020202020204" pitchFamily="34" charset="0"/>
              <a:buChar char="•"/>
            </a:pPr>
            <a:r>
              <a:rPr lang="es-ES" altLang="es-ES" sz="2400" b="1" dirty="0"/>
              <a:t>Esta modalidad de contratación excluye:</a:t>
            </a:r>
          </a:p>
          <a:p>
            <a:pPr marL="800100" lvl="1" indent="-342900" eaLnBrk="1" hangingPunct="1">
              <a:lnSpc>
                <a:spcPct val="150000"/>
              </a:lnSpc>
              <a:buClr>
                <a:srgbClr val="000099"/>
              </a:buClr>
              <a:buFont typeface="Arial" panose="020B0604020202020204" pitchFamily="34" charset="0"/>
              <a:buChar char="•"/>
            </a:pPr>
            <a:r>
              <a:rPr lang="es-ES" altLang="es-ES" sz="2400" b="1" dirty="0"/>
              <a:t>Trabajo a turnos y nocturnos. </a:t>
            </a:r>
            <a:r>
              <a:rPr lang="es-ES" altLang="es-ES" sz="2400" b="1" dirty="0">
                <a:solidFill>
                  <a:srgbClr val="00B0F0"/>
                </a:solidFill>
              </a:rPr>
              <a:t>Existe excepcionalidad</a:t>
            </a:r>
          </a:p>
          <a:p>
            <a:pPr marL="800100" lvl="1" indent="-342900" eaLnBrk="1" hangingPunct="1">
              <a:lnSpc>
                <a:spcPct val="150000"/>
              </a:lnSpc>
              <a:buClr>
                <a:srgbClr val="000099"/>
              </a:buClr>
              <a:buFont typeface="Arial" panose="020B0604020202020204" pitchFamily="34" charset="0"/>
              <a:buChar char="•"/>
            </a:pPr>
            <a:r>
              <a:rPr lang="es-ES" altLang="es-ES" sz="2400" b="1" dirty="0"/>
              <a:t>La realización de horas extraordinarias.</a:t>
            </a:r>
          </a:p>
        </p:txBody>
      </p:sp>
    </p:spTree>
    <p:extLst>
      <p:ext uri="{BB962C8B-B14F-4D97-AF65-F5344CB8AC3E}">
        <p14:creationId xmlns:p14="http://schemas.microsoft.com/office/powerpoint/2010/main" val="65279160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18"/>
          <p:cNvSpPr>
            <a:spLocks noGrp="1"/>
          </p:cNvSpPr>
          <p:nvPr>
            <p:ph type="body" sz="quarter" idx="10"/>
          </p:nvPr>
        </p:nvSpPr>
        <p:spPr>
          <a:xfrm>
            <a:off x="806116" y="1718739"/>
            <a:ext cx="9720000" cy="720000"/>
          </a:xfrm>
        </p:spPr>
        <p:txBody>
          <a:bodyPr rtlCol="0">
            <a:normAutofit/>
          </a:bodyPr>
          <a:lstStyle/>
          <a:p>
            <a:pPr eaLnBrk="1" fontAlgn="auto" hangingPunct="1">
              <a:spcAft>
                <a:spcPts val="0"/>
              </a:spcAft>
              <a:defRPr/>
            </a:pPr>
            <a:r>
              <a:rPr lang="es-ES_tradnl" sz="2400" dirty="0"/>
              <a:t>Bonificaciones </a:t>
            </a:r>
            <a:r>
              <a:rPr lang="es-ES_tradnl" sz="2400" i="1" dirty="0">
                <a:solidFill>
                  <a:srgbClr val="0070C0">
                    <a:alpha val="50000"/>
                  </a:srgbClr>
                </a:solidFill>
              </a:rPr>
              <a:t>(Real Decreto Ley 1/2023, de 10 de enero)</a:t>
            </a:r>
            <a:endParaRPr lang="es-ES_tradnl" sz="2000" i="1" dirty="0">
              <a:solidFill>
                <a:srgbClr val="0070C0">
                  <a:alpha val="50000"/>
                </a:srgbClr>
              </a:solidFill>
            </a:endParaRPr>
          </a:p>
        </p:txBody>
      </p:sp>
      <p:sp>
        <p:nvSpPr>
          <p:cNvPr id="21507" name="Rectángulo 6"/>
          <p:cNvSpPr>
            <a:spLocks noChangeArrowheads="1"/>
          </p:cNvSpPr>
          <p:nvPr/>
        </p:nvSpPr>
        <p:spPr bwMode="auto">
          <a:xfrm>
            <a:off x="914399" y="2220913"/>
            <a:ext cx="10876547" cy="3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14313" indent="-214313" algn="just">
              <a:lnSpc>
                <a:spcPct val="150000"/>
              </a:lnSpc>
              <a:buClr>
                <a:srgbClr val="000099"/>
              </a:buClr>
              <a:buFont typeface="Arial" pitchFamily="34" charset="0"/>
              <a:buChar char="•"/>
            </a:pPr>
            <a:r>
              <a:rPr lang="es-ES" altLang="es-ES" sz="2400" b="1" dirty="0"/>
              <a:t>Bonificaciones de Seguridad Social</a:t>
            </a:r>
            <a:r>
              <a:rPr lang="es-ES" altLang="es-ES" sz="2400" dirty="0"/>
              <a:t>: </a:t>
            </a:r>
            <a:r>
              <a:rPr lang="es-ES" altLang="es-ES" sz="2400" b="1" dirty="0"/>
              <a:t>91 </a:t>
            </a:r>
            <a:r>
              <a:rPr lang="es-ES" altLang="es-ES" sz="2400" dirty="0"/>
              <a:t>€/mes para la empresa y </a:t>
            </a:r>
            <a:r>
              <a:rPr lang="es-ES" altLang="es-ES" sz="2400" b="1" dirty="0"/>
              <a:t>28</a:t>
            </a:r>
            <a:r>
              <a:rPr lang="es-ES" altLang="es-ES" sz="2400" dirty="0"/>
              <a:t> €/mes para el/la trabajador/a, independiente del tamaño de la empresa</a:t>
            </a:r>
          </a:p>
          <a:p>
            <a:pPr marL="214313" indent="-214313" algn="just">
              <a:lnSpc>
                <a:spcPct val="150000"/>
              </a:lnSpc>
              <a:buClr>
                <a:srgbClr val="000099"/>
              </a:buClr>
              <a:buFont typeface="Arial" pitchFamily="34" charset="0"/>
              <a:buChar char="•"/>
            </a:pPr>
            <a:r>
              <a:rPr lang="es-ES" altLang="es-ES" sz="2400" b="1" dirty="0"/>
              <a:t>Bonificación por tutorización</a:t>
            </a:r>
            <a:r>
              <a:rPr lang="es-ES" altLang="es-ES" sz="2400" dirty="0"/>
              <a:t>: máximo 40 horas/mes alumno/a, 2 € por alumno/a y hora de tutoría (&lt; 5 trabajadores/as) o 1,5 € por alumno/a y hora de tutoría (&gt; 5 trabajadores/as).</a:t>
            </a:r>
          </a:p>
          <a:p>
            <a:pPr marL="214313" indent="-214313" algn="just">
              <a:lnSpc>
                <a:spcPct val="150000"/>
              </a:lnSpc>
              <a:buClr>
                <a:srgbClr val="000099"/>
              </a:buClr>
              <a:buFont typeface="Arial" pitchFamily="34" charset="0"/>
              <a:buChar char="•"/>
            </a:pPr>
            <a:r>
              <a:rPr lang="es-ES" altLang="es-ES" sz="2400" b="1" dirty="0"/>
              <a:t>Incentivos por la conversión del contrato a Indefinido</a:t>
            </a:r>
            <a:r>
              <a:rPr lang="es-ES" altLang="es-ES" sz="2400" dirty="0"/>
              <a:t>: 128 €/mes en el caso de hombres o 147 €/mes  en el caso de mujeres, </a:t>
            </a:r>
            <a:r>
              <a:rPr lang="es-ES" altLang="es-ES" sz="2400" b="1" dirty="0"/>
              <a:t>durante tres años</a:t>
            </a:r>
            <a:r>
              <a:rPr lang="es-ES" altLang="es-ES" sz="2400" dirty="0"/>
              <a:t>.</a:t>
            </a:r>
          </a:p>
        </p:txBody>
      </p:sp>
      <p:sp>
        <p:nvSpPr>
          <p:cNvPr id="9" name="Título 3"/>
          <p:cNvSpPr>
            <a:spLocks noGrp="1"/>
          </p:cNvSpPr>
          <p:nvPr>
            <p:ph type="title"/>
          </p:nvPr>
        </p:nvSpPr>
        <p:spPr bwMode="auto">
          <a:xfrm>
            <a:off x="1162844" y="40576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10" name="Marcador de texto 18"/>
          <p:cNvSpPr txBox="1">
            <a:spLocks/>
          </p:cNvSpPr>
          <p:nvPr/>
        </p:nvSpPr>
        <p:spPr bwMode="auto">
          <a:xfrm>
            <a:off x="1162881" y="999988"/>
            <a:ext cx="9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36000" numCol="1" rtlCol="0" anchor="t" anchorCtr="0" compatLnSpc="1">
            <a:prstTxWarp prst="textNoShape">
              <a:avLst/>
            </a:prstTxWarp>
            <a:normAutofit/>
          </a:bodyPr>
          <a:lstStyle>
            <a:lvl1pPr marL="0" indent="0" algn="l" rtl="0" fontAlgn="base">
              <a:lnSpc>
                <a:spcPct val="90000"/>
              </a:lnSpc>
              <a:spcBef>
                <a:spcPts val="1000"/>
              </a:spcBef>
              <a:spcAft>
                <a:spcPct val="0"/>
              </a:spcAft>
              <a:buFont typeface="Arial" pitchFamily="34" charset="0"/>
              <a:buNone/>
              <a:defRPr sz="1600" b="1" i="0" kern="1200" baseline="0">
                <a:solidFill>
                  <a:schemeClr val="tx1">
                    <a:alpha val="50000"/>
                  </a:schemeClr>
                </a:solidFill>
                <a:latin typeface="arial" charset="0"/>
                <a:ea typeface="Arial" charset="0"/>
                <a:cs typeface="Arial" charset="0"/>
              </a:defRPr>
            </a:lvl1pPr>
            <a:lvl2pPr marL="457200" indent="0" algn="l" rtl="0" fontAlgn="base">
              <a:lnSpc>
                <a:spcPct val="90000"/>
              </a:lnSpc>
              <a:spcBef>
                <a:spcPts val="500"/>
              </a:spcBef>
              <a:spcAft>
                <a:spcPct val="0"/>
              </a:spcAft>
              <a:buFont typeface="Arial" pitchFamily="34" charset="0"/>
              <a:buNone/>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s-ES_tradnl" sz="2800" dirty="0"/>
              <a:t>Contrato para la formación en alternancia</a:t>
            </a:r>
          </a:p>
        </p:txBody>
      </p:sp>
    </p:spTree>
    <p:extLst>
      <p:ext uri="{BB962C8B-B14F-4D97-AF65-F5344CB8AC3E}">
        <p14:creationId xmlns:p14="http://schemas.microsoft.com/office/powerpoint/2010/main" val="71498796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p:cNvSpPr>
            <a:spLocks noGrp="1"/>
          </p:cNvSpPr>
          <p:nvPr>
            <p:ph type="title"/>
          </p:nvPr>
        </p:nvSpPr>
        <p:spPr bwMode="auto">
          <a:xfrm>
            <a:off x="1162844" y="40576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10" name="Marcador de texto 18"/>
          <p:cNvSpPr txBox="1">
            <a:spLocks/>
          </p:cNvSpPr>
          <p:nvPr/>
        </p:nvSpPr>
        <p:spPr bwMode="auto">
          <a:xfrm>
            <a:off x="1162881" y="999988"/>
            <a:ext cx="9720225" cy="108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36000" numCol="1" rtlCol="0" anchor="t" anchorCtr="0" compatLnSpc="1">
            <a:prstTxWarp prst="textNoShape">
              <a:avLst/>
            </a:prstTxWarp>
            <a:normAutofit/>
          </a:bodyPr>
          <a:lstStyle>
            <a:lvl1pPr marL="0" indent="0" algn="l" rtl="0" fontAlgn="base">
              <a:lnSpc>
                <a:spcPct val="90000"/>
              </a:lnSpc>
              <a:spcBef>
                <a:spcPts val="1000"/>
              </a:spcBef>
              <a:spcAft>
                <a:spcPct val="0"/>
              </a:spcAft>
              <a:buFont typeface="Arial" pitchFamily="34" charset="0"/>
              <a:buNone/>
              <a:defRPr sz="1600" b="1" i="0" kern="1200" baseline="0">
                <a:solidFill>
                  <a:schemeClr val="tx1">
                    <a:alpha val="50000"/>
                  </a:schemeClr>
                </a:solidFill>
                <a:latin typeface="arial" charset="0"/>
                <a:ea typeface="Arial" charset="0"/>
                <a:cs typeface="Arial" charset="0"/>
              </a:defRPr>
            </a:lvl1pPr>
            <a:lvl2pPr marL="457200" indent="0" algn="l" rtl="0" fontAlgn="base">
              <a:lnSpc>
                <a:spcPct val="90000"/>
              </a:lnSpc>
              <a:spcBef>
                <a:spcPts val="500"/>
              </a:spcBef>
              <a:spcAft>
                <a:spcPct val="0"/>
              </a:spcAft>
              <a:buFont typeface="Arial" pitchFamily="34" charset="0"/>
              <a:buNone/>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s-ES_tradnl" sz="2800" dirty="0"/>
              <a:t>Cotizaciones y bonificaciones contrato para la formación en alternancia y beca formación</a:t>
            </a:r>
          </a:p>
        </p:txBody>
      </p:sp>
      <p:pic>
        <p:nvPicPr>
          <p:cNvPr id="2" name="Imagen 1">
            <a:extLst>
              <a:ext uri="{FF2B5EF4-FFF2-40B4-BE49-F238E27FC236}">
                <a16:creationId xmlns:a16="http://schemas.microsoft.com/office/drawing/2014/main" id="{FBCDD909-7856-14FA-164E-1D79FA386387}"/>
              </a:ext>
            </a:extLst>
          </p:cNvPr>
          <p:cNvPicPr>
            <a:picLocks noChangeAspect="1"/>
          </p:cNvPicPr>
          <p:nvPr/>
        </p:nvPicPr>
        <p:blipFill>
          <a:blip r:embed="rId2"/>
          <a:stretch>
            <a:fillRect/>
          </a:stretch>
        </p:blipFill>
        <p:spPr>
          <a:xfrm>
            <a:off x="263734" y="1988520"/>
            <a:ext cx="9699282" cy="4523873"/>
          </a:xfrm>
          <a:prstGeom prst="rect">
            <a:avLst/>
          </a:prstGeom>
        </p:spPr>
      </p:pic>
    </p:spTree>
    <p:extLst>
      <p:ext uri="{BB962C8B-B14F-4D97-AF65-F5344CB8AC3E}">
        <p14:creationId xmlns:p14="http://schemas.microsoft.com/office/powerpoint/2010/main" val="245264709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Beca de formación</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6" name="Rectángulo 6"/>
          <p:cNvSpPr>
            <a:spLocks noChangeArrowheads="1"/>
          </p:cNvSpPr>
          <p:nvPr/>
        </p:nvSpPr>
        <p:spPr bwMode="auto">
          <a:xfrm>
            <a:off x="637674" y="1799998"/>
            <a:ext cx="11165305" cy="478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gn="just" eaLnBrk="1" hangingPunct="1">
              <a:lnSpc>
                <a:spcPct val="150000"/>
              </a:lnSpc>
              <a:buClr>
                <a:srgbClr val="000099"/>
              </a:buClr>
              <a:buSzTx/>
              <a:buFont typeface="Arial" panose="020B0604020202020204" pitchFamily="34" charset="0"/>
              <a:buChar char="•"/>
            </a:pPr>
            <a:r>
              <a:rPr lang="es-ES" altLang="es-ES" sz="2400" dirty="0"/>
              <a:t>Limitación de aplicación: 31/12/2028 </a:t>
            </a:r>
          </a:p>
          <a:p>
            <a:pPr marL="342900" indent="-342900" algn="just" eaLnBrk="1" hangingPunct="1">
              <a:lnSpc>
                <a:spcPct val="150000"/>
              </a:lnSpc>
              <a:buClr>
                <a:srgbClr val="000099"/>
              </a:buClr>
              <a:buSzTx/>
              <a:buFont typeface="Arial" panose="020B0604020202020204" pitchFamily="34" charset="0"/>
              <a:buChar char="•"/>
            </a:pPr>
            <a:r>
              <a:rPr lang="es-ES" altLang="es-ES" sz="2400" dirty="0"/>
              <a:t>Edad</a:t>
            </a:r>
            <a:r>
              <a:rPr lang="es-ES" altLang="es-ES" sz="2400" b="1" dirty="0"/>
              <a:t>: Sin límite.</a:t>
            </a:r>
            <a:endParaRPr lang="es-ES" altLang="es-ES" sz="2400" b="1" i="1" dirty="0">
              <a:solidFill>
                <a:schemeClr val="tx1">
                  <a:lumMod val="50000"/>
                  <a:lumOff val="50000"/>
                </a:schemeClr>
              </a:solidFill>
            </a:endParaRPr>
          </a:p>
          <a:p>
            <a:pPr marL="342900" indent="-342900" eaLnBrk="1" hangingPunct="1">
              <a:lnSpc>
                <a:spcPct val="150000"/>
              </a:lnSpc>
              <a:buClr>
                <a:srgbClr val="000099"/>
              </a:buClr>
              <a:buSzTx/>
              <a:buFont typeface="Arial" panose="020B0604020202020204" pitchFamily="34" charset="0"/>
              <a:buChar char="•"/>
            </a:pPr>
            <a:r>
              <a:rPr lang="es-ES" altLang="es-ES" sz="2400" dirty="0"/>
              <a:t>Duración</a:t>
            </a:r>
            <a:r>
              <a:rPr lang="es-ES" altLang="es-ES" sz="2400" b="1" dirty="0"/>
              <a:t>: mínima </a:t>
            </a:r>
            <a:r>
              <a:rPr lang="es-ES" altLang="es-ES" sz="2400" b="1" dirty="0">
                <a:solidFill>
                  <a:srgbClr val="2A2A2A"/>
                </a:solidFill>
              </a:rPr>
              <a:t>9 </a:t>
            </a:r>
            <a:r>
              <a:rPr lang="es-ES" altLang="es-ES" sz="2400" dirty="0">
                <a:solidFill>
                  <a:srgbClr val="2A2A2A"/>
                </a:solidFill>
              </a:rPr>
              <a:t>meses</a:t>
            </a:r>
            <a:r>
              <a:rPr lang="es-ES" altLang="es-ES" sz="2400" b="1" dirty="0">
                <a:solidFill>
                  <a:srgbClr val="2A2A2A"/>
                </a:solidFill>
              </a:rPr>
              <a:t> y máxima 12 </a:t>
            </a:r>
            <a:r>
              <a:rPr lang="es-ES" altLang="es-ES" sz="2400" dirty="0">
                <a:solidFill>
                  <a:srgbClr val="2A2A2A"/>
                </a:solidFill>
              </a:rPr>
              <a:t>meses.</a:t>
            </a:r>
            <a:endParaRPr lang="es-ES" altLang="es-ES" i="1" dirty="0">
              <a:solidFill>
                <a:srgbClr val="2A2A2A"/>
              </a:solidFill>
            </a:endParaRPr>
          </a:p>
          <a:p>
            <a:pPr marL="342900" lvl="1" indent="-342900" eaLnBrk="1" hangingPunct="1">
              <a:lnSpc>
                <a:spcPct val="150000"/>
              </a:lnSpc>
              <a:buClr>
                <a:srgbClr val="000099"/>
              </a:buClr>
              <a:buFont typeface="Arial" panose="020B0604020202020204" pitchFamily="34" charset="0"/>
              <a:buChar char="•"/>
            </a:pPr>
            <a:r>
              <a:rPr lang="es-ES" altLang="es-ES" sz="2400" b="1" dirty="0"/>
              <a:t>Remuneración:</a:t>
            </a:r>
          </a:p>
          <a:p>
            <a:pPr marL="742950" lvl="2" indent="-342900" eaLnBrk="1" hangingPunct="1">
              <a:lnSpc>
                <a:spcPct val="150000"/>
              </a:lnSpc>
              <a:buClr>
                <a:srgbClr val="000099"/>
              </a:buClr>
              <a:buFont typeface="Arial" panose="020B0604020202020204" pitchFamily="34" charset="0"/>
              <a:buChar char="•"/>
            </a:pPr>
            <a:r>
              <a:rPr lang="es-ES" altLang="es-ES" sz="2200" dirty="0"/>
              <a:t>Parte </a:t>
            </a:r>
            <a:r>
              <a:rPr lang="es-ES" altLang="es-ES" sz="2200" b="1" dirty="0"/>
              <a:t>proporcional</a:t>
            </a:r>
            <a:r>
              <a:rPr lang="es-ES" altLang="es-ES" sz="2200" dirty="0"/>
              <a:t> del salario (no inferior al </a:t>
            </a:r>
            <a:r>
              <a:rPr lang="es-ES" altLang="es-ES" sz="2200" b="1" dirty="0"/>
              <a:t>SMI</a:t>
            </a:r>
            <a:r>
              <a:rPr lang="es-ES" altLang="es-ES" sz="2200" dirty="0"/>
              <a:t>), </a:t>
            </a:r>
            <a:r>
              <a:rPr lang="es-ES" altLang="es-ES" sz="2200" b="1" dirty="0"/>
              <a:t>según horas </a:t>
            </a:r>
            <a:r>
              <a:rPr lang="es-ES" altLang="es-ES" sz="2200" dirty="0"/>
              <a:t>de trabajo. </a:t>
            </a:r>
          </a:p>
          <a:p>
            <a:pPr marL="742950" lvl="2" indent="-342900" eaLnBrk="1" hangingPunct="1">
              <a:lnSpc>
                <a:spcPct val="150000"/>
              </a:lnSpc>
              <a:buClr>
                <a:srgbClr val="000099"/>
              </a:buClr>
              <a:buFont typeface="Arial" panose="020B0604020202020204" pitchFamily="34" charset="0"/>
              <a:buChar char="•"/>
            </a:pPr>
            <a:r>
              <a:rPr lang="es-ES" altLang="es-ES" sz="2200" b="1" dirty="0"/>
              <a:t>Beca</a:t>
            </a:r>
            <a:r>
              <a:rPr lang="es-ES" altLang="es-ES" sz="2200" dirty="0"/>
              <a:t> a </a:t>
            </a:r>
            <a:r>
              <a:rPr lang="es-ES" altLang="es-ES" sz="2200" b="1" dirty="0"/>
              <a:t>cargo</a:t>
            </a:r>
            <a:r>
              <a:rPr lang="es-ES" altLang="es-ES" sz="2200" dirty="0"/>
              <a:t> de la </a:t>
            </a:r>
            <a:r>
              <a:rPr lang="es-ES" altLang="es-ES" sz="2200" b="1" dirty="0"/>
              <a:t>empresa.</a:t>
            </a:r>
          </a:p>
          <a:p>
            <a:pPr marL="742950" lvl="2" indent="-342900" eaLnBrk="1" hangingPunct="1">
              <a:lnSpc>
                <a:spcPct val="150000"/>
              </a:lnSpc>
              <a:buClr>
                <a:srgbClr val="000099"/>
              </a:buClr>
              <a:buFont typeface="Arial" panose="020B0604020202020204" pitchFamily="34" charset="0"/>
              <a:buChar char="•"/>
            </a:pPr>
            <a:r>
              <a:rPr lang="es-ES" altLang="es-ES" sz="2200" b="1" dirty="0"/>
              <a:t>Alta</a:t>
            </a:r>
            <a:r>
              <a:rPr lang="es-ES" altLang="es-ES" sz="2200" dirty="0"/>
              <a:t> en </a:t>
            </a:r>
            <a:r>
              <a:rPr lang="es-ES" altLang="es-ES" sz="2200" b="1" dirty="0"/>
              <a:t>Seguridad Social.</a:t>
            </a:r>
          </a:p>
          <a:p>
            <a:pPr marL="742950" lvl="2" indent="-342900" eaLnBrk="1" hangingPunct="1">
              <a:lnSpc>
                <a:spcPct val="150000"/>
              </a:lnSpc>
              <a:buClr>
                <a:srgbClr val="000099"/>
              </a:buClr>
              <a:buFont typeface="Arial" panose="020B0604020202020204" pitchFamily="34" charset="0"/>
              <a:buChar char="•"/>
            </a:pPr>
            <a:r>
              <a:rPr lang="es-ES" altLang="es-ES" sz="2200" b="1" dirty="0"/>
              <a:t>Empresa</a:t>
            </a:r>
            <a:r>
              <a:rPr lang="es-ES" altLang="es-ES" sz="2200" dirty="0"/>
              <a:t> contratará </a:t>
            </a:r>
            <a:r>
              <a:rPr lang="es-ES" altLang="es-ES" sz="2200" b="1" dirty="0"/>
              <a:t>seguro</a:t>
            </a:r>
            <a:r>
              <a:rPr lang="es-ES" altLang="es-ES" sz="2200" dirty="0"/>
              <a:t> complementario de </a:t>
            </a:r>
            <a:r>
              <a:rPr lang="es-ES" altLang="es-ES" sz="2200" b="1" dirty="0"/>
              <a:t>accidentes</a:t>
            </a:r>
            <a:r>
              <a:rPr lang="es-ES" altLang="es-ES" sz="2200" dirty="0"/>
              <a:t> y </a:t>
            </a:r>
            <a:r>
              <a:rPr lang="es-ES" altLang="es-ES" sz="2200" b="1" dirty="0"/>
              <a:t>responsabilidad. civil </a:t>
            </a:r>
            <a:r>
              <a:rPr lang="es-ES" altLang="es-ES" sz="2200" dirty="0"/>
              <a:t>durante actividad en empresa </a:t>
            </a:r>
            <a:r>
              <a:rPr lang="es-ES" altLang="es-ES" sz="2200" b="1" dirty="0"/>
              <a:t>o</a:t>
            </a:r>
            <a:r>
              <a:rPr lang="es-ES" altLang="es-ES" sz="2200" dirty="0"/>
              <a:t> asegurará la </a:t>
            </a:r>
            <a:r>
              <a:rPr lang="es-ES" altLang="es-ES" sz="2200" b="1" dirty="0"/>
              <a:t>existencia</a:t>
            </a:r>
            <a:r>
              <a:rPr lang="es-ES" altLang="es-ES" sz="2200" dirty="0"/>
              <a:t> de estas coberturas.</a:t>
            </a:r>
            <a:endParaRPr lang="es-ES" altLang="es-ES" sz="2400" b="1" dirty="0"/>
          </a:p>
        </p:txBody>
      </p:sp>
    </p:spTree>
    <p:extLst>
      <p:ext uri="{BB962C8B-B14F-4D97-AF65-F5344CB8AC3E}">
        <p14:creationId xmlns:p14="http://schemas.microsoft.com/office/powerpoint/2010/main" val="397744228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4BBB-5AAD-DF8C-8BC2-6BA76D5FDB33}"/>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2D025358-795A-91FF-CC87-7F0B85E80271}"/>
              </a:ext>
            </a:extLst>
          </p:cNvPr>
          <p:cNvSpPr>
            <a:spLocks noGrp="1"/>
          </p:cNvSpPr>
          <p:nvPr>
            <p:ph type="title"/>
          </p:nvPr>
        </p:nvSpPr>
        <p:spPr bwMode="auto">
          <a:xfrm>
            <a:off x="1223963" y="485775"/>
            <a:ext cx="10054090"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en Régimen Intensivo</a:t>
            </a:r>
          </a:p>
        </p:txBody>
      </p:sp>
      <p:sp>
        <p:nvSpPr>
          <p:cNvPr id="8" name="Marcador de texto 18">
            <a:extLst>
              <a:ext uri="{FF2B5EF4-FFF2-40B4-BE49-F238E27FC236}">
                <a16:creationId xmlns:a16="http://schemas.microsoft.com/office/drawing/2014/main" id="{5BF07511-A697-4043-33E4-102E6E8AF104}"/>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Definición:</a:t>
            </a:r>
          </a:p>
        </p:txBody>
      </p:sp>
      <p:sp>
        <p:nvSpPr>
          <p:cNvPr id="16389" name="Rectángulo 6">
            <a:extLst>
              <a:ext uri="{FF2B5EF4-FFF2-40B4-BE49-F238E27FC236}">
                <a16:creationId xmlns:a16="http://schemas.microsoft.com/office/drawing/2014/main" id="{8CCC115B-3A0E-2A8F-EB89-B5B4C5A0A331}"/>
              </a:ext>
            </a:extLst>
          </p:cNvPr>
          <p:cNvSpPr>
            <a:spLocks noChangeArrowheads="1"/>
          </p:cNvSpPr>
          <p:nvPr/>
        </p:nvSpPr>
        <p:spPr bwMode="auto">
          <a:xfrm>
            <a:off x="1224000" y="1925164"/>
            <a:ext cx="10054091" cy="32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800" dirty="0"/>
              <a:t>La FP en </a:t>
            </a:r>
            <a:r>
              <a:rPr lang="es-ES" sz="2800" b="1" dirty="0">
                <a:solidFill>
                  <a:srgbClr val="0070C0"/>
                </a:solidFill>
              </a:rPr>
              <a:t>régimen intensivo </a:t>
            </a:r>
            <a:r>
              <a:rPr lang="es-ES" sz="2800" dirty="0"/>
              <a:t>se corresponde con la FP que se realiza </a:t>
            </a:r>
            <a:r>
              <a:rPr lang="es-ES" sz="2800" b="1" dirty="0">
                <a:solidFill>
                  <a:srgbClr val="0070C0"/>
                </a:solidFill>
              </a:rPr>
              <a:t>alternando</a:t>
            </a:r>
            <a:r>
              <a:rPr lang="es-ES" sz="2800" dirty="0"/>
              <a:t> la </a:t>
            </a:r>
            <a:r>
              <a:rPr lang="es-ES" sz="2800" b="1" dirty="0">
                <a:solidFill>
                  <a:srgbClr val="0070C0"/>
                </a:solidFill>
              </a:rPr>
              <a:t>formación</a:t>
            </a:r>
            <a:r>
              <a:rPr lang="es-ES" sz="2800" dirty="0"/>
              <a:t> en el centro de FP o en la empresa u organismo equiparado con la </a:t>
            </a:r>
            <a:r>
              <a:rPr lang="es-ES" sz="2800" b="1" dirty="0">
                <a:solidFill>
                  <a:srgbClr val="0070C0"/>
                </a:solidFill>
              </a:rPr>
              <a:t>actividad productiva</a:t>
            </a:r>
            <a:r>
              <a:rPr lang="es-ES" sz="2800" dirty="0"/>
              <a:t>, y </a:t>
            </a:r>
            <a:r>
              <a:rPr lang="es-ES" sz="2800" b="1" u="sng" dirty="0">
                <a:solidFill>
                  <a:srgbClr val="0070C0"/>
                </a:solidFill>
              </a:rPr>
              <a:t>retribuida</a:t>
            </a:r>
            <a:r>
              <a:rPr lang="es-ES" sz="2800" dirty="0"/>
              <a:t> en el marco de un contrato de formación</a:t>
            </a:r>
          </a:p>
        </p:txBody>
      </p:sp>
      <p:sp>
        <p:nvSpPr>
          <p:cNvPr id="2" name="Rectángulo 6">
            <a:extLst>
              <a:ext uri="{FF2B5EF4-FFF2-40B4-BE49-F238E27FC236}">
                <a16:creationId xmlns:a16="http://schemas.microsoft.com/office/drawing/2014/main" id="{7085B2F0-1337-CADC-A6FD-1D6A3DFFA85D}"/>
              </a:ext>
            </a:extLst>
          </p:cNvPr>
          <p:cNvSpPr>
            <a:spLocks noChangeArrowheads="1"/>
          </p:cNvSpPr>
          <p:nvPr/>
        </p:nvSpPr>
        <p:spPr bwMode="auto">
          <a:xfrm>
            <a:off x="5138058" y="5671672"/>
            <a:ext cx="6897234"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i="1" dirty="0"/>
              <a:t>(Artículo 67 – Nueva Ley de FP – Ley Orgánica 3/2022, de 31 de marzo, de ordenación e integración de la Formación Profesional)</a:t>
            </a:r>
            <a:endParaRPr lang="es-ES_tradnl" altLang="es-ES" i="1" dirty="0">
              <a:solidFill>
                <a:schemeClr val="tx2"/>
              </a:solidFill>
              <a:cs typeface="Arial" pitchFamily="34" charset="0"/>
            </a:endParaRPr>
          </a:p>
        </p:txBody>
      </p:sp>
    </p:spTree>
    <p:extLst>
      <p:ext uri="{BB962C8B-B14F-4D97-AF65-F5344CB8AC3E}">
        <p14:creationId xmlns:p14="http://schemas.microsoft.com/office/powerpoint/2010/main" val="349158559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Beca de formación</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6" name="Rectángulo 6"/>
          <p:cNvSpPr>
            <a:spLocks noChangeArrowheads="1"/>
          </p:cNvSpPr>
          <p:nvPr/>
        </p:nvSpPr>
        <p:spPr bwMode="auto">
          <a:xfrm>
            <a:off x="1150937" y="1824038"/>
            <a:ext cx="10527257" cy="376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eaLnBrk="1" hangingPunct="1">
              <a:lnSpc>
                <a:spcPct val="150000"/>
              </a:lnSpc>
              <a:buClr>
                <a:srgbClr val="000099"/>
              </a:buClr>
              <a:buFont typeface="Arial" panose="020B0604020202020204" pitchFamily="34" charset="0"/>
              <a:buChar char="•"/>
            </a:pPr>
            <a:r>
              <a:rPr lang="es-ES" altLang="es-ES" sz="2400" b="1" dirty="0"/>
              <a:t>Cotización a la Seguridad Social por contingencias comunes y profesionales. </a:t>
            </a:r>
            <a:r>
              <a:rPr lang="es-ES" altLang="es-ES" sz="2400" b="1" dirty="0">
                <a:solidFill>
                  <a:srgbClr val="2A2A2A"/>
                </a:solidFill>
              </a:rPr>
              <a:t>Bonificación 95% </a:t>
            </a:r>
            <a:r>
              <a:rPr lang="es-ES" altLang="es-ES" sz="2400" dirty="0">
                <a:solidFill>
                  <a:srgbClr val="2A2A2A"/>
                </a:solidFill>
              </a:rPr>
              <a:t>de contingencias comunes (DA 52 LGSS – RDL 2/2023) – </a:t>
            </a:r>
            <a:r>
              <a:rPr lang="es-ES" altLang="es-ES" sz="2400" b="1" dirty="0">
                <a:solidFill>
                  <a:srgbClr val="2A2A2A"/>
                </a:solidFill>
              </a:rPr>
              <a:t>9939 </a:t>
            </a:r>
            <a:r>
              <a:rPr lang="pt-BR" altLang="es-ES" sz="2400" b="1" dirty="0">
                <a:solidFill>
                  <a:srgbClr val="2A2A2A"/>
                </a:solidFill>
              </a:rPr>
              <a:t>Prácticas formativas remuneradas DA 52 LGSS</a:t>
            </a:r>
            <a:endParaRPr lang="es-ES" altLang="es-ES" sz="2400" b="1" strike="sngStrike" dirty="0">
              <a:solidFill>
                <a:srgbClr val="2A2A2A"/>
              </a:solidFill>
            </a:endParaRPr>
          </a:p>
          <a:p>
            <a:pPr marL="342900" indent="-342900" eaLnBrk="1" hangingPunct="1">
              <a:lnSpc>
                <a:spcPct val="150000"/>
              </a:lnSpc>
              <a:buClr>
                <a:srgbClr val="000099"/>
              </a:buClr>
              <a:buFont typeface="Arial" panose="020B0604020202020204" pitchFamily="34" charset="0"/>
              <a:buChar char="•"/>
            </a:pPr>
            <a:endParaRPr lang="es-ES" altLang="es-ES" b="1" dirty="0"/>
          </a:p>
          <a:p>
            <a:pPr marL="342900" indent="-342900" eaLnBrk="1" hangingPunct="1">
              <a:lnSpc>
                <a:spcPct val="150000"/>
              </a:lnSpc>
              <a:buClr>
                <a:srgbClr val="000099"/>
              </a:buClr>
              <a:buFont typeface="Arial" panose="020B0604020202020204" pitchFamily="34" charset="0"/>
              <a:buChar char="•"/>
            </a:pPr>
            <a:r>
              <a:rPr lang="es-ES" altLang="es-ES" sz="2400" b="1" dirty="0"/>
              <a:t>No se cotiza por: desempleo, fondo de garantía salarial ni formación profesional.</a:t>
            </a:r>
          </a:p>
        </p:txBody>
      </p:sp>
    </p:spTree>
    <p:extLst>
      <p:ext uri="{BB962C8B-B14F-4D97-AF65-F5344CB8AC3E}">
        <p14:creationId xmlns:p14="http://schemas.microsoft.com/office/powerpoint/2010/main" val="393318748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Segundo contrato</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2" name="Rectángulo 1">
            <a:extLst>
              <a:ext uri="{FF2B5EF4-FFF2-40B4-BE49-F238E27FC236}">
                <a16:creationId xmlns:a16="http://schemas.microsoft.com/office/drawing/2014/main" id="{DD2D7280-3D54-6F7E-7151-746564C78083}"/>
              </a:ext>
            </a:extLst>
          </p:cNvPr>
          <p:cNvSpPr>
            <a:spLocks noChangeArrowheads="1"/>
          </p:cNvSpPr>
          <p:nvPr/>
        </p:nvSpPr>
        <p:spPr bwMode="auto">
          <a:xfrm>
            <a:off x="1150938" y="1824038"/>
            <a:ext cx="10053637" cy="445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buClr>
                <a:srgbClr val="000099"/>
              </a:buClr>
              <a:buFont typeface="Arial" charset="0"/>
              <a:buChar char="•"/>
            </a:pPr>
            <a:r>
              <a:rPr lang="es-ES" altLang="es-ES" sz="2400" dirty="0"/>
              <a:t>En caso de </a:t>
            </a:r>
            <a:r>
              <a:rPr lang="es-ES" altLang="es-ES" sz="2400" b="1" dirty="0"/>
              <a:t>despido no imputable al/a la alumno/a</a:t>
            </a:r>
            <a:r>
              <a:rPr lang="es-ES" altLang="es-ES" sz="2400" dirty="0"/>
              <a:t>, se podrá realizar </a:t>
            </a:r>
            <a:r>
              <a:rPr lang="es-ES" altLang="es-ES" sz="2400" b="1" dirty="0"/>
              <a:t>nuevo contrato o beca</a:t>
            </a:r>
            <a:r>
              <a:rPr lang="es-ES" altLang="es-ES" sz="2400" dirty="0"/>
              <a:t>, hasta </a:t>
            </a:r>
            <a:r>
              <a:rPr lang="es-ES" altLang="es-ES" sz="2400" b="1" dirty="0"/>
              <a:t>alcanzarse</a:t>
            </a:r>
            <a:r>
              <a:rPr lang="es-ES" altLang="es-ES" sz="2400" dirty="0"/>
              <a:t> el </a:t>
            </a:r>
            <a:r>
              <a:rPr lang="es-ES" altLang="es-ES" sz="2400" b="1" dirty="0"/>
              <a:t>mínimo</a:t>
            </a:r>
            <a:r>
              <a:rPr lang="es-ES" altLang="es-ES" sz="2400" dirty="0"/>
              <a:t> de </a:t>
            </a:r>
            <a:r>
              <a:rPr lang="es-ES" altLang="es-ES" sz="2400" b="1" dirty="0">
                <a:solidFill>
                  <a:srgbClr val="92D050"/>
                </a:solidFill>
              </a:rPr>
              <a:t>9 meses</a:t>
            </a:r>
            <a:r>
              <a:rPr lang="es-ES" altLang="es-ES" sz="2400" dirty="0"/>
              <a:t>.</a:t>
            </a:r>
          </a:p>
          <a:p>
            <a:pPr marL="342900" indent="-342900" algn="just" eaLnBrk="1" hangingPunct="1">
              <a:lnSpc>
                <a:spcPct val="150000"/>
              </a:lnSpc>
              <a:buClr>
                <a:srgbClr val="000099"/>
              </a:buClr>
              <a:buFont typeface="Arial" charset="0"/>
              <a:buChar char="•"/>
            </a:pPr>
            <a:r>
              <a:rPr lang="es-ES" altLang="es-ES" sz="2400" dirty="0"/>
              <a:t>En nueva empresa tendrá que </a:t>
            </a:r>
            <a:r>
              <a:rPr lang="es-ES" altLang="es-ES" sz="2400" b="1" dirty="0"/>
              <a:t>desarrollar </a:t>
            </a:r>
            <a:r>
              <a:rPr lang="es-ES" altLang="es-ES" sz="2400" dirty="0"/>
              <a:t>el</a:t>
            </a:r>
            <a:r>
              <a:rPr lang="es-ES" altLang="es-ES" sz="2400" b="1" dirty="0"/>
              <a:t> programa formativo complementario</a:t>
            </a:r>
            <a:r>
              <a:rPr lang="es-ES" altLang="es-ES" sz="2400" dirty="0"/>
              <a:t> que se acordará con ella. </a:t>
            </a:r>
          </a:p>
          <a:p>
            <a:pPr marL="342900" indent="-342900" algn="just" eaLnBrk="1" hangingPunct="1">
              <a:lnSpc>
                <a:spcPct val="150000"/>
              </a:lnSpc>
              <a:buClr>
                <a:srgbClr val="000099"/>
              </a:buClr>
              <a:buFont typeface="Arial" charset="0"/>
              <a:buChar char="•"/>
            </a:pPr>
            <a:r>
              <a:rPr lang="es-ES" altLang="es-ES" sz="2400" dirty="0"/>
              <a:t>Se pueden tener </a:t>
            </a:r>
            <a:r>
              <a:rPr lang="es-ES" altLang="es-ES" sz="2400" b="1" dirty="0">
                <a:solidFill>
                  <a:srgbClr val="92D050"/>
                </a:solidFill>
              </a:rPr>
              <a:t>contratos</a:t>
            </a:r>
            <a:r>
              <a:rPr lang="es-ES" altLang="es-ES" sz="2400" dirty="0"/>
              <a:t> en </a:t>
            </a:r>
            <a:r>
              <a:rPr lang="es-ES" altLang="es-ES" sz="2400" b="1" dirty="0">
                <a:solidFill>
                  <a:srgbClr val="92D050"/>
                </a:solidFill>
              </a:rPr>
              <a:t>diferentes</a:t>
            </a:r>
            <a:r>
              <a:rPr lang="es-ES" altLang="es-ES" sz="2400" dirty="0">
                <a:solidFill>
                  <a:srgbClr val="92D050"/>
                </a:solidFill>
              </a:rPr>
              <a:t> </a:t>
            </a:r>
            <a:r>
              <a:rPr lang="es-ES" altLang="es-ES" sz="2400" b="1" dirty="0">
                <a:solidFill>
                  <a:srgbClr val="92D050"/>
                </a:solidFill>
              </a:rPr>
              <a:t>empresas</a:t>
            </a:r>
            <a:r>
              <a:rPr lang="es-ES" altLang="es-ES" sz="2400" dirty="0">
                <a:solidFill>
                  <a:srgbClr val="92D050"/>
                </a:solidFill>
              </a:rPr>
              <a:t> </a:t>
            </a:r>
            <a:r>
              <a:rPr lang="es-ES" altLang="es-ES" sz="2400" dirty="0"/>
              <a:t>con un </a:t>
            </a:r>
            <a:r>
              <a:rPr lang="es-ES" altLang="es-ES" sz="2400" b="1" dirty="0"/>
              <a:t>limite</a:t>
            </a:r>
            <a:r>
              <a:rPr lang="es-ES" altLang="es-ES" sz="2400" dirty="0"/>
              <a:t> de </a:t>
            </a:r>
            <a:r>
              <a:rPr lang="es-ES" altLang="es-ES" sz="2400" b="1" dirty="0"/>
              <a:t>duración mínima </a:t>
            </a:r>
            <a:r>
              <a:rPr lang="es-ES" altLang="es-ES" sz="2400" dirty="0"/>
              <a:t>de </a:t>
            </a:r>
            <a:r>
              <a:rPr lang="es-ES" altLang="es-ES" sz="2400" b="1" dirty="0">
                <a:solidFill>
                  <a:srgbClr val="92D050"/>
                </a:solidFill>
              </a:rPr>
              <a:t>3</a:t>
            </a:r>
            <a:r>
              <a:rPr lang="es-ES" altLang="es-ES" sz="2400" dirty="0">
                <a:solidFill>
                  <a:srgbClr val="92D050"/>
                </a:solidFill>
              </a:rPr>
              <a:t> </a:t>
            </a:r>
            <a:r>
              <a:rPr lang="es-ES" altLang="es-ES" sz="2400" b="1" dirty="0">
                <a:solidFill>
                  <a:srgbClr val="92D050"/>
                </a:solidFill>
              </a:rPr>
              <a:t>meses</a:t>
            </a:r>
            <a:r>
              <a:rPr lang="es-ES" altLang="es-ES" sz="2400" dirty="0">
                <a:solidFill>
                  <a:srgbClr val="92D050"/>
                </a:solidFill>
              </a:rPr>
              <a:t> </a:t>
            </a:r>
            <a:r>
              <a:rPr lang="es-ES" altLang="es-ES" sz="2400" dirty="0"/>
              <a:t>en el </a:t>
            </a:r>
            <a:r>
              <a:rPr lang="es-ES" altLang="es-ES" sz="2400" b="1" dirty="0"/>
              <a:t>contrato</a:t>
            </a:r>
            <a:r>
              <a:rPr lang="es-ES" altLang="es-ES" sz="2400" dirty="0"/>
              <a:t> para la </a:t>
            </a:r>
            <a:r>
              <a:rPr lang="es-ES" altLang="es-ES" sz="2400" b="1" dirty="0"/>
              <a:t>formación</a:t>
            </a:r>
            <a:r>
              <a:rPr lang="es-ES" altLang="es-ES" sz="2400" dirty="0"/>
              <a:t> en </a:t>
            </a:r>
            <a:r>
              <a:rPr lang="es-ES" altLang="es-ES" sz="2400" b="1" dirty="0">
                <a:solidFill>
                  <a:srgbClr val="2A2A2A"/>
                </a:solidFill>
              </a:rPr>
              <a:t>alternancia.</a:t>
            </a:r>
          </a:p>
        </p:txBody>
      </p:sp>
    </p:spTree>
    <p:extLst>
      <p:ext uri="{BB962C8B-B14F-4D97-AF65-F5344CB8AC3E}">
        <p14:creationId xmlns:p14="http://schemas.microsoft.com/office/powerpoint/2010/main" val="164906819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Participación en proyectos</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graphicFrame>
        <p:nvGraphicFramePr>
          <p:cNvPr id="2" name="Diagrama 1"/>
          <p:cNvGraphicFramePr/>
          <p:nvPr>
            <p:extLst>
              <p:ext uri="{D42A27DB-BD31-4B8C-83A1-F6EECF244321}">
                <p14:modId xmlns:p14="http://schemas.microsoft.com/office/powerpoint/2010/main" val="3797489524"/>
              </p:ext>
            </p:extLst>
          </p:nvPr>
        </p:nvGraphicFramePr>
        <p:xfrm>
          <a:off x="1150937" y="1571375"/>
          <a:ext cx="10576775" cy="521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p:cNvSpPr txBox="1">
            <a:spLocks/>
          </p:cNvSpPr>
          <p:nvPr/>
        </p:nvSpPr>
        <p:spPr bwMode="auto">
          <a:xfrm>
            <a:off x="7588156" y="122512"/>
            <a:ext cx="3657360" cy="1069664"/>
          </a:xfrm>
          <a:prstGeom prst="rect">
            <a:avLst/>
          </a:prstGeom>
          <a:solidFill>
            <a:srgbClr val="FFC0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just" eaLnBrk="1" hangingPunct="1">
              <a:lnSpc>
                <a:spcPts val="2463"/>
              </a:lnSpc>
              <a:buFont typeface="Arial" pitchFamily="34" charset="0"/>
              <a:buNone/>
            </a:pPr>
            <a:r>
              <a:rPr lang="es-ES_tradnl" altLang="es-ES" sz="1600" dirty="0">
                <a:cs typeface="Arial" pitchFamily="34" charset="0"/>
              </a:rPr>
              <a:t>Para los/as </a:t>
            </a:r>
            <a:r>
              <a:rPr lang="es-ES_tradnl" altLang="es-ES" sz="1600" b="1" dirty="0">
                <a:cs typeface="Arial" pitchFamily="34" charset="0"/>
              </a:rPr>
              <a:t>tutores/as</a:t>
            </a:r>
            <a:r>
              <a:rPr lang="es-ES_tradnl" altLang="es-ES" sz="1600" dirty="0">
                <a:cs typeface="Arial" pitchFamily="34" charset="0"/>
              </a:rPr>
              <a:t> del </a:t>
            </a:r>
            <a:r>
              <a:rPr lang="es-ES_tradnl" altLang="es-ES" sz="1600" b="1" dirty="0">
                <a:cs typeface="Arial" pitchFamily="34" charset="0"/>
              </a:rPr>
              <a:t>centro</a:t>
            </a:r>
            <a:r>
              <a:rPr lang="es-ES_tradnl" altLang="es-ES" sz="1600" dirty="0">
                <a:cs typeface="Arial" pitchFamily="34" charset="0"/>
              </a:rPr>
              <a:t> se hará formación en junio y en septiembre (por si hay rotación del profesorado)</a:t>
            </a:r>
            <a:endParaRPr lang="es-ES_tradnl" altLang="es-ES" sz="1600" b="1" dirty="0">
              <a:cs typeface="Arial" pitchFamily="34" charset="0"/>
            </a:endParaRPr>
          </a:p>
        </p:txBody>
      </p:sp>
      <p:cxnSp>
        <p:nvCxnSpPr>
          <p:cNvPr id="7" name="Conector recto de flecha 6"/>
          <p:cNvCxnSpPr>
            <a:cxnSpLocks/>
            <a:stCxn id="9" idx="1"/>
          </p:cNvCxnSpPr>
          <p:nvPr/>
        </p:nvCxnSpPr>
        <p:spPr>
          <a:xfrm flipH="1">
            <a:off x="8572500" y="1903671"/>
            <a:ext cx="637822" cy="387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bwMode="auto">
          <a:xfrm>
            <a:off x="9210322" y="1280564"/>
            <a:ext cx="2854299" cy="1246213"/>
          </a:xfrm>
          <a:prstGeom prst="rect">
            <a:avLst/>
          </a:prstGeom>
          <a:solidFill>
            <a:schemeClr val="accent6">
              <a:lumMod val="20000"/>
              <a:lumOff val="80000"/>
            </a:schemeClr>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just" eaLnBrk="1" hangingPunct="1">
              <a:lnSpc>
                <a:spcPts val="2463"/>
              </a:lnSpc>
              <a:buFont typeface="Arial" pitchFamily="34" charset="0"/>
              <a:buNone/>
            </a:pPr>
            <a:r>
              <a:rPr lang="es-ES_tradnl" altLang="es-ES" sz="1600" dirty="0">
                <a:cs typeface="Arial" pitchFamily="34" charset="0"/>
              </a:rPr>
              <a:t>Puede ser que algún/a alumno/a no sea seleccionado por las empresas. Se acuerda modo selección con empresas</a:t>
            </a:r>
            <a:endParaRPr lang="es-ES_tradnl" altLang="es-ES" sz="1600" b="1" dirty="0">
              <a:cs typeface="Arial" pitchFamily="34" charset="0"/>
            </a:endParaRPr>
          </a:p>
        </p:txBody>
      </p:sp>
    </p:spTree>
    <p:extLst>
      <p:ext uri="{BB962C8B-B14F-4D97-AF65-F5344CB8AC3E}">
        <p14:creationId xmlns:p14="http://schemas.microsoft.com/office/powerpoint/2010/main" val="1991352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6083300" y="990600"/>
            <a:ext cx="5008563" cy="5278583"/>
            <a:chOff x="1224175" y="1614953"/>
            <a:chExt cx="5008110" cy="5278577"/>
          </a:xfrm>
        </p:grpSpPr>
        <p:sp>
          <p:nvSpPr>
            <p:cNvPr id="14340" name="Title 1"/>
            <p:cNvSpPr txBox="1">
              <a:spLocks/>
            </p:cNvSpPr>
            <p:nvPr/>
          </p:nvSpPr>
          <p:spPr bwMode="auto">
            <a:xfrm>
              <a:off x="1224175" y="2230720"/>
              <a:ext cx="5008110" cy="466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6600" b="1" dirty="0">
                  <a:solidFill>
                    <a:schemeClr val="accent2"/>
                  </a:solidFill>
                  <a:cs typeface="Arial" pitchFamily="34" charset="0"/>
                </a:rPr>
                <a:t>Ventajas de apostar por la FP-Dual en Régimen Intensivo</a:t>
              </a:r>
            </a:p>
          </p:txBody>
        </p:sp>
        <p:cxnSp>
          <p:nvCxnSpPr>
            <p:cNvPr id="14" name="Straight Connector 13"/>
            <p:cNvCxnSpPr/>
            <p:nvPr/>
          </p:nvCxnSpPr>
          <p:spPr>
            <a:xfrm>
              <a:off x="1306718" y="2165815"/>
              <a:ext cx="4460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43" name="Title 1"/>
            <p:cNvSpPr txBox="1">
              <a:spLocks/>
            </p:cNvSpPr>
            <p:nvPr/>
          </p:nvSpPr>
          <p:spPr bwMode="auto">
            <a:xfrm>
              <a:off x="1224175" y="1614953"/>
              <a:ext cx="5008110" cy="4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5</a:t>
            </a:r>
          </a:p>
        </p:txBody>
      </p:sp>
    </p:spTree>
    <p:extLst>
      <p:ext uri="{BB962C8B-B14F-4D97-AF65-F5344CB8AC3E}">
        <p14:creationId xmlns:p14="http://schemas.microsoft.com/office/powerpoint/2010/main" val="141459635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Ventajas de apostar por la FP-Dual para el alumno</a:t>
            </a:r>
          </a:p>
        </p:txBody>
      </p:sp>
      <p:sp>
        <p:nvSpPr>
          <p:cNvPr id="16388" name="Text Placeholder 2"/>
          <p:cNvSpPr txBox="1">
            <a:spLocks/>
          </p:cNvSpPr>
          <p:nvPr/>
        </p:nvSpPr>
        <p:spPr bwMode="auto">
          <a:xfrm>
            <a:off x="1130111" y="1845781"/>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grpSp>
        <p:nvGrpSpPr>
          <p:cNvPr id="16449" name="Grupo 16448">
            <a:extLst>
              <a:ext uri="{FF2B5EF4-FFF2-40B4-BE49-F238E27FC236}">
                <a16:creationId xmlns:a16="http://schemas.microsoft.com/office/drawing/2014/main" id="{04BBACF5-5B4A-0BEC-D3E5-E585497130BF}"/>
              </a:ext>
            </a:extLst>
          </p:cNvPr>
          <p:cNvGrpSpPr/>
          <p:nvPr/>
        </p:nvGrpSpPr>
        <p:grpSpPr>
          <a:xfrm>
            <a:off x="2278228" y="1799999"/>
            <a:ext cx="7540686" cy="4967656"/>
            <a:chOff x="1474466" y="1196752"/>
            <a:chExt cx="6828822" cy="4742513"/>
          </a:xfrm>
        </p:grpSpPr>
        <p:sp>
          <p:nvSpPr>
            <p:cNvPr id="16450" name="Freeform 5">
              <a:extLst>
                <a:ext uri="{FF2B5EF4-FFF2-40B4-BE49-F238E27FC236}">
                  <a16:creationId xmlns:a16="http://schemas.microsoft.com/office/drawing/2014/main" id="{1890B0B3-5EC1-84CC-BC94-C5B9EF807CFD}"/>
                </a:ext>
              </a:extLst>
            </p:cNvPr>
            <p:cNvSpPr>
              <a:spLocks/>
            </p:cNvSpPr>
            <p:nvPr/>
          </p:nvSpPr>
          <p:spPr bwMode="auto">
            <a:xfrm>
              <a:off x="2576081" y="1196752"/>
              <a:ext cx="304879" cy="861046"/>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rgbClr val="F69C2A">
                    <a:lumMod val="50000"/>
                  </a:srgbClr>
                </a:gs>
                <a:gs pos="100000">
                  <a:srgbClr val="F69C2A"/>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nvGrpSpPr>
            <p:cNvPr id="16451" name="Grupo 16450">
              <a:extLst>
                <a:ext uri="{FF2B5EF4-FFF2-40B4-BE49-F238E27FC236}">
                  <a16:creationId xmlns:a16="http://schemas.microsoft.com/office/drawing/2014/main" id="{42D5F5CA-B246-67F9-A9BC-B619185D2594}"/>
                </a:ext>
              </a:extLst>
            </p:cNvPr>
            <p:cNvGrpSpPr/>
            <p:nvPr/>
          </p:nvGrpSpPr>
          <p:grpSpPr>
            <a:xfrm>
              <a:off x="1474466" y="1196752"/>
              <a:ext cx="6828822" cy="4742513"/>
              <a:chOff x="1474466" y="1196752"/>
              <a:chExt cx="6828822" cy="4742513"/>
            </a:xfrm>
          </p:grpSpPr>
          <p:sp>
            <p:nvSpPr>
              <p:cNvPr id="16452" name="Freeform 18">
                <a:extLst>
                  <a:ext uri="{FF2B5EF4-FFF2-40B4-BE49-F238E27FC236}">
                    <a16:creationId xmlns:a16="http://schemas.microsoft.com/office/drawing/2014/main" id="{72205DBE-6132-44C6-7474-0234C6EE3827}"/>
                  </a:ext>
                </a:extLst>
              </p:cNvPr>
              <p:cNvSpPr>
                <a:spLocks/>
              </p:cNvSpPr>
              <p:nvPr/>
            </p:nvSpPr>
            <p:spPr bwMode="auto">
              <a:xfrm>
                <a:off x="2879480" y="5208171"/>
                <a:ext cx="5420986"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53" name="Forma libre 112">
                <a:extLst>
                  <a:ext uri="{FF2B5EF4-FFF2-40B4-BE49-F238E27FC236}">
                    <a16:creationId xmlns:a16="http://schemas.microsoft.com/office/drawing/2014/main" id="{77864B79-231B-3240-5A2B-D38B4B4AD041}"/>
                  </a:ext>
                </a:extLst>
              </p:cNvPr>
              <p:cNvSpPr/>
              <p:nvPr/>
            </p:nvSpPr>
            <p:spPr bwMode="auto">
              <a:xfrm>
                <a:off x="2557516" y="4824840"/>
                <a:ext cx="323850" cy="1114425"/>
              </a:xfrm>
              <a:custGeom>
                <a:avLst/>
                <a:gdLst>
                  <a:gd name="connsiteX0" fmla="*/ 9525 w 323850"/>
                  <a:gd name="connsiteY0" fmla="*/ 0 h 1114425"/>
                  <a:gd name="connsiteX1" fmla="*/ 323850 w 323850"/>
                  <a:gd name="connsiteY1" fmla="*/ 400050 h 1114425"/>
                  <a:gd name="connsiteX2" fmla="*/ 323850 w 323850"/>
                  <a:gd name="connsiteY2" fmla="*/ 1114425 h 1114425"/>
                  <a:gd name="connsiteX3" fmla="*/ 0 w 323850"/>
                  <a:gd name="connsiteY3" fmla="*/ 590550 h 1114425"/>
                  <a:gd name="connsiteX4" fmla="*/ 9525 w 323850"/>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114425">
                    <a:moveTo>
                      <a:pt x="9525" y="0"/>
                    </a:moveTo>
                    <a:lnTo>
                      <a:pt x="323850" y="400050"/>
                    </a:lnTo>
                    <a:lnTo>
                      <a:pt x="323850" y="1114425"/>
                    </a:lnTo>
                    <a:lnTo>
                      <a:pt x="0" y="590550"/>
                    </a:lnTo>
                    <a:lnTo>
                      <a:pt x="9525"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algn="ctr" defTabSz="1218987" eaLnBrk="1" fontAlgn="auto" hangingPunct="1">
                  <a:spcBef>
                    <a:spcPts val="0"/>
                  </a:spcBef>
                  <a:spcAft>
                    <a:spcPts val="0"/>
                  </a:spcAft>
                </a:pPr>
                <a:endParaRPr lang="es-ES" sz="2101" i="0" kern="0">
                  <a:solidFill>
                    <a:prstClr val="white"/>
                  </a:solidFill>
                  <a:latin typeface="Calibri"/>
                  <a:ea typeface="+mn-ea"/>
                </a:endParaRPr>
              </a:p>
            </p:txBody>
          </p:sp>
          <p:grpSp>
            <p:nvGrpSpPr>
              <p:cNvPr id="16454" name="Group 8">
                <a:extLst>
                  <a:ext uri="{FF2B5EF4-FFF2-40B4-BE49-F238E27FC236}">
                    <a16:creationId xmlns:a16="http://schemas.microsoft.com/office/drawing/2014/main" id="{BD979D82-E238-0AA1-8C71-7262BCBC0349}"/>
                  </a:ext>
                </a:extLst>
              </p:cNvPr>
              <p:cNvGrpSpPr/>
              <p:nvPr/>
            </p:nvGrpSpPr>
            <p:grpSpPr>
              <a:xfrm>
                <a:off x="2574890" y="4116064"/>
                <a:ext cx="5728398" cy="995622"/>
                <a:chOff x="3025775" y="5437594"/>
                <a:chExt cx="7602537" cy="1327150"/>
              </a:xfrm>
            </p:grpSpPr>
            <p:sp>
              <p:nvSpPr>
                <p:cNvPr id="16493" name="Freeform 18">
                  <a:extLst>
                    <a:ext uri="{FF2B5EF4-FFF2-40B4-BE49-F238E27FC236}">
                      <a16:creationId xmlns:a16="http://schemas.microsoft.com/office/drawing/2014/main" id="{8AA7CC47-1540-D7FA-78F8-33791F3BDA9A}"/>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94" name="Freeform 19">
                  <a:extLst>
                    <a:ext uri="{FF2B5EF4-FFF2-40B4-BE49-F238E27FC236}">
                      <a16:creationId xmlns:a16="http://schemas.microsoft.com/office/drawing/2014/main" id="{B329FAC9-B9AC-A9F3-05DF-C4CA738B1B78}"/>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6455" name="Group 7">
                <a:extLst>
                  <a:ext uri="{FF2B5EF4-FFF2-40B4-BE49-F238E27FC236}">
                    <a16:creationId xmlns:a16="http://schemas.microsoft.com/office/drawing/2014/main" id="{90D7DF9A-0849-0C03-60AE-3AF2D93CC648}"/>
                  </a:ext>
                </a:extLst>
              </p:cNvPr>
              <p:cNvGrpSpPr/>
              <p:nvPr/>
            </p:nvGrpSpPr>
            <p:grpSpPr>
              <a:xfrm>
                <a:off x="2574890" y="3469417"/>
                <a:ext cx="5728398" cy="869383"/>
                <a:chOff x="3025775" y="4731931"/>
                <a:chExt cx="7602537" cy="1158875"/>
              </a:xfrm>
            </p:grpSpPr>
            <p:sp>
              <p:nvSpPr>
                <p:cNvPr id="16491" name="Freeform 15">
                  <a:extLst>
                    <a:ext uri="{FF2B5EF4-FFF2-40B4-BE49-F238E27FC236}">
                      <a16:creationId xmlns:a16="http://schemas.microsoft.com/office/drawing/2014/main" id="{1D51FA91-2F98-5335-A7D7-EE3BC9EEC81F}"/>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92" name="Freeform 16">
                  <a:extLst>
                    <a:ext uri="{FF2B5EF4-FFF2-40B4-BE49-F238E27FC236}">
                      <a16:creationId xmlns:a16="http://schemas.microsoft.com/office/drawing/2014/main" id="{B1BFD659-52CB-A013-7439-78905C54A837}"/>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6456" name="Group 6">
                <a:extLst>
                  <a:ext uri="{FF2B5EF4-FFF2-40B4-BE49-F238E27FC236}">
                    <a16:creationId xmlns:a16="http://schemas.microsoft.com/office/drawing/2014/main" id="{559406D9-D1D7-8EB2-3990-834781BEC3DA}"/>
                  </a:ext>
                </a:extLst>
              </p:cNvPr>
              <p:cNvGrpSpPr/>
              <p:nvPr/>
            </p:nvGrpSpPr>
            <p:grpSpPr>
              <a:xfrm>
                <a:off x="2576081" y="2818331"/>
                <a:ext cx="5727207" cy="719325"/>
                <a:chOff x="3027362" y="3546496"/>
                <a:chExt cx="7600950" cy="958850"/>
              </a:xfrm>
            </p:grpSpPr>
            <p:sp>
              <p:nvSpPr>
                <p:cNvPr id="16489" name="Freeform 12">
                  <a:extLst>
                    <a:ext uri="{FF2B5EF4-FFF2-40B4-BE49-F238E27FC236}">
                      <a16:creationId xmlns:a16="http://schemas.microsoft.com/office/drawing/2014/main" id="{59DA3B65-328E-6B27-D795-58B5823E3D1F}"/>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90" name="Freeform 13">
                  <a:extLst>
                    <a:ext uri="{FF2B5EF4-FFF2-40B4-BE49-F238E27FC236}">
                      <a16:creationId xmlns:a16="http://schemas.microsoft.com/office/drawing/2014/main" id="{8E39379A-4066-A6F4-A097-6885BD5D6568}"/>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6457" name="Group 5">
                <a:extLst>
                  <a:ext uri="{FF2B5EF4-FFF2-40B4-BE49-F238E27FC236}">
                    <a16:creationId xmlns:a16="http://schemas.microsoft.com/office/drawing/2014/main" id="{05A61654-E54D-C428-BF1C-9149EBE0CA62}"/>
                  </a:ext>
                </a:extLst>
              </p:cNvPr>
              <p:cNvGrpSpPr/>
              <p:nvPr/>
            </p:nvGrpSpPr>
            <p:grpSpPr>
              <a:xfrm>
                <a:off x="2576081" y="2025141"/>
                <a:ext cx="5727207" cy="719325"/>
                <a:chOff x="3027362" y="2521487"/>
                <a:chExt cx="7600950" cy="958850"/>
              </a:xfrm>
            </p:grpSpPr>
            <p:sp>
              <p:nvSpPr>
                <p:cNvPr id="16487" name="Freeform 9">
                  <a:extLst>
                    <a:ext uri="{FF2B5EF4-FFF2-40B4-BE49-F238E27FC236}">
                      <a16:creationId xmlns:a16="http://schemas.microsoft.com/office/drawing/2014/main" id="{3A46BEBE-DDAB-A69F-6BF7-66A3DA3CC62E}"/>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88" name="Freeform 10">
                  <a:extLst>
                    <a:ext uri="{FF2B5EF4-FFF2-40B4-BE49-F238E27FC236}">
                      <a16:creationId xmlns:a16="http://schemas.microsoft.com/office/drawing/2014/main" id="{36B25450-7A08-952C-CAB3-736DB0F827B7}"/>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sp>
            <p:nvSpPr>
              <p:cNvPr id="16458" name="Freeform 6">
                <a:extLst>
                  <a:ext uri="{FF2B5EF4-FFF2-40B4-BE49-F238E27FC236}">
                    <a16:creationId xmlns:a16="http://schemas.microsoft.com/office/drawing/2014/main" id="{D4FBF2AE-1BDB-5E9C-1A51-5F7C3000F72F}"/>
                  </a:ext>
                </a:extLst>
              </p:cNvPr>
              <p:cNvSpPr>
                <a:spLocks/>
              </p:cNvSpPr>
              <p:nvPr/>
            </p:nvSpPr>
            <p:spPr bwMode="auto">
              <a:xfrm>
                <a:off x="1475656" y="1463522"/>
                <a:ext cx="1100424" cy="594276"/>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59" name="Freeform 7">
                <a:extLst>
                  <a:ext uri="{FF2B5EF4-FFF2-40B4-BE49-F238E27FC236}">
                    <a16:creationId xmlns:a16="http://schemas.microsoft.com/office/drawing/2014/main" id="{FCC665A6-CF39-DC58-EBF4-B83A6017C7C3}"/>
                  </a:ext>
                </a:extLst>
              </p:cNvPr>
              <p:cNvSpPr>
                <a:spLocks/>
              </p:cNvSpPr>
              <p:nvPr/>
            </p:nvSpPr>
            <p:spPr bwMode="auto">
              <a:xfrm>
                <a:off x="2880960" y="1196752"/>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rgbClr val="F7321A"/>
                  </a:gs>
                  <a:gs pos="100000">
                    <a:srgbClr val="F69C2A">
                      <a:lumMod val="60000"/>
                      <a:lumOff val="40000"/>
                    </a:srgbClr>
                  </a:gs>
                </a:gsLst>
                <a:lin ang="10800000" scaled="1"/>
                <a:tileRect/>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0" name="Freeform 8">
                <a:extLst>
                  <a:ext uri="{FF2B5EF4-FFF2-40B4-BE49-F238E27FC236}">
                    <a16:creationId xmlns:a16="http://schemas.microsoft.com/office/drawing/2014/main" id="{A1181884-887B-9DBB-8EAC-2550A2577A51}"/>
                  </a:ext>
                </a:extLst>
              </p:cNvPr>
              <p:cNvSpPr>
                <a:spLocks/>
              </p:cNvSpPr>
              <p:nvPr/>
            </p:nvSpPr>
            <p:spPr bwMode="auto">
              <a:xfrm>
                <a:off x="1475656" y="2111507"/>
                <a:ext cx="1100424" cy="594276"/>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1" name="Freeform 9">
                <a:extLst>
                  <a:ext uri="{FF2B5EF4-FFF2-40B4-BE49-F238E27FC236}">
                    <a16:creationId xmlns:a16="http://schemas.microsoft.com/office/drawing/2014/main" id="{108EF3FC-CE56-4D33-91C1-5F6D82DDE071}"/>
                  </a:ext>
                </a:extLst>
              </p:cNvPr>
              <p:cNvSpPr>
                <a:spLocks/>
              </p:cNvSpPr>
              <p:nvPr/>
            </p:nvSpPr>
            <p:spPr bwMode="auto">
              <a:xfrm>
                <a:off x="2879770" y="1980205"/>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rgbClr val="F69C2A"/>
                  </a:gs>
                  <a:gs pos="100000">
                    <a:srgbClr val="F69C2A">
                      <a:lumMod val="60000"/>
                      <a:lumOff val="4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2" name="Freeform 10">
                <a:extLst>
                  <a:ext uri="{FF2B5EF4-FFF2-40B4-BE49-F238E27FC236}">
                    <a16:creationId xmlns:a16="http://schemas.microsoft.com/office/drawing/2014/main" id="{ABBDE267-2D9D-18A0-169B-0F03EC7345C2}"/>
                  </a:ext>
                </a:extLst>
              </p:cNvPr>
              <p:cNvSpPr>
                <a:spLocks/>
              </p:cNvSpPr>
              <p:nvPr/>
            </p:nvSpPr>
            <p:spPr bwMode="auto">
              <a:xfrm>
                <a:off x="2576081" y="1988840"/>
                <a:ext cx="304879" cy="718134"/>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rgbClr val="F69C2A">
                      <a:lumMod val="75000"/>
                    </a:srgbClr>
                  </a:gs>
                  <a:gs pos="100000">
                    <a:srgbClr val="F69C2A">
                      <a:lumMod val="75000"/>
                      <a:lumOff val="25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3" name="Freeform 11">
                <a:extLst>
                  <a:ext uri="{FF2B5EF4-FFF2-40B4-BE49-F238E27FC236}">
                    <a16:creationId xmlns:a16="http://schemas.microsoft.com/office/drawing/2014/main" id="{8AB474C0-854C-3D8A-8B22-383209AFFBD2}"/>
                  </a:ext>
                </a:extLst>
              </p:cNvPr>
              <p:cNvSpPr>
                <a:spLocks/>
              </p:cNvSpPr>
              <p:nvPr/>
            </p:nvSpPr>
            <p:spPr bwMode="auto">
              <a:xfrm>
                <a:off x="1475656" y="2785692"/>
                <a:ext cx="1100424" cy="594276"/>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4" name="Freeform 12">
                <a:extLst>
                  <a:ext uri="{FF2B5EF4-FFF2-40B4-BE49-F238E27FC236}">
                    <a16:creationId xmlns:a16="http://schemas.microsoft.com/office/drawing/2014/main" id="{D31B9BB5-E4DC-461C-76CA-DC8F8BA63132}"/>
                  </a:ext>
                </a:extLst>
              </p:cNvPr>
              <p:cNvSpPr>
                <a:spLocks/>
              </p:cNvSpPr>
              <p:nvPr/>
            </p:nvSpPr>
            <p:spPr bwMode="auto">
              <a:xfrm>
                <a:off x="2880960" y="2780928"/>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rgbClr val="2F8CA4"/>
                  </a:gs>
                  <a:gs pos="100000">
                    <a:srgbClr val="2F8CA4">
                      <a:lumMod val="75000"/>
                      <a:alpha val="82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5" name="Freeform 13">
                <a:extLst>
                  <a:ext uri="{FF2B5EF4-FFF2-40B4-BE49-F238E27FC236}">
                    <a16:creationId xmlns:a16="http://schemas.microsoft.com/office/drawing/2014/main" id="{44860A19-63D5-B424-1641-63D4A1D23EE7}"/>
                  </a:ext>
                </a:extLst>
              </p:cNvPr>
              <p:cNvSpPr>
                <a:spLocks/>
              </p:cNvSpPr>
              <p:nvPr/>
            </p:nvSpPr>
            <p:spPr bwMode="auto">
              <a:xfrm>
                <a:off x="2576081" y="2780928"/>
                <a:ext cx="304879" cy="719325"/>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rgbClr val="2F8CA4"/>
                  </a:gs>
                  <a:gs pos="100000">
                    <a:srgbClr val="2F8CA4">
                      <a:lumMod val="75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6" name="Freeform 14">
                <a:extLst>
                  <a:ext uri="{FF2B5EF4-FFF2-40B4-BE49-F238E27FC236}">
                    <a16:creationId xmlns:a16="http://schemas.microsoft.com/office/drawing/2014/main" id="{04F03AB3-35DF-C91C-3404-453594CBD551}"/>
                  </a:ext>
                </a:extLst>
              </p:cNvPr>
              <p:cNvSpPr>
                <a:spLocks/>
              </p:cNvSpPr>
              <p:nvPr/>
            </p:nvSpPr>
            <p:spPr bwMode="auto">
              <a:xfrm>
                <a:off x="1475656" y="3429000"/>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7" name="Freeform 15">
                <a:extLst>
                  <a:ext uri="{FF2B5EF4-FFF2-40B4-BE49-F238E27FC236}">
                    <a16:creationId xmlns:a16="http://schemas.microsoft.com/office/drawing/2014/main" id="{88183BBA-F29B-6FE9-B265-3AD2662977EE}"/>
                  </a:ext>
                </a:extLst>
              </p:cNvPr>
              <p:cNvSpPr>
                <a:spLocks/>
              </p:cNvSpPr>
              <p:nvPr/>
            </p:nvSpPr>
            <p:spPr bwMode="auto">
              <a:xfrm>
                <a:off x="2880960" y="3579057"/>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rgbClr val="2F8CA4">
                      <a:lumMod val="80000"/>
                    </a:srgbClr>
                  </a:gs>
                  <a:gs pos="100000">
                    <a:srgbClr val="504160">
                      <a:lumMod val="80000"/>
                      <a:lumOff val="2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8" name="Freeform 16">
                <a:extLst>
                  <a:ext uri="{FF2B5EF4-FFF2-40B4-BE49-F238E27FC236}">
                    <a16:creationId xmlns:a16="http://schemas.microsoft.com/office/drawing/2014/main" id="{0149C925-C07F-F74B-1241-AB2079150E78}"/>
                  </a:ext>
                </a:extLst>
              </p:cNvPr>
              <p:cNvSpPr>
                <a:spLocks/>
              </p:cNvSpPr>
              <p:nvPr/>
            </p:nvSpPr>
            <p:spPr bwMode="auto">
              <a:xfrm>
                <a:off x="2574890" y="3429000"/>
                <a:ext cx="306071" cy="867001"/>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rgbClr val="504160">
                      <a:lumMod val="50000"/>
                    </a:srgbClr>
                  </a:gs>
                  <a:gs pos="100000">
                    <a:srgbClr val="504160">
                      <a:lumMod val="90000"/>
                      <a:lumOff val="1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69" name="Freeform 17">
                <a:extLst>
                  <a:ext uri="{FF2B5EF4-FFF2-40B4-BE49-F238E27FC236}">
                    <a16:creationId xmlns:a16="http://schemas.microsoft.com/office/drawing/2014/main" id="{36DA7DAE-B20A-EE7C-0238-9C180586806F}"/>
                  </a:ext>
                </a:extLst>
              </p:cNvPr>
              <p:cNvSpPr>
                <a:spLocks/>
              </p:cNvSpPr>
              <p:nvPr/>
            </p:nvSpPr>
            <p:spPr bwMode="auto">
              <a:xfrm>
                <a:off x="1475656" y="4077072"/>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70" name="Freeform 18">
                <a:extLst>
                  <a:ext uri="{FF2B5EF4-FFF2-40B4-BE49-F238E27FC236}">
                    <a16:creationId xmlns:a16="http://schemas.microsoft.com/office/drawing/2014/main" id="{72AE22EB-D370-C436-B52F-76AAD5BCB41C}"/>
                  </a:ext>
                </a:extLst>
              </p:cNvPr>
              <p:cNvSpPr>
                <a:spLocks/>
              </p:cNvSpPr>
              <p:nvPr/>
            </p:nvSpPr>
            <p:spPr bwMode="auto">
              <a:xfrm>
                <a:off x="2880960" y="4353369"/>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rgbClr val="009783">
                      <a:lumMod val="75000"/>
                    </a:srgbClr>
                  </a:gs>
                  <a:gs pos="100000">
                    <a:srgbClr val="009783"/>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71" name="Freeform 19">
                <a:extLst>
                  <a:ext uri="{FF2B5EF4-FFF2-40B4-BE49-F238E27FC236}">
                    <a16:creationId xmlns:a16="http://schemas.microsoft.com/office/drawing/2014/main" id="{D590F55B-E624-84A6-893D-7CDBF0B3C4D2}"/>
                  </a:ext>
                </a:extLst>
              </p:cNvPr>
              <p:cNvSpPr>
                <a:spLocks/>
              </p:cNvSpPr>
              <p:nvPr/>
            </p:nvSpPr>
            <p:spPr bwMode="auto">
              <a:xfrm>
                <a:off x="2574890" y="4077072"/>
                <a:ext cx="306071" cy="995622"/>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rgbClr val="009783">
                      <a:lumMod val="50000"/>
                    </a:srgbClr>
                  </a:gs>
                  <a:gs pos="100000">
                    <a:srgbClr val="009783"/>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72" name="TextBox 94">
                <a:extLst>
                  <a:ext uri="{FF2B5EF4-FFF2-40B4-BE49-F238E27FC236}">
                    <a16:creationId xmlns:a16="http://schemas.microsoft.com/office/drawing/2014/main" id="{8A79A2A5-05C4-F828-85FB-597C6160CFF4}"/>
                  </a:ext>
                </a:extLst>
              </p:cNvPr>
              <p:cNvSpPr txBox="1"/>
              <p:nvPr/>
            </p:nvSpPr>
            <p:spPr>
              <a:xfrm>
                <a:off x="3097369" y="1433463"/>
                <a:ext cx="4894043" cy="276999"/>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Entra en contacto con el mundo  real de la empresa</a:t>
                </a:r>
              </a:p>
            </p:txBody>
          </p:sp>
          <p:sp>
            <p:nvSpPr>
              <p:cNvPr id="16473" name="Rectangle 108">
                <a:extLst>
                  <a:ext uri="{FF2B5EF4-FFF2-40B4-BE49-F238E27FC236}">
                    <a16:creationId xmlns:a16="http://schemas.microsoft.com/office/drawing/2014/main" id="{B259AB27-43F4-4AA4-31F0-1B825F210CFF}"/>
                  </a:ext>
                </a:extLst>
              </p:cNvPr>
              <p:cNvSpPr/>
              <p:nvPr/>
            </p:nvSpPr>
            <p:spPr>
              <a:xfrm>
                <a:off x="1831061" y="1547299"/>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01</a:t>
                </a:r>
              </a:p>
            </p:txBody>
          </p:sp>
          <p:sp>
            <p:nvSpPr>
              <p:cNvPr id="16474" name="Rectangle 108">
                <a:extLst>
                  <a:ext uri="{FF2B5EF4-FFF2-40B4-BE49-F238E27FC236}">
                    <a16:creationId xmlns:a16="http://schemas.microsoft.com/office/drawing/2014/main" id="{A5462E48-7977-0040-5A4F-D94F1137DE8E}"/>
                  </a:ext>
                </a:extLst>
              </p:cNvPr>
              <p:cNvSpPr/>
              <p:nvPr/>
            </p:nvSpPr>
            <p:spPr>
              <a:xfrm>
                <a:off x="1831061" y="2202271"/>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02</a:t>
                </a:r>
              </a:p>
            </p:txBody>
          </p:sp>
          <p:sp>
            <p:nvSpPr>
              <p:cNvPr id="16475" name="Rectangle 108">
                <a:extLst>
                  <a:ext uri="{FF2B5EF4-FFF2-40B4-BE49-F238E27FC236}">
                    <a16:creationId xmlns:a16="http://schemas.microsoft.com/office/drawing/2014/main" id="{B093E5A6-58D7-234E-58E8-CFC9BD2510E2}"/>
                  </a:ext>
                </a:extLst>
              </p:cNvPr>
              <p:cNvSpPr/>
              <p:nvPr/>
            </p:nvSpPr>
            <p:spPr>
              <a:xfrm>
                <a:off x="1831060" y="2898488"/>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03</a:t>
                </a:r>
              </a:p>
            </p:txBody>
          </p:sp>
          <p:sp>
            <p:nvSpPr>
              <p:cNvPr id="16476" name="Rectangle 108">
                <a:extLst>
                  <a:ext uri="{FF2B5EF4-FFF2-40B4-BE49-F238E27FC236}">
                    <a16:creationId xmlns:a16="http://schemas.microsoft.com/office/drawing/2014/main" id="{4CFD9282-CC39-61FB-AE0F-D11BE9365365}"/>
                  </a:ext>
                </a:extLst>
              </p:cNvPr>
              <p:cNvSpPr/>
              <p:nvPr/>
            </p:nvSpPr>
            <p:spPr>
              <a:xfrm>
                <a:off x="1821920" y="3527566"/>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04</a:t>
                </a:r>
              </a:p>
            </p:txBody>
          </p:sp>
          <p:sp>
            <p:nvSpPr>
              <p:cNvPr id="16477" name="Rectangle 108">
                <a:extLst>
                  <a:ext uri="{FF2B5EF4-FFF2-40B4-BE49-F238E27FC236}">
                    <a16:creationId xmlns:a16="http://schemas.microsoft.com/office/drawing/2014/main" id="{77534575-2268-BC9E-D47C-867AFA5099C6}"/>
                  </a:ext>
                </a:extLst>
              </p:cNvPr>
              <p:cNvSpPr/>
              <p:nvPr/>
            </p:nvSpPr>
            <p:spPr>
              <a:xfrm>
                <a:off x="1841545" y="4182127"/>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05</a:t>
                </a:r>
              </a:p>
            </p:txBody>
          </p:sp>
          <p:sp>
            <p:nvSpPr>
              <p:cNvPr id="16478" name="TextBox 94">
                <a:extLst>
                  <a:ext uri="{FF2B5EF4-FFF2-40B4-BE49-F238E27FC236}">
                    <a16:creationId xmlns:a16="http://schemas.microsoft.com/office/drawing/2014/main" id="{77548BAB-1CE2-FDB0-5AE0-8ACB3773A44A}"/>
                  </a:ext>
                </a:extLst>
              </p:cNvPr>
              <p:cNvSpPr txBox="1"/>
              <p:nvPr/>
            </p:nvSpPr>
            <p:spPr>
              <a:xfrm>
                <a:off x="3097368" y="2189316"/>
                <a:ext cx="4894043" cy="264445"/>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Aprende trabajando</a:t>
                </a:r>
              </a:p>
            </p:txBody>
          </p:sp>
          <p:sp>
            <p:nvSpPr>
              <p:cNvPr id="16479" name="TextBox 94">
                <a:extLst>
                  <a:ext uri="{FF2B5EF4-FFF2-40B4-BE49-F238E27FC236}">
                    <a16:creationId xmlns:a16="http://schemas.microsoft.com/office/drawing/2014/main" id="{952F782C-8FA0-E0B3-9C24-80650BE01B7F}"/>
                  </a:ext>
                </a:extLst>
              </p:cNvPr>
              <p:cNvSpPr txBox="1"/>
              <p:nvPr/>
            </p:nvSpPr>
            <p:spPr>
              <a:xfrm>
                <a:off x="3097368" y="2990593"/>
                <a:ext cx="4894043" cy="264445"/>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Aumenta su motivación</a:t>
                </a:r>
              </a:p>
            </p:txBody>
          </p:sp>
          <p:sp>
            <p:nvSpPr>
              <p:cNvPr id="16480" name="TextBox 94">
                <a:extLst>
                  <a:ext uri="{FF2B5EF4-FFF2-40B4-BE49-F238E27FC236}">
                    <a16:creationId xmlns:a16="http://schemas.microsoft.com/office/drawing/2014/main" id="{73EEB13E-E2CD-6F7F-3A49-FF7815029417}"/>
                  </a:ext>
                </a:extLst>
              </p:cNvPr>
              <p:cNvSpPr txBox="1"/>
              <p:nvPr/>
            </p:nvSpPr>
            <p:spPr>
              <a:xfrm>
                <a:off x="3097368" y="3800219"/>
                <a:ext cx="4894043" cy="528890"/>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Mejora su currículum y sus perspectivas laborales </a:t>
                </a:r>
              </a:p>
              <a:p>
                <a:pPr defTabSz="1218987" eaLnBrk="1" fontAlgn="auto" hangingPunct="1">
                  <a:spcBef>
                    <a:spcPts val="0"/>
                  </a:spcBef>
                  <a:spcAft>
                    <a:spcPts val="0"/>
                  </a:spcAft>
                </a:pPr>
                <a:r>
                  <a:rPr lang="es-ES" sz="1800" i="0" kern="0" dirty="0">
                    <a:solidFill>
                      <a:prstClr val="white"/>
                    </a:solidFill>
                    <a:latin typeface="Calibri"/>
                    <a:cs typeface="Arial" pitchFamily="34" charset="0"/>
                  </a:rPr>
                  <a:t>.</a:t>
                </a:r>
              </a:p>
            </p:txBody>
          </p:sp>
          <p:sp>
            <p:nvSpPr>
              <p:cNvPr id="16481" name="TextBox 94">
                <a:extLst>
                  <a:ext uri="{FF2B5EF4-FFF2-40B4-BE49-F238E27FC236}">
                    <a16:creationId xmlns:a16="http://schemas.microsoft.com/office/drawing/2014/main" id="{89F22E7B-675E-B5AB-0B19-F63285C53A3E}"/>
                  </a:ext>
                </a:extLst>
              </p:cNvPr>
              <p:cNvSpPr txBox="1"/>
              <p:nvPr/>
            </p:nvSpPr>
            <p:spPr>
              <a:xfrm>
                <a:off x="3097368" y="4574531"/>
                <a:ext cx="4894043" cy="276999"/>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Recibe una remuneración y cotiza a la SS</a:t>
                </a:r>
              </a:p>
            </p:txBody>
          </p:sp>
          <p:sp>
            <p:nvSpPr>
              <p:cNvPr id="16482" name="Freeform 17">
                <a:extLst>
                  <a:ext uri="{FF2B5EF4-FFF2-40B4-BE49-F238E27FC236}">
                    <a16:creationId xmlns:a16="http://schemas.microsoft.com/office/drawing/2014/main" id="{DDBD6E37-49B4-9EF2-CC42-872E9D5EF1C5}"/>
                  </a:ext>
                </a:extLst>
              </p:cNvPr>
              <p:cNvSpPr>
                <a:spLocks/>
              </p:cNvSpPr>
              <p:nvPr/>
            </p:nvSpPr>
            <p:spPr bwMode="auto">
              <a:xfrm>
                <a:off x="1474466" y="4770650"/>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483" name="Freeform 18">
                <a:extLst>
                  <a:ext uri="{FF2B5EF4-FFF2-40B4-BE49-F238E27FC236}">
                    <a16:creationId xmlns:a16="http://schemas.microsoft.com/office/drawing/2014/main" id="{0CA224B8-039F-56C8-6E95-AFFA8E07335F}"/>
                  </a:ext>
                </a:extLst>
              </p:cNvPr>
              <p:cNvSpPr>
                <a:spLocks/>
              </p:cNvSpPr>
              <p:nvPr/>
            </p:nvSpPr>
            <p:spPr bwMode="auto">
              <a:xfrm>
                <a:off x="2879770" y="5157947"/>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51000">
                    <a:schemeClr val="accent3">
                      <a:lumMod val="75000"/>
                    </a:schemeClr>
                  </a:gs>
                  <a:gs pos="100000">
                    <a:schemeClr val="accent3">
                      <a:lumMod val="40000"/>
                      <a:lumOff val="60000"/>
                    </a:schemeClr>
                  </a:gs>
                </a:gsLst>
                <a:lin ang="10800000" scaled="1"/>
              </a:gradFill>
              <a:ln>
                <a:noFill/>
              </a:ln>
            </p:spPr>
            <p:txBody>
              <a:bodyPr vert="horz" wrap="square" lIns="68598" tIns="34299" rIns="68598" bIns="34299" numCol="1" anchor="t" anchorCtr="0" compatLnSpc="1">
                <a:prstTxWarp prst="textNoShape">
                  <a:avLst/>
                </a:prstTxWarp>
              </a:bodyPr>
              <a:lstStyle/>
              <a:p>
                <a:pPr defTabSz="1218987" eaLnBrk="1" fontAlgn="auto" hangingPunct="1">
                  <a:spcBef>
                    <a:spcPts val="0"/>
                  </a:spcBef>
                  <a:spcAft>
                    <a:spcPts val="0"/>
                  </a:spcAft>
                </a:pPr>
                <a:endParaRPr lang="en-US" sz="1800" i="0" kern="0">
                  <a:solidFill>
                    <a:prstClr val="black"/>
                  </a:solidFill>
                  <a:latin typeface="Calibri"/>
                </a:endParaRPr>
              </a:p>
            </p:txBody>
          </p:sp>
          <p:sp>
            <p:nvSpPr>
              <p:cNvPr id="16484" name="Rectangle 108">
                <a:extLst>
                  <a:ext uri="{FF2B5EF4-FFF2-40B4-BE49-F238E27FC236}">
                    <a16:creationId xmlns:a16="http://schemas.microsoft.com/office/drawing/2014/main" id="{3314ED90-57F7-B140-8E58-7CDDFAFE91DB}"/>
                  </a:ext>
                </a:extLst>
              </p:cNvPr>
              <p:cNvSpPr/>
              <p:nvPr/>
            </p:nvSpPr>
            <p:spPr>
              <a:xfrm>
                <a:off x="1840355" y="4875705"/>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06</a:t>
                </a:r>
              </a:p>
            </p:txBody>
          </p:sp>
          <p:sp>
            <p:nvSpPr>
              <p:cNvPr id="16485" name="TextBox 94">
                <a:extLst>
                  <a:ext uri="{FF2B5EF4-FFF2-40B4-BE49-F238E27FC236}">
                    <a16:creationId xmlns:a16="http://schemas.microsoft.com/office/drawing/2014/main" id="{901E675A-3FA2-FF4D-B6BA-A5FDEA5DB2D1}"/>
                  </a:ext>
                </a:extLst>
              </p:cNvPr>
              <p:cNvSpPr txBox="1"/>
              <p:nvPr/>
            </p:nvSpPr>
            <p:spPr>
              <a:xfrm>
                <a:off x="3112766" y="5254864"/>
                <a:ext cx="4894043" cy="553998"/>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Comprueba de forma práctica si aquello para lo que se ha formado coincide con sus intereses</a:t>
                </a:r>
              </a:p>
            </p:txBody>
          </p:sp>
          <p:sp>
            <p:nvSpPr>
              <p:cNvPr id="16486" name="Forma libre 108">
                <a:extLst>
                  <a:ext uri="{FF2B5EF4-FFF2-40B4-BE49-F238E27FC236}">
                    <a16:creationId xmlns:a16="http://schemas.microsoft.com/office/drawing/2014/main" id="{A2FE3CA8-5C77-A9F5-9FA5-6272D4664F5F}"/>
                  </a:ext>
                </a:extLst>
              </p:cNvPr>
              <p:cNvSpPr/>
              <p:nvPr/>
            </p:nvSpPr>
            <p:spPr bwMode="auto">
              <a:xfrm>
                <a:off x="2562225" y="4767833"/>
                <a:ext cx="323850" cy="1114425"/>
              </a:xfrm>
              <a:custGeom>
                <a:avLst/>
                <a:gdLst>
                  <a:gd name="connsiteX0" fmla="*/ 9525 w 323850"/>
                  <a:gd name="connsiteY0" fmla="*/ 0 h 1114425"/>
                  <a:gd name="connsiteX1" fmla="*/ 323850 w 323850"/>
                  <a:gd name="connsiteY1" fmla="*/ 400050 h 1114425"/>
                  <a:gd name="connsiteX2" fmla="*/ 323850 w 323850"/>
                  <a:gd name="connsiteY2" fmla="*/ 1114425 h 1114425"/>
                  <a:gd name="connsiteX3" fmla="*/ 0 w 323850"/>
                  <a:gd name="connsiteY3" fmla="*/ 590550 h 1114425"/>
                  <a:gd name="connsiteX4" fmla="*/ 9525 w 323850"/>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114425">
                    <a:moveTo>
                      <a:pt x="9525" y="0"/>
                    </a:moveTo>
                    <a:lnTo>
                      <a:pt x="323850" y="400050"/>
                    </a:lnTo>
                    <a:lnTo>
                      <a:pt x="323850" y="1114425"/>
                    </a:lnTo>
                    <a:lnTo>
                      <a:pt x="0" y="590550"/>
                    </a:lnTo>
                    <a:lnTo>
                      <a:pt x="9525" y="0"/>
                    </a:lnTo>
                    <a:close/>
                  </a:path>
                </a:pathLst>
              </a:custGeom>
              <a:gradFill>
                <a:gsLst>
                  <a:gs pos="0">
                    <a:schemeClr val="accent3">
                      <a:lumMod val="75000"/>
                    </a:schemeClr>
                  </a:gs>
                  <a:gs pos="100000">
                    <a:schemeClr val="accent3">
                      <a:lumMod val="40000"/>
                      <a:lumOff val="60000"/>
                    </a:schemeClr>
                  </a:gs>
                </a:gsLst>
                <a:lin ang="10800000" scaled="1"/>
              </a:gradFill>
              <a:ln>
                <a:noFill/>
              </a:ln>
            </p:spPr>
            <p:txBody>
              <a:bodyPr vert="horz" wrap="square" lIns="68598" tIns="34299" rIns="68598" bIns="34299" numCol="1" anchor="t" anchorCtr="0" compatLnSpc="1">
                <a:prstTxWarp prst="textNoShape">
                  <a:avLst/>
                </a:prstTxWarp>
              </a:bodyPr>
              <a:lstStyle/>
              <a:p>
                <a:pPr defTabSz="1218987" eaLnBrk="1" fontAlgn="auto" hangingPunct="1">
                  <a:spcBef>
                    <a:spcPts val="0"/>
                  </a:spcBef>
                  <a:spcAft>
                    <a:spcPts val="0"/>
                  </a:spcAft>
                </a:pPr>
                <a:endParaRPr lang="es-ES" sz="1800" i="0" kern="0">
                  <a:solidFill>
                    <a:prstClr val="black"/>
                  </a:solidFill>
                  <a:latin typeface="Calibri"/>
                </a:endParaRPr>
              </a:p>
            </p:txBody>
          </p:sp>
        </p:grpSp>
      </p:grpSp>
    </p:spTree>
    <p:extLst>
      <p:ext uri="{BB962C8B-B14F-4D97-AF65-F5344CB8AC3E}">
        <p14:creationId xmlns:p14="http://schemas.microsoft.com/office/powerpoint/2010/main" val="34716629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Ventajas de apostar por la FP-Dual para la empresa</a:t>
            </a:r>
          </a:p>
        </p:txBody>
      </p:sp>
      <p:grpSp>
        <p:nvGrpSpPr>
          <p:cNvPr id="2" name="Grupo 1">
            <a:extLst>
              <a:ext uri="{FF2B5EF4-FFF2-40B4-BE49-F238E27FC236}">
                <a16:creationId xmlns:a16="http://schemas.microsoft.com/office/drawing/2014/main" id="{5A6469DD-D750-AC79-65A5-B2D4D854B240}"/>
              </a:ext>
            </a:extLst>
          </p:cNvPr>
          <p:cNvGrpSpPr/>
          <p:nvPr/>
        </p:nvGrpSpPr>
        <p:grpSpPr>
          <a:xfrm>
            <a:off x="1874989" y="1686143"/>
            <a:ext cx="7428858" cy="4945259"/>
            <a:chOff x="1474466" y="1196752"/>
            <a:chExt cx="6828824" cy="4742513"/>
          </a:xfrm>
        </p:grpSpPr>
        <p:sp>
          <p:nvSpPr>
            <p:cNvPr id="3" name="Freeform 18">
              <a:extLst>
                <a:ext uri="{FF2B5EF4-FFF2-40B4-BE49-F238E27FC236}">
                  <a16:creationId xmlns:a16="http://schemas.microsoft.com/office/drawing/2014/main" id="{2B049295-A67A-CCF0-5CDC-6F2DC18B12FA}"/>
                </a:ext>
              </a:extLst>
            </p:cNvPr>
            <p:cNvSpPr>
              <a:spLocks/>
            </p:cNvSpPr>
            <p:nvPr/>
          </p:nvSpPr>
          <p:spPr bwMode="auto">
            <a:xfrm>
              <a:off x="2879480" y="5208171"/>
              <a:ext cx="5420986"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4" name="Forma libre 112">
              <a:extLst>
                <a:ext uri="{FF2B5EF4-FFF2-40B4-BE49-F238E27FC236}">
                  <a16:creationId xmlns:a16="http://schemas.microsoft.com/office/drawing/2014/main" id="{DE41DF78-88D2-FB97-A65A-910E2886328F}"/>
                </a:ext>
              </a:extLst>
            </p:cNvPr>
            <p:cNvSpPr/>
            <p:nvPr/>
          </p:nvSpPr>
          <p:spPr bwMode="auto">
            <a:xfrm>
              <a:off x="2557516" y="4824840"/>
              <a:ext cx="323850" cy="1114425"/>
            </a:xfrm>
            <a:custGeom>
              <a:avLst/>
              <a:gdLst>
                <a:gd name="connsiteX0" fmla="*/ 9525 w 323850"/>
                <a:gd name="connsiteY0" fmla="*/ 0 h 1114425"/>
                <a:gd name="connsiteX1" fmla="*/ 323850 w 323850"/>
                <a:gd name="connsiteY1" fmla="*/ 400050 h 1114425"/>
                <a:gd name="connsiteX2" fmla="*/ 323850 w 323850"/>
                <a:gd name="connsiteY2" fmla="*/ 1114425 h 1114425"/>
                <a:gd name="connsiteX3" fmla="*/ 0 w 323850"/>
                <a:gd name="connsiteY3" fmla="*/ 590550 h 1114425"/>
                <a:gd name="connsiteX4" fmla="*/ 9525 w 323850"/>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114425">
                  <a:moveTo>
                    <a:pt x="9525" y="0"/>
                  </a:moveTo>
                  <a:lnTo>
                    <a:pt x="323850" y="400050"/>
                  </a:lnTo>
                  <a:lnTo>
                    <a:pt x="323850" y="1114425"/>
                  </a:lnTo>
                  <a:lnTo>
                    <a:pt x="0" y="590550"/>
                  </a:lnTo>
                  <a:lnTo>
                    <a:pt x="9525"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algn="ctr" defTabSz="1218987" eaLnBrk="1" fontAlgn="auto" hangingPunct="1">
                <a:spcBef>
                  <a:spcPts val="0"/>
                </a:spcBef>
                <a:spcAft>
                  <a:spcPts val="0"/>
                </a:spcAft>
              </a:pPr>
              <a:endParaRPr lang="es-ES" sz="2101" i="0" kern="0">
                <a:solidFill>
                  <a:prstClr val="white"/>
                </a:solidFill>
                <a:latin typeface="Calibri"/>
                <a:ea typeface="+mn-ea"/>
              </a:endParaRPr>
            </a:p>
          </p:txBody>
        </p:sp>
        <p:grpSp>
          <p:nvGrpSpPr>
            <p:cNvPr id="5" name="Group 8">
              <a:extLst>
                <a:ext uri="{FF2B5EF4-FFF2-40B4-BE49-F238E27FC236}">
                  <a16:creationId xmlns:a16="http://schemas.microsoft.com/office/drawing/2014/main" id="{12A0498C-7869-76CC-936C-EC19CBD03DB4}"/>
                </a:ext>
              </a:extLst>
            </p:cNvPr>
            <p:cNvGrpSpPr/>
            <p:nvPr/>
          </p:nvGrpSpPr>
          <p:grpSpPr>
            <a:xfrm>
              <a:off x="2574890" y="4116064"/>
              <a:ext cx="5728398" cy="995622"/>
              <a:chOff x="3025775" y="5437594"/>
              <a:chExt cx="7602537" cy="1327150"/>
            </a:xfrm>
          </p:grpSpPr>
          <p:sp>
            <p:nvSpPr>
              <p:cNvPr id="16403" name="Freeform 18">
                <a:extLst>
                  <a:ext uri="{FF2B5EF4-FFF2-40B4-BE49-F238E27FC236}">
                    <a16:creationId xmlns:a16="http://schemas.microsoft.com/office/drawing/2014/main" id="{FF7978C5-E0A4-3A9C-759B-C6F570D0DEB4}"/>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04" name="Freeform 19">
                <a:extLst>
                  <a:ext uri="{FF2B5EF4-FFF2-40B4-BE49-F238E27FC236}">
                    <a16:creationId xmlns:a16="http://schemas.microsoft.com/office/drawing/2014/main" id="{8B28DA80-A088-5114-AFC4-51D9269218E9}"/>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 7">
              <a:extLst>
                <a:ext uri="{FF2B5EF4-FFF2-40B4-BE49-F238E27FC236}">
                  <a16:creationId xmlns:a16="http://schemas.microsoft.com/office/drawing/2014/main" id="{9802916C-FA70-507A-DC18-68AECA05BD64}"/>
                </a:ext>
              </a:extLst>
            </p:cNvPr>
            <p:cNvGrpSpPr/>
            <p:nvPr/>
          </p:nvGrpSpPr>
          <p:grpSpPr>
            <a:xfrm>
              <a:off x="2574890" y="3469417"/>
              <a:ext cx="5728398" cy="869383"/>
              <a:chOff x="3025775" y="4731931"/>
              <a:chExt cx="7602537" cy="1158875"/>
            </a:xfrm>
          </p:grpSpPr>
          <p:sp>
            <p:nvSpPr>
              <p:cNvPr id="16401" name="Freeform 15">
                <a:extLst>
                  <a:ext uri="{FF2B5EF4-FFF2-40B4-BE49-F238E27FC236}">
                    <a16:creationId xmlns:a16="http://schemas.microsoft.com/office/drawing/2014/main" id="{42ECBF48-D5AA-7990-9F1D-25FA97896DD1}"/>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02" name="Freeform 16">
                <a:extLst>
                  <a:ext uri="{FF2B5EF4-FFF2-40B4-BE49-F238E27FC236}">
                    <a16:creationId xmlns:a16="http://schemas.microsoft.com/office/drawing/2014/main" id="{2BC3794A-05C9-21FE-F637-5A4070460847}"/>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5935E9E5-331E-A158-4B25-884328DE4B16}"/>
                </a:ext>
              </a:extLst>
            </p:cNvPr>
            <p:cNvGrpSpPr/>
            <p:nvPr/>
          </p:nvGrpSpPr>
          <p:grpSpPr>
            <a:xfrm>
              <a:off x="2576081" y="2818331"/>
              <a:ext cx="5727207" cy="719325"/>
              <a:chOff x="3027362" y="3546496"/>
              <a:chExt cx="7600950" cy="958850"/>
            </a:xfrm>
          </p:grpSpPr>
          <p:sp>
            <p:nvSpPr>
              <p:cNvPr id="16399" name="Freeform 12">
                <a:extLst>
                  <a:ext uri="{FF2B5EF4-FFF2-40B4-BE49-F238E27FC236}">
                    <a16:creationId xmlns:a16="http://schemas.microsoft.com/office/drawing/2014/main" id="{D15A17DF-104B-C126-3A1A-2049ADC90877}"/>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400" name="Freeform 13">
                <a:extLst>
                  <a:ext uri="{FF2B5EF4-FFF2-40B4-BE49-F238E27FC236}">
                    <a16:creationId xmlns:a16="http://schemas.microsoft.com/office/drawing/2014/main" id="{87762ECB-9BEF-BDCF-A0A4-3F712959E1C4}"/>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5">
              <a:extLst>
                <a:ext uri="{FF2B5EF4-FFF2-40B4-BE49-F238E27FC236}">
                  <a16:creationId xmlns:a16="http://schemas.microsoft.com/office/drawing/2014/main" id="{CFB50393-8923-3138-D44E-8C0D080A7936}"/>
                </a:ext>
              </a:extLst>
            </p:cNvPr>
            <p:cNvGrpSpPr/>
            <p:nvPr/>
          </p:nvGrpSpPr>
          <p:grpSpPr>
            <a:xfrm>
              <a:off x="2576081" y="2025141"/>
              <a:ext cx="5727207" cy="719325"/>
              <a:chOff x="3027362" y="2521487"/>
              <a:chExt cx="7600950" cy="958850"/>
            </a:xfrm>
          </p:grpSpPr>
          <p:sp>
            <p:nvSpPr>
              <p:cNvPr id="16397" name="Freeform 9">
                <a:extLst>
                  <a:ext uri="{FF2B5EF4-FFF2-40B4-BE49-F238E27FC236}">
                    <a16:creationId xmlns:a16="http://schemas.microsoft.com/office/drawing/2014/main" id="{7D402826-8773-46C5-8408-373146BF6352}"/>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398" name="Freeform 10">
                <a:extLst>
                  <a:ext uri="{FF2B5EF4-FFF2-40B4-BE49-F238E27FC236}">
                    <a16:creationId xmlns:a16="http://schemas.microsoft.com/office/drawing/2014/main" id="{42738C94-0763-C352-3AA7-FE3A400CBB6D}"/>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 2">
              <a:extLst>
                <a:ext uri="{FF2B5EF4-FFF2-40B4-BE49-F238E27FC236}">
                  <a16:creationId xmlns:a16="http://schemas.microsoft.com/office/drawing/2014/main" id="{C6C255EB-3F86-FB69-6EF4-EB9C37AE8407}"/>
                </a:ext>
              </a:extLst>
            </p:cNvPr>
            <p:cNvGrpSpPr/>
            <p:nvPr/>
          </p:nvGrpSpPr>
          <p:grpSpPr>
            <a:xfrm>
              <a:off x="2576082" y="1233306"/>
              <a:ext cx="5727208" cy="861046"/>
              <a:chOff x="3027362" y="1253332"/>
              <a:chExt cx="7600950" cy="1147762"/>
            </a:xfrm>
          </p:grpSpPr>
          <p:sp>
            <p:nvSpPr>
              <p:cNvPr id="16395" name="Freeform 5">
                <a:extLst>
                  <a:ext uri="{FF2B5EF4-FFF2-40B4-BE49-F238E27FC236}">
                    <a16:creationId xmlns:a16="http://schemas.microsoft.com/office/drawing/2014/main" id="{0F0592F9-127D-ADC9-8759-AC8E541FC25E}"/>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sp>
            <p:nvSpPr>
              <p:cNvPr id="16396" name="Freeform 7">
                <a:extLst>
                  <a:ext uri="{FF2B5EF4-FFF2-40B4-BE49-F238E27FC236}">
                    <a16:creationId xmlns:a16="http://schemas.microsoft.com/office/drawing/2014/main" id="{708F3916-733C-5CED-0A8E-EC909E93E83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ysClr val="window" lastClr="FFFFFF">
                      <a:lumMod val="95000"/>
                      <a:alpha val="0"/>
                    </a:sysClr>
                  </a:gs>
                  <a:gs pos="100000">
                    <a:sysClr val="windowText" lastClr="000000">
                      <a:lumMod val="50000"/>
                      <a:lumOff val="50000"/>
                      <a:alpha val="28000"/>
                    </a:sysClr>
                  </a:gs>
                </a:gsLst>
                <a:lin ang="5400000" scaled="1"/>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101" b="0" i="0" u="none" strike="noStrike" kern="0" cap="none" spc="0" normalizeH="0" baseline="0" noProof="0">
                  <a:ln>
                    <a:noFill/>
                  </a:ln>
                  <a:solidFill>
                    <a:prstClr val="white"/>
                  </a:solidFill>
                  <a:effectLst/>
                  <a:uLnTx/>
                  <a:uFillTx/>
                  <a:latin typeface="Calibri"/>
                  <a:ea typeface="+mn-ea"/>
                  <a:cs typeface="+mn-cs"/>
                </a:endParaRPr>
              </a:p>
            </p:txBody>
          </p:sp>
        </p:grpSp>
        <p:sp>
          <p:nvSpPr>
            <p:cNvPr id="11" name="Freeform 6">
              <a:extLst>
                <a:ext uri="{FF2B5EF4-FFF2-40B4-BE49-F238E27FC236}">
                  <a16:creationId xmlns:a16="http://schemas.microsoft.com/office/drawing/2014/main" id="{246F1A19-82DE-625F-3063-57D1B54C068C}"/>
                </a:ext>
              </a:extLst>
            </p:cNvPr>
            <p:cNvSpPr>
              <a:spLocks/>
            </p:cNvSpPr>
            <p:nvPr/>
          </p:nvSpPr>
          <p:spPr bwMode="auto">
            <a:xfrm>
              <a:off x="1475656" y="1463522"/>
              <a:ext cx="1100424" cy="594276"/>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2" name="Freeform 5">
              <a:extLst>
                <a:ext uri="{FF2B5EF4-FFF2-40B4-BE49-F238E27FC236}">
                  <a16:creationId xmlns:a16="http://schemas.microsoft.com/office/drawing/2014/main" id="{86EC675F-6C75-B312-BB96-160C8C048C74}"/>
                </a:ext>
              </a:extLst>
            </p:cNvPr>
            <p:cNvSpPr>
              <a:spLocks/>
            </p:cNvSpPr>
            <p:nvPr/>
          </p:nvSpPr>
          <p:spPr bwMode="auto">
            <a:xfrm>
              <a:off x="2576081" y="1196752"/>
              <a:ext cx="304879" cy="861046"/>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rgbClr val="F69C2A">
                    <a:lumMod val="50000"/>
                  </a:srgbClr>
                </a:gs>
                <a:gs pos="100000">
                  <a:srgbClr val="F69C2A"/>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3" name="Freeform 7">
              <a:extLst>
                <a:ext uri="{FF2B5EF4-FFF2-40B4-BE49-F238E27FC236}">
                  <a16:creationId xmlns:a16="http://schemas.microsoft.com/office/drawing/2014/main" id="{BFBCB263-2FF8-893F-09D4-4D5B9877838E}"/>
                </a:ext>
              </a:extLst>
            </p:cNvPr>
            <p:cNvSpPr>
              <a:spLocks/>
            </p:cNvSpPr>
            <p:nvPr/>
          </p:nvSpPr>
          <p:spPr bwMode="auto">
            <a:xfrm>
              <a:off x="2880960" y="1196752"/>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rgbClr val="F7321A"/>
                </a:gs>
                <a:gs pos="100000">
                  <a:srgbClr val="F69C2A">
                    <a:lumMod val="60000"/>
                    <a:lumOff val="40000"/>
                  </a:srgbClr>
                </a:gs>
              </a:gsLst>
              <a:lin ang="10800000" scaled="1"/>
              <a:tileRect/>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4" name="Freeform 8">
              <a:extLst>
                <a:ext uri="{FF2B5EF4-FFF2-40B4-BE49-F238E27FC236}">
                  <a16:creationId xmlns:a16="http://schemas.microsoft.com/office/drawing/2014/main" id="{3FD11622-F0A6-926E-5C31-93E6098098D0}"/>
                </a:ext>
              </a:extLst>
            </p:cNvPr>
            <p:cNvSpPr>
              <a:spLocks/>
            </p:cNvSpPr>
            <p:nvPr/>
          </p:nvSpPr>
          <p:spPr bwMode="auto">
            <a:xfrm>
              <a:off x="1475656" y="2111507"/>
              <a:ext cx="1100424" cy="594276"/>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5" name="Freeform 9">
              <a:extLst>
                <a:ext uri="{FF2B5EF4-FFF2-40B4-BE49-F238E27FC236}">
                  <a16:creationId xmlns:a16="http://schemas.microsoft.com/office/drawing/2014/main" id="{314CD364-AA3A-2211-43A9-A679955A3DCF}"/>
                </a:ext>
              </a:extLst>
            </p:cNvPr>
            <p:cNvSpPr>
              <a:spLocks/>
            </p:cNvSpPr>
            <p:nvPr/>
          </p:nvSpPr>
          <p:spPr bwMode="auto">
            <a:xfrm>
              <a:off x="2879770" y="1980205"/>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rgbClr val="F69C2A"/>
                </a:gs>
                <a:gs pos="100000">
                  <a:srgbClr val="F69C2A">
                    <a:lumMod val="60000"/>
                    <a:lumOff val="4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 name="Freeform 10">
              <a:extLst>
                <a:ext uri="{FF2B5EF4-FFF2-40B4-BE49-F238E27FC236}">
                  <a16:creationId xmlns:a16="http://schemas.microsoft.com/office/drawing/2014/main" id="{DEE369DC-78AC-FEC6-CF35-C902507B3E29}"/>
                </a:ext>
              </a:extLst>
            </p:cNvPr>
            <p:cNvSpPr>
              <a:spLocks/>
            </p:cNvSpPr>
            <p:nvPr/>
          </p:nvSpPr>
          <p:spPr bwMode="auto">
            <a:xfrm>
              <a:off x="2576081" y="1988840"/>
              <a:ext cx="304879" cy="718134"/>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rgbClr val="F69C2A">
                    <a:lumMod val="75000"/>
                  </a:srgbClr>
                </a:gs>
                <a:gs pos="100000">
                  <a:srgbClr val="F69C2A">
                    <a:lumMod val="75000"/>
                    <a:lumOff val="25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7" name="Freeform 11">
              <a:extLst>
                <a:ext uri="{FF2B5EF4-FFF2-40B4-BE49-F238E27FC236}">
                  <a16:creationId xmlns:a16="http://schemas.microsoft.com/office/drawing/2014/main" id="{C5456688-90AC-A0DF-2C35-B9BF53557E17}"/>
                </a:ext>
              </a:extLst>
            </p:cNvPr>
            <p:cNvSpPr>
              <a:spLocks/>
            </p:cNvSpPr>
            <p:nvPr/>
          </p:nvSpPr>
          <p:spPr bwMode="auto">
            <a:xfrm>
              <a:off x="1475656" y="2785692"/>
              <a:ext cx="1100424" cy="594276"/>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8" name="Freeform 12">
              <a:extLst>
                <a:ext uri="{FF2B5EF4-FFF2-40B4-BE49-F238E27FC236}">
                  <a16:creationId xmlns:a16="http://schemas.microsoft.com/office/drawing/2014/main" id="{8949A69A-A0A5-BD5A-FDEE-035001AC2A6D}"/>
                </a:ext>
              </a:extLst>
            </p:cNvPr>
            <p:cNvSpPr>
              <a:spLocks/>
            </p:cNvSpPr>
            <p:nvPr/>
          </p:nvSpPr>
          <p:spPr bwMode="auto">
            <a:xfrm>
              <a:off x="2880960" y="2780928"/>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rgbClr val="2F8CA4"/>
                </a:gs>
                <a:gs pos="100000">
                  <a:srgbClr val="2F8CA4">
                    <a:lumMod val="75000"/>
                    <a:alpha val="82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9" name="Freeform 13">
              <a:extLst>
                <a:ext uri="{FF2B5EF4-FFF2-40B4-BE49-F238E27FC236}">
                  <a16:creationId xmlns:a16="http://schemas.microsoft.com/office/drawing/2014/main" id="{74153C5C-1539-3D98-D929-FA45B79AEE84}"/>
                </a:ext>
              </a:extLst>
            </p:cNvPr>
            <p:cNvSpPr>
              <a:spLocks/>
            </p:cNvSpPr>
            <p:nvPr/>
          </p:nvSpPr>
          <p:spPr bwMode="auto">
            <a:xfrm>
              <a:off x="2576081" y="2780928"/>
              <a:ext cx="304879" cy="719325"/>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rgbClr val="2F8CA4"/>
                </a:gs>
                <a:gs pos="100000">
                  <a:srgbClr val="2F8CA4">
                    <a:lumMod val="75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0" name="Freeform 14">
              <a:extLst>
                <a:ext uri="{FF2B5EF4-FFF2-40B4-BE49-F238E27FC236}">
                  <a16:creationId xmlns:a16="http://schemas.microsoft.com/office/drawing/2014/main" id="{DBACBE94-469D-8E30-F4E9-20758F2904BE}"/>
                </a:ext>
              </a:extLst>
            </p:cNvPr>
            <p:cNvSpPr>
              <a:spLocks/>
            </p:cNvSpPr>
            <p:nvPr/>
          </p:nvSpPr>
          <p:spPr bwMode="auto">
            <a:xfrm>
              <a:off x="1475656" y="3429000"/>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 name="Freeform 15">
              <a:extLst>
                <a:ext uri="{FF2B5EF4-FFF2-40B4-BE49-F238E27FC236}">
                  <a16:creationId xmlns:a16="http://schemas.microsoft.com/office/drawing/2014/main" id="{39C08924-9825-B7E9-5958-64B80AE2ECCC}"/>
                </a:ext>
              </a:extLst>
            </p:cNvPr>
            <p:cNvSpPr>
              <a:spLocks/>
            </p:cNvSpPr>
            <p:nvPr/>
          </p:nvSpPr>
          <p:spPr bwMode="auto">
            <a:xfrm>
              <a:off x="2880960" y="3579057"/>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rgbClr val="2F8CA4">
                    <a:lumMod val="80000"/>
                  </a:srgbClr>
                </a:gs>
                <a:gs pos="100000">
                  <a:srgbClr val="504160">
                    <a:lumMod val="80000"/>
                    <a:lumOff val="2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 name="Freeform 16">
              <a:extLst>
                <a:ext uri="{FF2B5EF4-FFF2-40B4-BE49-F238E27FC236}">
                  <a16:creationId xmlns:a16="http://schemas.microsoft.com/office/drawing/2014/main" id="{E77A5C0B-9DF3-26C6-AB49-4C5E7E78ADCE}"/>
                </a:ext>
              </a:extLst>
            </p:cNvPr>
            <p:cNvSpPr>
              <a:spLocks/>
            </p:cNvSpPr>
            <p:nvPr/>
          </p:nvSpPr>
          <p:spPr bwMode="auto">
            <a:xfrm>
              <a:off x="2574890" y="3429000"/>
              <a:ext cx="306071" cy="867001"/>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rgbClr val="504160">
                    <a:lumMod val="50000"/>
                  </a:srgbClr>
                </a:gs>
                <a:gs pos="100000">
                  <a:srgbClr val="504160">
                    <a:lumMod val="90000"/>
                    <a:lumOff val="10000"/>
                  </a:srgbClr>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3" name="Freeform 17">
              <a:extLst>
                <a:ext uri="{FF2B5EF4-FFF2-40B4-BE49-F238E27FC236}">
                  <a16:creationId xmlns:a16="http://schemas.microsoft.com/office/drawing/2014/main" id="{CD441CF5-AA6C-AC50-320A-65F654952EE3}"/>
                </a:ext>
              </a:extLst>
            </p:cNvPr>
            <p:cNvSpPr>
              <a:spLocks/>
            </p:cNvSpPr>
            <p:nvPr/>
          </p:nvSpPr>
          <p:spPr bwMode="auto">
            <a:xfrm>
              <a:off x="1475656" y="4077072"/>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4" name="Freeform 18">
              <a:extLst>
                <a:ext uri="{FF2B5EF4-FFF2-40B4-BE49-F238E27FC236}">
                  <a16:creationId xmlns:a16="http://schemas.microsoft.com/office/drawing/2014/main" id="{805E1F00-EE27-7912-9212-A29360E358DB}"/>
                </a:ext>
              </a:extLst>
            </p:cNvPr>
            <p:cNvSpPr>
              <a:spLocks/>
            </p:cNvSpPr>
            <p:nvPr/>
          </p:nvSpPr>
          <p:spPr bwMode="auto">
            <a:xfrm>
              <a:off x="2880960" y="4353369"/>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rgbClr val="009783">
                    <a:lumMod val="75000"/>
                  </a:srgbClr>
                </a:gs>
                <a:gs pos="100000">
                  <a:srgbClr val="009783"/>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5" name="Freeform 19">
              <a:extLst>
                <a:ext uri="{FF2B5EF4-FFF2-40B4-BE49-F238E27FC236}">
                  <a16:creationId xmlns:a16="http://schemas.microsoft.com/office/drawing/2014/main" id="{B2D0DDC5-5A3D-F46E-586A-74244E091077}"/>
                </a:ext>
              </a:extLst>
            </p:cNvPr>
            <p:cNvSpPr>
              <a:spLocks/>
            </p:cNvSpPr>
            <p:nvPr/>
          </p:nvSpPr>
          <p:spPr bwMode="auto">
            <a:xfrm>
              <a:off x="2574890" y="4077072"/>
              <a:ext cx="306071" cy="995622"/>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rgbClr val="009783">
                    <a:lumMod val="50000"/>
                  </a:srgbClr>
                </a:gs>
                <a:gs pos="100000">
                  <a:srgbClr val="009783"/>
                </a:gs>
              </a:gsLst>
              <a:lin ang="10800000" scaled="1"/>
            </a:gradFill>
            <a:ln>
              <a:noFill/>
            </a:ln>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6" name="TextBox 94">
              <a:extLst>
                <a:ext uri="{FF2B5EF4-FFF2-40B4-BE49-F238E27FC236}">
                  <a16:creationId xmlns:a16="http://schemas.microsoft.com/office/drawing/2014/main" id="{61C4F836-A67C-42AC-A36B-3D20E6C60506}"/>
                </a:ext>
              </a:extLst>
            </p:cNvPr>
            <p:cNvSpPr txBox="1"/>
            <p:nvPr/>
          </p:nvSpPr>
          <p:spPr>
            <a:xfrm>
              <a:off x="3097369" y="1433463"/>
              <a:ext cx="4894043" cy="276999"/>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Conoce y forma potenciales empleados</a:t>
              </a:r>
            </a:p>
          </p:txBody>
        </p:sp>
        <p:sp>
          <p:nvSpPr>
            <p:cNvPr id="27" name="Rectangle 108">
              <a:extLst>
                <a:ext uri="{FF2B5EF4-FFF2-40B4-BE49-F238E27FC236}">
                  <a16:creationId xmlns:a16="http://schemas.microsoft.com/office/drawing/2014/main" id="{335A79F7-71BA-BDA4-5DB9-C227734D7A43}"/>
                </a:ext>
              </a:extLst>
            </p:cNvPr>
            <p:cNvSpPr/>
            <p:nvPr/>
          </p:nvSpPr>
          <p:spPr>
            <a:xfrm>
              <a:off x="1831061" y="1547299"/>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01</a:t>
              </a:r>
            </a:p>
          </p:txBody>
        </p:sp>
        <p:sp>
          <p:nvSpPr>
            <p:cNvPr id="28" name="Rectangle 108">
              <a:extLst>
                <a:ext uri="{FF2B5EF4-FFF2-40B4-BE49-F238E27FC236}">
                  <a16:creationId xmlns:a16="http://schemas.microsoft.com/office/drawing/2014/main" id="{A4F2CEB4-F37C-1486-868F-344D08C2A2DE}"/>
                </a:ext>
              </a:extLst>
            </p:cNvPr>
            <p:cNvSpPr/>
            <p:nvPr/>
          </p:nvSpPr>
          <p:spPr>
            <a:xfrm>
              <a:off x="1831061" y="2202271"/>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02</a:t>
              </a:r>
            </a:p>
          </p:txBody>
        </p:sp>
        <p:sp>
          <p:nvSpPr>
            <p:cNvPr id="29" name="Rectangle 108">
              <a:extLst>
                <a:ext uri="{FF2B5EF4-FFF2-40B4-BE49-F238E27FC236}">
                  <a16:creationId xmlns:a16="http://schemas.microsoft.com/office/drawing/2014/main" id="{B8F7C3EF-1F5A-2062-6EB1-CBB06344DAC2}"/>
                </a:ext>
              </a:extLst>
            </p:cNvPr>
            <p:cNvSpPr/>
            <p:nvPr/>
          </p:nvSpPr>
          <p:spPr>
            <a:xfrm>
              <a:off x="1831060" y="2898488"/>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03</a:t>
              </a:r>
            </a:p>
          </p:txBody>
        </p:sp>
        <p:sp>
          <p:nvSpPr>
            <p:cNvPr id="30" name="Rectangle 108">
              <a:extLst>
                <a:ext uri="{FF2B5EF4-FFF2-40B4-BE49-F238E27FC236}">
                  <a16:creationId xmlns:a16="http://schemas.microsoft.com/office/drawing/2014/main" id="{24F733CD-7042-BFD1-6841-4CC55EBE5C45}"/>
                </a:ext>
              </a:extLst>
            </p:cNvPr>
            <p:cNvSpPr/>
            <p:nvPr/>
          </p:nvSpPr>
          <p:spPr>
            <a:xfrm>
              <a:off x="1821920" y="3527566"/>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04</a:t>
              </a:r>
            </a:p>
          </p:txBody>
        </p:sp>
        <p:sp>
          <p:nvSpPr>
            <p:cNvPr id="31" name="Rectangle 108">
              <a:extLst>
                <a:ext uri="{FF2B5EF4-FFF2-40B4-BE49-F238E27FC236}">
                  <a16:creationId xmlns:a16="http://schemas.microsoft.com/office/drawing/2014/main" id="{C74E550E-8B1F-F322-EAD0-F816A6C1A289}"/>
                </a:ext>
              </a:extLst>
            </p:cNvPr>
            <p:cNvSpPr/>
            <p:nvPr/>
          </p:nvSpPr>
          <p:spPr>
            <a:xfrm>
              <a:off x="1841545" y="4182127"/>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05</a:t>
              </a:r>
            </a:p>
          </p:txBody>
        </p:sp>
        <p:sp>
          <p:nvSpPr>
            <p:cNvPr id="16384" name="TextBox 94">
              <a:extLst>
                <a:ext uri="{FF2B5EF4-FFF2-40B4-BE49-F238E27FC236}">
                  <a16:creationId xmlns:a16="http://schemas.microsoft.com/office/drawing/2014/main" id="{36EBEAA9-1773-8EE1-C0D8-C67138D6B244}"/>
                </a:ext>
              </a:extLst>
            </p:cNvPr>
            <p:cNvSpPr txBox="1"/>
            <p:nvPr/>
          </p:nvSpPr>
          <p:spPr>
            <a:xfrm>
              <a:off x="3097368" y="2189316"/>
              <a:ext cx="5075032" cy="265643"/>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El aprendiz se puede identificar con ella y sus valores</a:t>
              </a:r>
            </a:p>
          </p:txBody>
        </p:sp>
        <p:sp>
          <p:nvSpPr>
            <p:cNvPr id="16385" name="TextBox 94">
              <a:extLst>
                <a:ext uri="{FF2B5EF4-FFF2-40B4-BE49-F238E27FC236}">
                  <a16:creationId xmlns:a16="http://schemas.microsoft.com/office/drawing/2014/main" id="{09FD2810-FE1B-5AEF-327B-B3E73653AC84}"/>
                </a:ext>
              </a:extLst>
            </p:cNvPr>
            <p:cNvSpPr txBox="1"/>
            <p:nvPr/>
          </p:nvSpPr>
          <p:spPr>
            <a:xfrm>
              <a:off x="3097368" y="2884095"/>
              <a:ext cx="5075032" cy="553998"/>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Puede adaptar los contenidos formativos a sus necesidades</a:t>
              </a:r>
            </a:p>
          </p:txBody>
        </p:sp>
        <p:sp>
          <p:nvSpPr>
            <p:cNvPr id="16387" name="TextBox 94">
              <a:extLst>
                <a:ext uri="{FF2B5EF4-FFF2-40B4-BE49-F238E27FC236}">
                  <a16:creationId xmlns:a16="http://schemas.microsoft.com/office/drawing/2014/main" id="{50930A53-BF33-3FC1-CDB4-B1997C392B74}"/>
                </a:ext>
              </a:extLst>
            </p:cNvPr>
            <p:cNvSpPr txBox="1"/>
            <p:nvPr/>
          </p:nvSpPr>
          <p:spPr>
            <a:xfrm>
              <a:off x="3097367" y="3695291"/>
              <a:ext cx="4894043" cy="531285"/>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Disminuye los costes de selección y es una inversión rentable</a:t>
              </a:r>
            </a:p>
          </p:txBody>
        </p:sp>
        <p:sp>
          <p:nvSpPr>
            <p:cNvPr id="16389" name="TextBox 94">
              <a:extLst>
                <a:ext uri="{FF2B5EF4-FFF2-40B4-BE49-F238E27FC236}">
                  <a16:creationId xmlns:a16="http://schemas.microsoft.com/office/drawing/2014/main" id="{1A5A8940-27FD-B744-6ECB-6A2E2BE5A728}"/>
                </a:ext>
              </a:extLst>
            </p:cNvPr>
            <p:cNvSpPr txBox="1"/>
            <p:nvPr/>
          </p:nvSpPr>
          <p:spPr>
            <a:xfrm>
              <a:off x="3097368" y="4574531"/>
              <a:ext cx="4894043" cy="276999"/>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Promueve su RSC</a:t>
              </a:r>
            </a:p>
          </p:txBody>
        </p:sp>
        <p:sp>
          <p:nvSpPr>
            <p:cNvPr id="16390" name="Freeform 17">
              <a:extLst>
                <a:ext uri="{FF2B5EF4-FFF2-40B4-BE49-F238E27FC236}">
                  <a16:creationId xmlns:a16="http://schemas.microsoft.com/office/drawing/2014/main" id="{A94309CC-F454-EC6E-D54C-E893AAB4BF41}"/>
                </a:ext>
              </a:extLst>
            </p:cNvPr>
            <p:cNvSpPr>
              <a:spLocks/>
            </p:cNvSpPr>
            <p:nvPr/>
          </p:nvSpPr>
          <p:spPr bwMode="auto">
            <a:xfrm>
              <a:off x="1474466" y="4770650"/>
              <a:ext cx="1100424" cy="594276"/>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ysClr val="window" lastClr="FFFFFF"/>
            </a:solidFill>
            <a:ln>
              <a:noFill/>
            </a:ln>
            <a:effectLst>
              <a:outerShdw blurRad="50800" dist="38100" dir="8100000" algn="tr" rotWithShape="0">
                <a:prstClr val="black">
                  <a:alpha val="40000"/>
                </a:prstClr>
              </a:outerShdw>
            </a:effectLst>
          </p:spPr>
          <p:txBody>
            <a:bodyPr vert="horz" wrap="square" lIns="68598" tIns="34299" rIns="68598" bIns="34299"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6391" name="Freeform 18">
              <a:extLst>
                <a:ext uri="{FF2B5EF4-FFF2-40B4-BE49-F238E27FC236}">
                  <a16:creationId xmlns:a16="http://schemas.microsoft.com/office/drawing/2014/main" id="{5E17D697-2636-982B-6C4D-509A157EF5FA}"/>
                </a:ext>
              </a:extLst>
            </p:cNvPr>
            <p:cNvSpPr>
              <a:spLocks/>
            </p:cNvSpPr>
            <p:nvPr/>
          </p:nvSpPr>
          <p:spPr bwMode="auto">
            <a:xfrm>
              <a:off x="2879770" y="5157947"/>
              <a:ext cx="5397318" cy="719325"/>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51000">
                  <a:schemeClr val="accent3">
                    <a:lumMod val="75000"/>
                  </a:schemeClr>
                </a:gs>
                <a:gs pos="100000">
                  <a:schemeClr val="accent3">
                    <a:lumMod val="40000"/>
                    <a:lumOff val="60000"/>
                  </a:schemeClr>
                </a:gs>
              </a:gsLst>
              <a:lin ang="10800000" scaled="1"/>
            </a:gradFill>
            <a:ln>
              <a:noFill/>
            </a:ln>
          </p:spPr>
          <p:txBody>
            <a:bodyPr vert="horz" wrap="square" lIns="68598" tIns="34299" rIns="68598" bIns="34299" numCol="1" anchor="t" anchorCtr="0" compatLnSpc="1">
              <a:prstTxWarp prst="textNoShape">
                <a:avLst/>
              </a:prstTxWarp>
            </a:bodyPr>
            <a:lstStyle/>
            <a:p>
              <a:pPr defTabSz="1218987" eaLnBrk="1" fontAlgn="auto" hangingPunct="1">
                <a:spcBef>
                  <a:spcPts val="0"/>
                </a:spcBef>
                <a:spcAft>
                  <a:spcPts val="0"/>
                </a:spcAft>
              </a:pPr>
              <a:endParaRPr lang="en-US" sz="1800" i="0" kern="0">
                <a:solidFill>
                  <a:prstClr val="black"/>
                </a:solidFill>
                <a:latin typeface="Calibri"/>
              </a:endParaRPr>
            </a:p>
          </p:txBody>
        </p:sp>
        <p:sp>
          <p:nvSpPr>
            <p:cNvPr id="16392" name="Rectangle 108">
              <a:extLst>
                <a:ext uri="{FF2B5EF4-FFF2-40B4-BE49-F238E27FC236}">
                  <a16:creationId xmlns:a16="http://schemas.microsoft.com/office/drawing/2014/main" id="{2C5472D4-5DF4-9FCA-97B8-8B7AB5BE0151}"/>
                </a:ext>
              </a:extLst>
            </p:cNvPr>
            <p:cNvSpPr/>
            <p:nvPr/>
          </p:nvSpPr>
          <p:spPr>
            <a:xfrm>
              <a:off x="1840355" y="4875705"/>
              <a:ext cx="436683" cy="384165"/>
            </a:xfrm>
            <a:prstGeom prst="rect">
              <a:avLst/>
            </a:prstGeom>
            <a:noFill/>
            <a:ln w="25400" cap="flat" cmpd="sng" algn="ctr">
              <a:solidFill>
                <a:srgbClr val="1F487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F487C"/>
                  </a:solidFill>
                  <a:effectLst/>
                  <a:uLnTx/>
                  <a:uFillTx/>
                  <a:latin typeface="Calibri"/>
                  <a:ea typeface="+mn-ea"/>
                  <a:cs typeface="Arial" panose="020B0604020202020204" pitchFamily="34" charset="0"/>
                </a:rPr>
                <a:t>06</a:t>
              </a:r>
            </a:p>
          </p:txBody>
        </p:sp>
        <p:sp>
          <p:nvSpPr>
            <p:cNvPr id="16393" name="TextBox 94">
              <a:extLst>
                <a:ext uri="{FF2B5EF4-FFF2-40B4-BE49-F238E27FC236}">
                  <a16:creationId xmlns:a16="http://schemas.microsoft.com/office/drawing/2014/main" id="{7F1B06C2-B1C3-7A68-4F08-6564AF3AC8DA}"/>
                </a:ext>
              </a:extLst>
            </p:cNvPr>
            <p:cNvSpPr txBox="1"/>
            <p:nvPr/>
          </p:nvSpPr>
          <p:spPr>
            <a:xfrm>
              <a:off x="3112766" y="5254864"/>
              <a:ext cx="4894043" cy="531285"/>
            </a:xfrm>
            <a:prstGeom prst="rect">
              <a:avLst/>
            </a:prstGeom>
            <a:noFill/>
          </p:spPr>
          <p:txBody>
            <a:bodyPr wrap="square" lIns="0" tIns="0" rIns="0" bIns="0" rtlCol="0">
              <a:spAutoFit/>
            </a:bodyPr>
            <a:lstStyle/>
            <a:p>
              <a:pPr defTabSz="1218987" eaLnBrk="1" fontAlgn="auto" hangingPunct="1">
                <a:spcBef>
                  <a:spcPts val="0"/>
                </a:spcBef>
                <a:spcAft>
                  <a:spcPts val="0"/>
                </a:spcAft>
              </a:pPr>
              <a:r>
                <a:rPr lang="es-ES" sz="1800" i="0" kern="0" dirty="0">
                  <a:solidFill>
                    <a:prstClr val="white"/>
                  </a:solidFill>
                  <a:latin typeface="Calibri"/>
                  <a:cs typeface="Arial" pitchFamily="34" charset="0"/>
                </a:rPr>
                <a:t>Contrata a una persona “sin vicios laborales” que puede formar según sus particularidades</a:t>
              </a:r>
            </a:p>
          </p:txBody>
        </p:sp>
        <p:sp>
          <p:nvSpPr>
            <p:cNvPr id="16394" name="Forma libre 108">
              <a:extLst>
                <a:ext uri="{FF2B5EF4-FFF2-40B4-BE49-F238E27FC236}">
                  <a16:creationId xmlns:a16="http://schemas.microsoft.com/office/drawing/2014/main" id="{BF87FB8C-755D-A02E-39CE-9A98DC79552C}"/>
                </a:ext>
              </a:extLst>
            </p:cNvPr>
            <p:cNvSpPr/>
            <p:nvPr/>
          </p:nvSpPr>
          <p:spPr bwMode="auto">
            <a:xfrm>
              <a:off x="2562225" y="4767833"/>
              <a:ext cx="323850" cy="1114425"/>
            </a:xfrm>
            <a:custGeom>
              <a:avLst/>
              <a:gdLst>
                <a:gd name="connsiteX0" fmla="*/ 9525 w 323850"/>
                <a:gd name="connsiteY0" fmla="*/ 0 h 1114425"/>
                <a:gd name="connsiteX1" fmla="*/ 323850 w 323850"/>
                <a:gd name="connsiteY1" fmla="*/ 400050 h 1114425"/>
                <a:gd name="connsiteX2" fmla="*/ 323850 w 323850"/>
                <a:gd name="connsiteY2" fmla="*/ 1114425 h 1114425"/>
                <a:gd name="connsiteX3" fmla="*/ 0 w 323850"/>
                <a:gd name="connsiteY3" fmla="*/ 590550 h 1114425"/>
                <a:gd name="connsiteX4" fmla="*/ 9525 w 323850"/>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114425">
                  <a:moveTo>
                    <a:pt x="9525" y="0"/>
                  </a:moveTo>
                  <a:lnTo>
                    <a:pt x="323850" y="400050"/>
                  </a:lnTo>
                  <a:lnTo>
                    <a:pt x="323850" y="1114425"/>
                  </a:lnTo>
                  <a:lnTo>
                    <a:pt x="0" y="590550"/>
                  </a:lnTo>
                  <a:lnTo>
                    <a:pt x="9525" y="0"/>
                  </a:lnTo>
                  <a:close/>
                </a:path>
              </a:pathLst>
            </a:custGeom>
            <a:gradFill>
              <a:gsLst>
                <a:gs pos="0">
                  <a:schemeClr val="accent3">
                    <a:lumMod val="75000"/>
                  </a:schemeClr>
                </a:gs>
                <a:gs pos="100000">
                  <a:schemeClr val="accent3">
                    <a:lumMod val="40000"/>
                    <a:lumOff val="60000"/>
                  </a:schemeClr>
                </a:gs>
              </a:gsLst>
              <a:lin ang="10800000" scaled="1"/>
            </a:gradFill>
            <a:ln>
              <a:noFill/>
            </a:ln>
          </p:spPr>
          <p:txBody>
            <a:bodyPr vert="horz" wrap="square" lIns="68598" tIns="34299" rIns="68598" bIns="34299" numCol="1" anchor="t" anchorCtr="0" compatLnSpc="1">
              <a:prstTxWarp prst="textNoShape">
                <a:avLst/>
              </a:prstTxWarp>
            </a:bodyPr>
            <a:lstStyle/>
            <a:p>
              <a:pPr defTabSz="1218987" eaLnBrk="1" fontAlgn="auto" hangingPunct="1">
                <a:spcBef>
                  <a:spcPts val="0"/>
                </a:spcBef>
                <a:spcAft>
                  <a:spcPts val="0"/>
                </a:spcAft>
              </a:pPr>
              <a:endParaRPr lang="es-ES" sz="1800" i="0" kern="0">
                <a:solidFill>
                  <a:prstClr val="black"/>
                </a:solidFill>
                <a:latin typeface="Calibri"/>
              </a:endParaRPr>
            </a:p>
          </p:txBody>
        </p:sp>
      </p:grpSp>
    </p:spTree>
    <p:extLst>
      <p:ext uri="{BB962C8B-B14F-4D97-AF65-F5344CB8AC3E}">
        <p14:creationId xmlns:p14="http://schemas.microsoft.com/office/powerpoint/2010/main" val="183664472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6121400" y="990600"/>
            <a:ext cx="5525168" cy="2536294"/>
            <a:chOff x="1224175" y="1614953"/>
            <a:chExt cx="5008110" cy="2536291"/>
          </a:xfrm>
        </p:grpSpPr>
        <p:sp>
          <p:nvSpPr>
            <p:cNvPr id="14340" name="Title 1"/>
            <p:cNvSpPr txBox="1">
              <a:spLocks/>
            </p:cNvSpPr>
            <p:nvPr/>
          </p:nvSpPr>
          <p:spPr bwMode="auto">
            <a:xfrm>
              <a:off x="1224175" y="2230720"/>
              <a:ext cx="5008110" cy="192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r>
                <a:rPr lang="es-ES_tradnl" altLang="es-ES" sz="6600" b="1" dirty="0">
                  <a:solidFill>
                    <a:schemeClr val="accent2"/>
                  </a:solidFill>
                  <a:cs typeface="Arial" pitchFamily="34" charset="0"/>
                </a:rPr>
                <a:t>Organización proyecto</a:t>
              </a:r>
            </a:p>
          </p:txBody>
        </p:sp>
        <p:cxnSp>
          <p:nvCxnSpPr>
            <p:cNvPr id="14" name="Straight Connector 13"/>
            <p:cNvCxnSpPr/>
            <p:nvPr/>
          </p:nvCxnSpPr>
          <p:spPr>
            <a:xfrm>
              <a:off x="1306718" y="2165815"/>
              <a:ext cx="44604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43" name="Title 1"/>
            <p:cNvSpPr txBox="1">
              <a:spLocks/>
            </p:cNvSpPr>
            <p:nvPr/>
          </p:nvSpPr>
          <p:spPr bwMode="auto">
            <a:xfrm>
              <a:off x="1224175" y="1614953"/>
              <a:ext cx="5008110" cy="4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lnSpc>
                  <a:spcPct val="90000"/>
                </a:lnSpc>
              </a:pPr>
              <a:endParaRPr lang="es-ES_tradnl" altLang="es-ES" sz="2400" b="1">
                <a:solidFill>
                  <a:schemeClr val="tx2"/>
                </a:solidFill>
                <a:cs typeface="Arial" pitchFamily="34" charset="0"/>
              </a:endParaRPr>
            </a:p>
          </p:txBody>
        </p:sp>
      </p:grpSp>
      <p:sp>
        <p:nvSpPr>
          <p:cNvPr id="3" name="Marcador de texto 2"/>
          <p:cNvSpPr>
            <a:spLocks noGrp="1"/>
          </p:cNvSpPr>
          <p:nvPr>
            <p:ph type="body" sz="quarter" idx="10"/>
          </p:nvPr>
        </p:nvSpPr>
        <p:spPr>
          <a:xfrm>
            <a:off x="0" y="1079500"/>
            <a:ext cx="6121400" cy="5105400"/>
          </a:xfrm>
        </p:spPr>
        <p:txBody>
          <a:bodyPr rtlCol="0">
            <a:normAutofit lnSpcReduction="10000"/>
          </a:bodyPr>
          <a:lstStyle/>
          <a:p>
            <a:pPr fontAlgn="auto">
              <a:spcAft>
                <a:spcPts val="0"/>
              </a:spcAft>
              <a:defRPr/>
            </a:pPr>
            <a:r>
              <a:rPr lang="es-ES_tradnl" dirty="0"/>
              <a:t>6</a:t>
            </a:r>
          </a:p>
        </p:txBody>
      </p:sp>
    </p:spTree>
    <p:extLst>
      <p:ext uri="{BB962C8B-B14F-4D97-AF65-F5344CB8AC3E}">
        <p14:creationId xmlns:p14="http://schemas.microsoft.com/office/powerpoint/2010/main" val="309322358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35869"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Estructura modular de ciclos</a:t>
            </a:r>
          </a:p>
        </p:txBody>
      </p:sp>
      <p:sp>
        <p:nvSpPr>
          <p:cNvPr id="16388" name="Text Placeholder 2"/>
          <p:cNvSpPr txBox="1">
            <a:spLocks/>
          </p:cNvSpPr>
          <p:nvPr/>
        </p:nvSpPr>
        <p:spPr bwMode="auto">
          <a:xfrm>
            <a:off x="1390990" y="1776713"/>
            <a:ext cx="10054090" cy="403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16389" name="Rectángulo 6"/>
          <p:cNvSpPr>
            <a:spLocks noChangeArrowheads="1"/>
          </p:cNvSpPr>
          <p:nvPr/>
        </p:nvSpPr>
        <p:spPr bwMode="auto">
          <a:xfrm>
            <a:off x="1223962" y="1647828"/>
            <a:ext cx="10054091"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400" b="1" dirty="0"/>
              <a:t>Distribución nueva en GM y GS</a:t>
            </a:r>
          </a:p>
        </p:txBody>
      </p:sp>
      <p:pic>
        <p:nvPicPr>
          <p:cNvPr id="5" name="Imagen 4">
            <a:extLst>
              <a:ext uri="{FF2B5EF4-FFF2-40B4-BE49-F238E27FC236}">
                <a16:creationId xmlns:a16="http://schemas.microsoft.com/office/drawing/2014/main" id="{5851F99D-AF10-E1D6-9E06-59B6124FBBD4}"/>
              </a:ext>
            </a:extLst>
          </p:cNvPr>
          <p:cNvPicPr>
            <a:picLocks noChangeAspect="1"/>
          </p:cNvPicPr>
          <p:nvPr/>
        </p:nvPicPr>
        <p:blipFill rotWithShape="1">
          <a:blip r:embed="rId2"/>
          <a:srcRect l="12156" t="39869" r="17873" b="28377"/>
          <a:stretch/>
        </p:blipFill>
        <p:spPr>
          <a:xfrm>
            <a:off x="973652" y="2498306"/>
            <a:ext cx="10706781" cy="4167051"/>
          </a:xfrm>
          <a:prstGeom prst="rect">
            <a:avLst/>
          </a:prstGeom>
        </p:spPr>
      </p:pic>
      <p:sp>
        <p:nvSpPr>
          <p:cNvPr id="2" name="Elipse 1">
            <a:extLst>
              <a:ext uri="{FF2B5EF4-FFF2-40B4-BE49-F238E27FC236}">
                <a16:creationId xmlns:a16="http://schemas.microsoft.com/office/drawing/2014/main" id="{88FEC42D-5115-A3B5-C475-5CE75FAC47C6}"/>
              </a:ext>
            </a:extLst>
          </p:cNvPr>
          <p:cNvSpPr/>
          <p:nvPr/>
        </p:nvSpPr>
        <p:spPr>
          <a:xfrm>
            <a:off x="6490911" y="485775"/>
            <a:ext cx="5606860" cy="2012539"/>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FF2D31-0037-5DFB-11FC-063B7EE36818}"/>
              </a:ext>
            </a:extLst>
          </p:cNvPr>
          <p:cNvSpPr txBox="1"/>
          <p:nvPr/>
        </p:nvSpPr>
        <p:spPr>
          <a:xfrm>
            <a:off x="6662248" y="782637"/>
            <a:ext cx="5264185" cy="1231106"/>
          </a:xfrm>
          <a:prstGeom prst="rect">
            <a:avLst/>
          </a:prstGeom>
          <a:noFill/>
        </p:spPr>
        <p:txBody>
          <a:bodyPr wrap="square" lIns="0" tIns="0" rIns="0" bIns="0" rtlCol="0">
            <a:spAutoFit/>
          </a:bodyPr>
          <a:lstStyle/>
          <a:p>
            <a:pPr algn="ctr"/>
            <a:r>
              <a:rPr lang="es-ES" sz="2000" b="1" dirty="0">
                <a:solidFill>
                  <a:srgbClr val="2A2A2A"/>
                </a:solidFill>
                <a:latin typeface="Arial" charset="0"/>
                <a:ea typeface="Arial" charset="0"/>
                <a:cs typeface="Arial" charset="0"/>
              </a:rPr>
              <a:t>TODOS LOS MÓDULOS SON SUPCETIBLES DE DUALIZAR, </a:t>
            </a:r>
            <a:r>
              <a:rPr lang="es-ES" sz="2000" b="1" u="sng" dirty="0">
                <a:solidFill>
                  <a:srgbClr val="2A2A2A"/>
                </a:solidFill>
                <a:latin typeface="Arial" charset="0"/>
                <a:ea typeface="Arial" charset="0"/>
                <a:cs typeface="Arial" charset="0"/>
              </a:rPr>
              <a:t>SALVO EL PROYECTO INTERMODULAR </a:t>
            </a:r>
            <a:r>
              <a:rPr lang="es-ES" sz="2000" b="1" dirty="0">
                <a:solidFill>
                  <a:srgbClr val="2A2A2A"/>
                </a:solidFill>
                <a:latin typeface="Arial" charset="0"/>
                <a:ea typeface="Arial" charset="0"/>
                <a:cs typeface="Arial" charset="0"/>
              </a:rPr>
              <a:t>Y LOS ÁMBITOS EN LOS GRADOS BÁSICOS</a:t>
            </a:r>
            <a:endParaRPr lang="es-ES" sz="2000" b="1" i="0" dirty="0">
              <a:solidFill>
                <a:srgbClr val="2A2A2A"/>
              </a:solidFill>
              <a:latin typeface="Arial" charset="0"/>
              <a:ea typeface="Arial" charset="0"/>
              <a:cs typeface="Arial" charset="0"/>
            </a:endParaRPr>
          </a:p>
        </p:txBody>
      </p:sp>
      <p:cxnSp>
        <p:nvCxnSpPr>
          <p:cNvPr id="6" name="Conector recto 5">
            <a:extLst>
              <a:ext uri="{FF2B5EF4-FFF2-40B4-BE49-F238E27FC236}">
                <a16:creationId xmlns:a16="http://schemas.microsoft.com/office/drawing/2014/main" id="{4563D5C2-AC65-16C8-A1F9-E467A6CF07AD}"/>
              </a:ext>
            </a:extLst>
          </p:cNvPr>
          <p:cNvCxnSpPr/>
          <p:nvPr/>
        </p:nvCxnSpPr>
        <p:spPr>
          <a:xfrm flipV="1">
            <a:off x="913947" y="5510463"/>
            <a:ext cx="2130042" cy="268037"/>
          </a:xfrm>
          <a:prstGeom prst="line">
            <a:avLst/>
          </a:prstGeom>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A55D025F-64E2-B71D-AA7D-3D9C66F82691}"/>
              </a:ext>
            </a:extLst>
          </p:cNvPr>
          <p:cNvCxnSpPr>
            <a:cxnSpLocks/>
          </p:cNvCxnSpPr>
          <p:nvPr/>
        </p:nvCxnSpPr>
        <p:spPr>
          <a:xfrm>
            <a:off x="973652" y="5510463"/>
            <a:ext cx="2166590" cy="2680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59703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Duración</a:t>
            </a:r>
          </a:p>
        </p:txBody>
      </p:sp>
      <p:sp>
        <p:nvSpPr>
          <p:cNvPr id="16388" name="Text Placeholder 2"/>
          <p:cNvSpPr txBox="1">
            <a:spLocks/>
          </p:cNvSpPr>
          <p:nvPr/>
        </p:nvSpPr>
        <p:spPr bwMode="auto">
          <a:xfrm>
            <a:off x="1235869" y="1799998"/>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16389" name="Rectángulo 6"/>
          <p:cNvSpPr>
            <a:spLocks noChangeArrowheads="1"/>
          </p:cNvSpPr>
          <p:nvPr/>
        </p:nvSpPr>
        <p:spPr bwMode="auto">
          <a:xfrm>
            <a:off x="336884" y="1477186"/>
            <a:ext cx="11706727"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gn="just" eaLnBrk="1" hangingPunct="1">
              <a:lnSpc>
                <a:spcPct val="150000"/>
              </a:lnSpc>
              <a:buFont typeface="Arial" panose="020B0604020202020204" pitchFamily="34" charset="0"/>
              <a:buChar char="•"/>
            </a:pPr>
            <a:r>
              <a:rPr lang="es-ES" altLang="es-ES" sz="2400" dirty="0"/>
              <a:t>Ejemplo proyecto </a:t>
            </a:r>
            <a:r>
              <a:rPr lang="es-ES" altLang="es-ES" sz="2400" b="1" dirty="0"/>
              <a:t>9 meses </a:t>
            </a:r>
            <a:r>
              <a:rPr lang="es-ES" altLang="es-ES" sz="2400" dirty="0"/>
              <a:t>con convenio 1800 h</a:t>
            </a:r>
            <a:endParaRPr lang="es-ES" altLang="es-ES" sz="2400" b="1" u="sng" dirty="0">
              <a:solidFill>
                <a:srgbClr val="92D050"/>
              </a:solidFill>
            </a:endParaRPr>
          </a:p>
          <a:p>
            <a:pPr lvl="1" indent="0" algn="just" eaLnBrk="1" hangingPunct="1">
              <a:lnSpc>
                <a:spcPct val="150000"/>
              </a:lnSpc>
            </a:pPr>
            <a:endParaRPr lang="es-ES" altLang="es-ES" sz="2400" dirty="0">
              <a:solidFill>
                <a:srgbClr val="2A2A2A"/>
              </a:solidFill>
            </a:endParaRPr>
          </a:p>
          <a:p>
            <a:pPr lvl="1" indent="0" algn="just" eaLnBrk="1" hangingPunct="1">
              <a:lnSpc>
                <a:spcPct val="150000"/>
              </a:lnSpc>
            </a:pPr>
            <a:r>
              <a:rPr lang="es-ES" altLang="es-ES" sz="2200" dirty="0">
                <a:solidFill>
                  <a:srgbClr val="2A2A2A"/>
                </a:solidFill>
              </a:rPr>
              <a:t>Horas centro + empresa = 1800 x 9/12 = 1350 h</a:t>
            </a:r>
          </a:p>
          <a:p>
            <a:pPr lvl="1" indent="0" algn="just" eaLnBrk="1" hangingPunct="1">
              <a:lnSpc>
                <a:spcPct val="150000"/>
              </a:lnSpc>
            </a:pPr>
            <a:r>
              <a:rPr lang="es-ES" altLang="es-ES" sz="2200" dirty="0">
                <a:solidFill>
                  <a:srgbClr val="2A2A2A"/>
                </a:solidFill>
              </a:rPr>
              <a:t>Horas mínimas en centro = </a:t>
            </a:r>
            <a:r>
              <a:rPr lang="es-ES" altLang="es-ES" sz="2200" b="1" dirty="0">
                <a:solidFill>
                  <a:srgbClr val="00B0F0"/>
                </a:solidFill>
              </a:rPr>
              <a:t>35</a:t>
            </a:r>
            <a:r>
              <a:rPr lang="es-ES" altLang="es-ES" sz="2200" dirty="0">
                <a:solidFill>
                  <a:srgbClr val="00B0F0"/>
                </a:solidFill>
              </a:rPr>
              <a:t>% </a:t>
            </a:r>
            <a:r>
              <a:rPr lang="es-ES" altLang="es-ES" sz="2200" dirty="0">
                <a:solidFill>
                  <a:srgbClr val="2A2A2A"/>
                </a:solidFill>
              </a:rPr>
              <a:t>x 1350 = 473 h </a:t>
            </a:r>
            <a:r>
              <a:rPr lang="es-ES" altLang="es-ES" sz="2200" dirty="0">
                <a:solidFill>
                  <a:srgbClr val="2A2A2A"/>
                </a:solidFill>
                <a:sym typeface="Wingdings" panose="05000000000000000000" pitchFamily="2" charset="2"/>
              </a:rPr>
              <a:t> En empresa 1350 – 473 = 877 h </a:t>
            </a:r>
            <a:r>
              <a:rPr lang="es-ES" altLang="es-ES" sz="2200" i="1" dirty="0">
                <a:solidFill>
                  <a:srgbClr val="2A2A2A"/>
                </a:solidFill>
                <a:sym typeface="Wingdings" panose="05000000000000000000" pitchFamily="2" charset="2"/>
              </a:rPr>
              <a:t>(nueva orden FP limita a </a:t>
            </a:r>
            <a:r>
              <a:rPr lang="es-ES" altLang="es-ES" sz="2200" b="1" i="1" dirty="0">
                <a:solidFill>
                  <a:srgbClr val="2A2A2A"/>
                </a:solidFill>
                <a:sym typeface="Wingdings" panose="05000000000000000000" pitchFamily="2" charset="2"/>
              </a:rPr>
              <a:t>860</a:t>
            </a:r>
            <a:r>
              <a:rPr lang="es-ES" altLang="es-ES" sz="2200" i="1" dirty="0">
                <a:solidFill>
                  <a:srgbClr val="2A2A2A"/>
                </a:solidFill>
                <a:sym typeface="Wingdings" panose="05000000000000000000" pitchFamily="2" charset="2"/>
              </a:rPr>
              <a:t> h, </a:t>
            </a:r>
            <a:r>
              <a:rPr lang="es-ES" altLang="es-ES" sz="2200" b="1" i="1" dirty="0">
                <a:solidFill>
                  <a:srgbClr val="2A2A2A"/>
                </a:solidFill>
                <a:sym typeface="Wingdings" panose="05000000000000000000" pitchFamily="2" charset="2"/>
              </a:rPr>
              <a:t>cuadra</a:t>
            </a:r>
            <a:r>
              <a:rPr lang="es-ES" altLang="es-ES" sz="2200" i="1" dirty="0">
                <a:solidFill>
                  <a:srgbClr val="2A2A2A"/>
                </a:solidFill>
                <a:sym typeface="Wingdings" panose="05000000000000000000" pitchFamily="2" charset="2"/>
              </a:rPr>
              <a:t> muy bien con </a:t>
            </a:r>
            <a:r>
              <a:rPr lang="es-ES" altLang="es-ES" sz="2200" b="1" i="1" dirty="0">
                <a:solidFill>
                  <a:srgbClr val="2A2A2A"/>
                </a:solidFill>
                <a:sym typeface="Wingdings" panose="05000000000000000000" pitchFamily="2" charset="2"/>
              </a:rPr>
              <a:t>proyectos</a:t>
            </a:r>
            <a:r>
              <a:rPr lang="es-ES" altLang="es-ES" sz="2200" i="1" dirty="0">
                <a:solidFill>
                  <a:srgbClr val="2A2A2A"/>
                </a:solidFill>
                <a:sym typeface="Wingdings" panose="05000000000000000000" pitchFamily="2" charset="2"/>
              </a:rPr>
              <a:t> </a:t>
            </a:r>
            <a:r>
              <a:rPr lang="es-ES" altLang="es-ES" sz="2200" b="1" i="1" dirty="0">
                <a:solidFill>
                  <a:srgbClr val="2A2A2A"/>
                </a:solidFill>
                <a:sym typeface="Wingdings" panose="05000000000000000000" pitchFamily="2" charset="2"/>
              </a:rPr>
              <a:t>actuales</a:t>
            </a:r>
            <a:r>
              <a:rPr lang="es-ES" altLang="es-ES" sz="2200" i="1" dirty="0">
                <a:solidFill>
                  <a:srgbClr val="2A2A2A"/>
                </a:solidFill>
                <a:sym typeface="Wingdings" panose="05000000000000000000" pitchFamily="2" charset="2"/>
              </a:rPr>
              <a:t> y el modelo de contrato en alternancia).</a:t>
            </a:r>
          </a:p>
          <a:p>
            <a:pPr lvl="1" indent="0" algn="just" eaLnBrk="1" hangingPunct="1">
              <a:lnSpc>
                <a:spcPct val="150000"/>
              </a:lnSpc>
            </a:pPr>
            <a:endParaRPr lang="es-ES" altLang="es-ES" sz="2200" dirty="0">
              <a:solidFill>
                <a:srgbClr val="2A2A2A"/>
              </a:solidFill>
              <a:sym typeface="Wingdings" panose="05000000000000000000" pitchFamily="2" charset="2"/>
            </a:endParaRPr>
          </a:p>
          <a:p>
            <a:pPr lvl="1" indent="0" algn="just" eaLnBrk="1" hangingPunct="1">
              <a:lnSpc>
                <a:spcPct val="150000"/>
              </a:lnSpc>
            </a:pPr>
            <a:r>
              <a:rPr lang="es-ES" altLang="es-ES" sz="2200" dirty="0">
                <a:solidFill>
                  <a:srgbClr val="2A2A2A"/>
                </a:solidFill>
                <a:sym typeface="Wingdings" panose="05000000000000000000" pitchFamily="2" charset="2"/>
              </a:rPr>
              <a:t>Existe también limitación mínima en empresa de </a:t>
            </a:r>
            <a:r>
              <a:rPr lang="es-ES" altLang="es-ES" sz="2200" b="1" dirty="0">
                <a:solidFill>
                  <a:srgbClr val="00B0F0"/>
                </a:solidFill>
                <a:sym typeface="Wingdings" panose="05000000000000000000" pitchFamily="2" charset="2"/>
              </a:rPr>
              <a:t>700</a:t>
            </a:r>
            <a:r>
              <a:rPr lang="es-ES" altLang="es-ES" sz="2200" dirty="0">
                <a:solidFill>
                  <a:srgbClr val="2A2A2A"/>
                </a:solidFill>
                <a:sym typeface="Wingdings" panose="05000000000000000000" pitchFamily="2" charset="2"/>
              </a:rPr>
              <a:t> h de trabajo.</a:t>
            </a:r>
          </a:p>
          <a:p>
            <a:pPr lvl="1" indent="0" algn="just" eaLnBrk="1" hangingPunct="1">
              <a:lnSpc>
                <a:spcPct val="150000"/>
              </a:lnSpc>
            </a:pPr>
            <a:endParaRPr lang="es-ES" altLang="es-ES" sz="2200" dirty="0">
              <a:solidFill>
                <a:srgbClr val="2A2A2A"/>
              </a:solidFill>
              <a:sym typeface="Wingdings" panose="05000000000000000000" pitchFamily="2" charset="2"/>
            </a:endParaRPr>
          </a:p>
          <a:p>
            <a:pPr lvl="1" indent="0" algn="just" eaLnBrk="1" hangingPunct="1">
              <a:lnSpc>
                <a:spcPct val="150000"/>
              </a:lnSpc>
            </a:pPr>
            <a:endParaRPr lang="es-ES" altLang="es-ES" sz="2400" dirty="0">
              <a:solidFill>
                <a:srgbClr val="2A2A2A"/>
              </a:solidFill>
            </a:endParaRPr>
          </a:p>
        </p:txBody>
      </p:sp>
    </p:spTree>
    <p:extLst>
      <p:ext uri="{BB962C8B-B14F-4D97-AF65-F5344CB8AC3E}">
        <p14:creationId xmlns:p14="http://schemas.microsoft.com/office/powerpoint/2010/main" val="276036008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Definición del proyecto</a:t>
            </a:r>
          </a:p>
        </p:txBody>
      </p:sp>
      <p:sp>
        <p:nvSpPr>
          <p:cNvPr id="16388" name="Text Placeholder 2"/>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a:solidFill>
                <a:schemeClr val="tx2"/>
              </a:solidFill>
              <a:cs typeface="Arial" pitchFamily="34" charset="0"/>
            </a:endParaRPr>
          </a:p>
        </p:txBody>
      </p:sp>
      <p:sp>
        <p:nvSpPr>
          <p:cNvPr id="3" name="CuadroTexto 2">
            <a:extLst>
              <a:ext uri="{FF2B5EF4-FFF2-40B4-BE49-F238E27FC236}">
                <a16:creationId xmlns:a16="http://schemas.microsoft.com/office/drawing/2014/main" id="{A6CDDB10-8F0E-32A7-ABBD-EDE9B53C5651}"/>
              </a:ext>
            </a:extLst>
          </p:cNvPr>
          <p:cNvSpPr txBox="1"/>
          <p:nvPr/>
        </p:nvSpPr>
        <p:spPr>
          <a:xfrm>
            <a:off x="1223963" y="1990835"/>
            <a:ext cx="10735426" cy="2793842"/>
          </a:xfrm>
          <a:prstGeom prst="rect">
            <a:avLst/>
          </a:prstGeom>
          <a:noFill/>
        </p:spPr>
        <p:txBody>
          <a:bodyPr wrap="square">
            <a:spAutoFit/>
          </a:bodyPr>
          <a:lstStyle/>
          <a:p>
            <a:pPr marL="342900" indent="-342900" algn="just" eaLnBrk="1" hangingPunct="1">
              <a:lnSpc>
                <a:spcPct val="150000"/>
              </a:lnSpc>
              <a:buFont typeface="Arial" panose="020B0604020202020204" pitchFamily="34" charset="0"/>
              <a:buChar char="•"/>
            </a:pPr>
            <a:r>
              <a:rPr lang="es-ES" altLang="es-ES" sz="2400" dirty="0"/>
              <a:t>En el proyecto debe definirse la organización temporal de la estancia en el centro y en la empresa</a:t>
            </a:r>
          </a:p>
          <a:p>
            <a:pPr marL="342900" indent="-342900" algn="just" eaLnBrk="1" hangingPunct="1">
              <a:lnSpc>
                <a:spcPct val="150000"/>
              </a:lnSpc>
              <a:buFont typeface="Arial" panose="020B0604020202020204" pitchFamily="34" charset="0"/>
              <a:buChar char="•"/>
            </a:pPr>
            <a:endParaRPr lang="es-ES" altLang="es-ES" sz="2400" dirty="0"/>
          </a:p>
          <a:p>
            <a:pPr marL="342900" indent="-342900" algn="just" eaLnBrk="1" hangingPunct="1">
              <a:lnSpc>
                <a:spcPct val="150000"/>
              </a:lnSpc>
              <a:buFont typeface="Arial" panose="020B0604020202020204" pitchFamily="34" charset="0"/>
              <a:buChar char="•"/>
            </a:pPr>
            <a:r>
              <a:rPr lang="es-ES" altLang="es-ES" sz="2400" dirty="0"/>
              <a:t>Excel de organización y documentos necesarios en los proyectos </a:t>
            </a:r>
          </a:p>
          <a:p>
            <a:pPr algn="just" eaLnBrk="1" hangingPunct="1">
              <a:lnSpc>
                <a:spcPct val="150000"/>
              </a:lnSpc>
            </a:pPr>
            <a:r>
              <a:rPr lang="es-ES" altLang="es-ES" sz="2400" dirty="0">
                <a:hlinkClick r:id="rId2"/>
              </a:rPr>
              <a:t>https://educa.aragon.es/-/formacion-profesional/calendario-convocatoria/dual</a:t>
            </a:r>
            <a:endParaRPr lang="es-ES" altLang="es-ES" sz="2400" b="1" u="sng" dirty="0">
              <a:solidFill>
                <a:srgbClr val="92D050"/>
              </a:solidFill>
            </a:endParaRPr>
          </a:p>
        </p:txBody>
      </p:sp>
    </p:spTree>
    <p:extLst>
      <p:ext uri="{BB962C8B-B14F-4D97-AF65-F5344CB8AC3E}">
        <p14:creationId xmlns:p14="http://schemas.microsoft.com/office/powerpoint/2010/main" val="22150654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898B-C099-6572-0E66-4AE5E3F1DCB1}"/>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F76958B8-E524-3AC6-ADB6-CCE2BAEE0C7B}"/>
              </a:ext>
            </a:extLst>
          </p:cNvPr>
          <p:cNvSpPr>
            <a:spLocks noGrp="1"/>
          </p:cNvSpPr>
          <p:nvPr>
            <p:ph type="title"/>
          </p:nvPr>
        </p:nvSpPr>
        <p:spPr bwMode="auto">
          <a:xfrm>
            <a:off x="1223963" y="485775"/>
            <a:ext cx="10054090"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en Régimen Intensivo</a:t>
            </a:r>
          </a:p>
        </p:txBody>
      </p:sp>
      <p:sp>
        <p:nvSpPr>
          <p:cNvPr id="8" name="Marcador de texto 18">
            <a:extLst>
              <a:ext uri="{FF2B5EF4-FFF2-40B4-BE49-F238E27FC236}">
                <a16:creationId xmlns:a16="http://schemas.microsoft.com/office/drawing/2014/main" id="{D306D56E-102F-9913-1B38-BED6EE49D4EF}"/>
              </a:ext>
            </a:extLst>
          </p:cNvPr>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Tipos de contrato de formación:</a:t>
            </a:r>
          </a:p>
        </p:txBody>
      </p:sp>
      <p:sp>
        <p:nvSpPr>
          <p:cNvPr id="16389" name="Rectángulo 6">
            <a:extLst>
              <a:ext uri="{FF2B5EF4-FFF2-40B4-BE49-F238E27FC236}">
                <a16:creationId xmlns:a16="http://schemas.microsoft.com/office/drawing/2014/main" id="{1381ED5A-CE1F-2450-9B3E-D9F0717774B2}"/>
              </a:ext>
            </a:extLst>
          </p:cNvPr>
          <p:cNvSpPr>
            <a:spLocks noChangeArrowheads="1"/>
          </p:cNvSpPr>
          <p:nvPr/>
        </p:nvSpPr>
        <p:spPr bwMode="auto">
          <a:xfrm>
            <a:off x="1224000" y="1925164"/>
            <a:ext cx="10054091" cy="41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457200" indent="-457200" algn="just" eaLnBrk="1" hangingPunct="1">
              <a:lnSpc>
                <a:spcPct val="150000"/>
              </a:lnSpc>
              <a:buFont typeface="Arial" panose="020B0604020202020204" pitchFamily="34" charset="0"/>
              <a:buChar char="•"/>
            </a:pPr>
            <a:r>
              <a:rPr lang="es-ES" sz="2800" b="1" dirty="0">
                <a:solidFill>
                  <a:srgbClr val="0070C0"/>
                </a:solidFill>
              </a:rPr>
              <a:t>Contrato de formación en alternancia</a:t>
            </a:r>
            <a:r>
              <a:rPr lang="es-ES" sz="2000" dirty="0"/>
              <a:t> (artículo 11 de la Ley del Estatuto de los Trabajadores)</a:t>
            </a:r>
          </a:p>
          <a:p>
            <a:pPr marL="457200" indent="-457200" algn="just" eaLnBrk="1" hangingPunct="1">
              <a:lnSpc>
                <a:spcPct val="150000"/>
              </a:lnSpc>
              <a:buFont typeface="Arial" panose="020B0604020202020204" pitchFamily="34" charset="0"/>
              <a:buChar char="•"/>
            </a:pPr>
            <a:r>
              <a:rPr lang="es-ES" sz="2800" b="1" dirty="0">
                <a:solidFill>
                  <a:srgbClr val="0070C0"/>
                </a:solidFill>
              </a:rPr>
              <a:t>Beca de formación</a:t>
            </a:r>
            <a:r>
              <a:rPr lang="es-ES" sz="2800" dirty="0"/>
              <a:t>, se podrá utilizar hasta 31/12/2028 </a:t>
            </a:r>
            <a:r>
              <a:rPr lang="es-ES" sz="2000" dirty="0"/>
              <a:t>(Disposición Transitoria Quinta de la Ley Orgánica 3/2022)</a:t>
            </a:r>
          </a:p>
          <a:p>
            <a:pPr marL="457200" indent="-457200" algn="just" eaLnBrk="1" hangingPunct="1">
              <a:lnSpc>
                <a:spcPct val="150000"/>
              </a:lnSpc>
              <a:buFont typeface="Arial" panose="020B0604020202020204" pitchFamily="34" charset="0"/>
              <a:buChar char="•"/>
            </a:pPr>
            <a:endParaRPr lang="es-ES" sz="2800" dirty="0"/>
          </a:p>
          <a:p>
            <a:pPr algn="just" eaLnBrk="1" hangingPunct="1">
              <a:lnSpc>
                <a:spcPct val="150000"/>
              </a:lnSpc>
            </a:pPr>
            <a:r>
              <a:rPr lang="es-ES" sz="2800" dirty="0"/>
              <a:t>En ambos casos la empresa u organismo equiparado realiza el alta en SS del alumnado y asume su salario.</a:t>
            </a:r>
          </a:p>
        </p:txBody>
      </p:sp>
    </p:spTree>
    <p:extLst>
      <p:ext uri="{BB962C8B-B14F-4D97-AF65-F5344CB8AC3E}">
        <p14:creationId xmlns:p14="http://schemas.microsoft.com/office/powerpoint/2010/main" val="854160831"/>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55B1E-58F1-B947-4589-5467432F4891}"/>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0C15C3A7-4E37-D2CF-D39A-8CCFE454BF04}"/>
              </a:ext>
            </a:extLst>
          </p:cNvPr>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a:extLst>
              <a:ext uri="{FF2B5EF4-FFF2-40B4-BE49-F238E27FC236}">
                <a16:creationId xmlns:a16="http://schemas.microsoft.com/office/drawing/2014/main" id="{1A570112-E925-6E80-9323-1D28FA35A213}"/>
              </a:ext>
            </a:extLst>
          </p:cNvPr>
          <p:cNvSpPr>
            <a:spLocks noGrp="1"/>
          </p:cNvSpPr>
          <p:nvPr>
            <p:ph type="body" sz="quarter" idx="10"/>
          </p:nvPr>
        </p:nvSpPr>
        <p:spPr/>
        <p:txBody>
          <a:bodyPr rtlCol="0">
            <a:normAutofit/>
          </a:bodyPr>
          <a:lstStyle/>
          <a:p>
            <a:pPr fontAlgn="auto">
              <a:spcAft>
                <a:spcPts val="0"/>
              </a:spcAft>
              <a:defRPr/>
            </a:pPr>
            <a:r>
              <a:rPr lang="es-ES_tradnl" sz="2800" dirty="0"/>
              <a:t>1. Ajustes horas formación</a:t>
            </a:r>
          </a:p>
        </p:txBody>
      </p:sp>
      <p:sp>
        <p:nvSpPr>
          <p:cNvPr id="16388" name="Text Placeholder 2">
            <a:extLst>
              <a:ext uri="{FF2B5EF4-FFF2-40B4-BE49-F238E27FC236}">
                <a16:creationId xmlns:a16="http://schemas.microsoft.com/office/drawing/2014/main" id="{E8F03745-B157-675C-6191-2CB11FD42A05}"/>
              </a:ext>
            </a:extLst>
          </p:cNvPr>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a:solidFill>
                <a:schemeClr val="tx2"/>
              </a:solidFill>
              <a:cs typeface="Arial" pitchFamily="34" charset="0"/>
            </a:endParaRPr>
          </a:p>
        </p:txBody>
      </p:sp>
      <p:pic>
        <p:nvPicPr>
          <p:cNvPr id="2" name="Imagen 1">
            <a:extLst>
              <a:ext uri="{FF2B5EF4-FFF2-40B4-BE49-F238E27FC236}">
                <a16:creationId xmlns:a16="http://schemas.microsoft.com/office/drawing/2014/main" id="{2884709A-98D1-17E4-9D6B-14476E3C2026}"/>
              </a:ext>
            </a:extLst>
          </p:cNvPr>
          <p:cNvPicPr>
            <a:picLocks noChangeAspect="1"/>
          </p:cNvPicPr>
          <p:nvPr/>
        </p:nvPicPr>
        <p:blipFill>
          <a:blip r:embed="rId2"/>
          <a:stretch>
            <a:fillRect/>
          </a:stretch>
        </p:blipFill>
        <p:spPr>
          <a:xfrm>
            <a:off x="7579895" y="88960"/>
            <a:ext cx="4495834" cy="6108689"/>
          </a:xfrm>
          <a:prstGeom prst="rect">
            <a:avLst/>
          </a:prstGeom>
        </p:spPr>
      </p:pic>
    </p:spTree>
    <p:extLst>
      <p:ext uri="{BB962C8B-B14F-4D97-AF65-F5344CB8AC3E}">
        <p14:creationId xmlns:p14="http://schemas.microsoft.com/office/powerpoint/2010/main" val="414811958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4136-9DE8-624B-709D-7EED0E23B9EF}"/>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EBBA6C36-4596-4C6A-5E56-CA4359155FAA}"/>
              </a:ext>
            </a:extLst>
          </p:cNvPr>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a:extLst>
              <a:ext uri="{FF2B5EF4-FFF2-40B4-BE49-F238E27FC236}">
                <a16:creationId xmlns:a16="http://schemas.microsoft.com/office/drawing/2014/main" id="{A475F4E7-C909-DDE2-BB1F-0A94D4D7F2AA}"/>
              </a:ext>
            </a:extLst>
          </p:cNvPr>
          <p:cNvSpPr>
            <a:spLocks noGrp="1"/>
          </p:cNvSpPr>
          <p:nvPr>
            <p:ph type="body" sz="quarter" idx="10"/>
          </p:nvPr>
        </p:nvSpPr>
        <p:spPr>
          <a:xfrm>
            <a:off x="1224000" y="1079998"/>
            <a:ext cx="2938926" cy="998040"/>
          </a:xfrm>
        </p:spPr>
        <p:txBody>
          <a:bodyPr rtlCol="0">
            <a:normAutofit fontScale="92500"/>
          </a:bodyPr>
          <a:lstStyle/>
          <a:p>
            <a:pPr fontAlgn="auto">
              <a:spcAft>
                <a:spcPts val="0"/>
              </a:spcAft>
              <a:defRPr/>
            </a:pPr>
            <a:r>
              <a:rPr lang="es-ES_tradnl" sz="2800" dirty="0"/>
              <a:t>2. Distribución centro + empresa</a:t>
            </a:r>
          </a:p>
        </p:txBody>
      </p:sp>
      <p:sp>
        <p:nvSpPr>
          <p:cNvPr id="16388" name="Text Placeholder 2">
            <a:extLst>
              <a:ext uri="{FF2B5EF4-FFF2-40B4-BE49-F238E27FC236}">
                <a16:creationId xmlns:a16="http://schemas.microsoft.com/office/drawing/2014/main" id="{77D6FB2C-E1E9-EFF3-7D71-EA25D53167A5}"/>
              </a:ext>
            </a:extLst>
          </p:cNvPr>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a:solidFill>
                <a:schemeClr val="tx2"/>
              </a:solidFill>
              <a:cs typeface="Arial" pitchFamily="34" charset="0"/>
            </a:endParaRPr>
          </a:p>
        </p:txBody>
      </p:sp>
      <p:pic>
        <p:nvPicPr>
          <p:cNvPr id="3" name="Imagen 2">
            <a:extLst>
              <a:ext uri="{FF2B5EF4-FFF2-40B4-BE49-F238E27FC236}">
                <a16:creationId xmlns:a16="http://schemas.microsoft.com/office/drawing/2014/main" id="{9E2496B1-957A-5BB5-BD26-4F5E94F15E85}"/>
              </a:ext>
            </a:extLst>
          </p:cNvPr>
          <p:cNvPicPr>
            <a:picLocks noChangeAspect="1"/>
          </p:cNvPicPr>
          <p:nvPr/>
        </p:nvPicPr>
        <p:blipFill>
          <a:blip r:embed="rId2"/>
          <a:stretch>
            <a:fillRect/>
          </a:stretch>
        </p:blipFill>
        <p:spPr>
          <a:xfrm>
            <a:off x="5623400" y="288757"/>
            <a:ext cx="6359334" cy="6472990"/>
          </a:xfrm>
          <a:prstGeom prst="rect">
            <a:avLst/>
          </a:prstGeom>
        </p:spPr>
      </p:pic>
    </p:spTree>
    <p:extLst>
      <p:ext uri="{BB962C8B-B14F-4D97-AF65-F5344CB8AC3E}">
        <p14:creationId xmlns:p14="http://schemas.microsoft.com/office/powerpoint/2010/main" val="239040993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9E00-FED5-00E5-F6F4-B936AC55FF36}"/>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D250115E-69F1-4E83-F8F4-C4BF42726340}"/>
              </a:ext>
            </a:extLst>
          </p:cNvPr>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a:extLst>
              <a:ext uri="{FF2B5EF4-FFF2-40B4-BE49-F238E27FC236}">
                <a16:creationId xmlns:a16="http://schemas.microsoft.com/office/drawing/2014/main" id="{C4E66CFB-871F-91AE-DA52-D1E65DB15F0B}"/>
              </a:ext>
            </a:extLst>
          </p:cNvPr>
          <p:cNvSpPr>
            <a:spLocks noGrp="1"/>
          </p:cNvSpPr>
          <p:nvPr>
            <p:ph type="body" sz="quarter" idx="10"/>
          </p:nvPr>
        </p:nvSpPr>
        <p:spPr>
          <a:xfrm>
            <a:off x="1224000" y="1079998"/>
            <a:ext cx="4872000" cy="593725"/>
          </a:xfrm>
        </p:spPr>
        <p:txBody>
          <a:bodyPr rtlCol="0">
            <a:normAutofit/>
          </a:bodyPr>
          <a:lstStyle/>
          <a:p>
            <a:pPr fontAlgn="auto">
              <a:spcAft>
                <a:spcPts val="0"/>
              </a:spcAft>
              <a:defRPr/>
            </a:pPr>
            <a:r>
              <a:rPr lang="es-ES_tradnl" sz="2800" dirty="0"/>
              <a:t>3. Resumen por periodos</a:t>
            </a:r>
          </a:p>
        </p:txBody>
      </p:sp>
      <p:sp>
        <p:nvSpPr>
          <p:cNvPr id="16388" name="Text Placeholder 2">
            <a:extLst>
              <a:ext uri="{FF2B5EF4-FFF2-40B4-BE49-F238E27FC236}">
                <a16:creationId xmlns:a16="http://schemas.microsoft.com/office/drawing/2014/main" id="{47C28598-A1E1-9370-5059-85B88FE6D066}"/>
              </a:ext>
            </a:extLst>
          </p:cNvPr>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a:solidFill>
                <a:schemeClr val="tx2"/>
              </a:solidFill>
              <a:cs typeface="Arial" pitchFamily="34" charset="0"/>
            </a:endParaRPr>
          </a:p>
        </p:txBody>
      </p:sp>
      <p:pic>
        <p:nvPicPr>
          <p:cNvPr id="2" name="Imagen 1">
            <a:extLst>
              <a:ext uri="{FF2B5EF4-FFF2-40B4-BE49-F238E27FC236}">
                <a16:creationId xmlns:a16="http://schemas.microsoft.com/office/drawing/2014/main" id="{6A59F932-3B03-22DE-F5FE-64DB1ECA9FF4}"/>
              </a:ext>
            </a:extLst>
          </p:cNvPr>
          <p:cNvPicPr>
            <a:picLocks noChangeAspect="1"/>
          </p:cNvPicPr>
          <p:nvPr/>
        </p:nvPicPr>
        <p:blipFill>
          <a:blip r:embed="rId2"/>
          <a:stretch>
            <a:fillRect/>
          </a:stretch>
        </p:blipFill>
        <p:spPr>
          <a:xfrm>
            <a:off x="521968" y="2078038"/>
            <a:ext cx="11148064" cy="4119558"/>
          </a:xfrm>
          <a:prstGeom prst="rect">
            <a:avLst/>
          </a:prstGeom>
        </p:spPr>
      </p:pic>
    </p:spTree>
    <p:extLst>
      <p:ext uri="{BB962C8B-B14F-4D97-AF65-F5344CB8AC3E}">
        <p14:creationId xmlns:p14="http://schemas.microsoft.com/office/powerpoint/2010/main" val="290707954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AE40-5686-FB9C-4BFE-973463BEDCE2}"/>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B7245860-0D7A-7293-D275-44B038BC975F}"/>
              </a:ext>
            </a:extLst>
          </p:cNvPr>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a:extLst>
              <a:ext uri="{FF2B5EF4-FFF2-40B4-BE49-F238E27FC236}">
                <a16:creationId xmlns:a16="http://schemas.microsoft.com/office/drawing/2014/main" id="{ABB66564-7D31-74C4-6099-CD21AB50ED5E}"/>
              </a:ext>
            </a:extLst>
          </p:cNvPr>
          <p:cNvSpPr>
            <a:spLocks noGrp="1"/>
          </p:cNvSpPr>
          <p:nvPr>
            <p:ph type="body" sz="quarter" idx="10"/>
          </p:nvPr>
        </p:nvSpPr>
        <p:spPr>
          <a:xfrm>
            <a:off x="1223999" y="1079998"/>
            <a:ext cx="5477589" cy="490039"/>
          </a:xfrm>
        </p:spPr>
        <p:txBody>
          <a:bodyPr rtlCol="0">
            <a:normAutofit/>
          </a:bodyPr>
          <a:lstStyle/>
          <a:p>
            <a:pPr fontAlgn="auto">
              <a:spcAft>
                <a:spcPts val="0"/>
              </a:spcAft>
              <a:defRPr/>
            </a:pPr>
            <a:r>
              <a:rPr lang="es-ES_tradnl" sz="2800" dirty="0"/>
              <a:t>4. Coste alumnado</a:t>
            </a:r>
          </a:p>
        </p:txBody>
      </p:sp>
      <p:sp>
        <p:nvSpPr>
          <p:cNvPr id="16388" name="Text Placeholder 2">
            <a:extLst>
              <a:ext uri="{FF2B5EF4-FFF2-40B4-BE49-F238E27FC236}">
                <a16:creationId xmlns:a16="http://schemas.microsoft.com/office/drawing/2014/main" id="{517DE21F-264F-4B62-55AC-1BE833406521}"/>
              </a:ext>
            </a:extLst>
          </p:cNvPr>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dirty="0">
              <a:solidFill>
                <a:schemeClr val="tx2"/>
              </a:solidFill>
              <a:cs typeface="Arial" pitchFamily="34" charset="0"/>
            </a:endParaRPr>
          </a:p>
        </p:txBody>
      </p:sp>
      <p:pic>
        <p:nvPicPr>
          <p:cNvPr id="3" name="Imagen 2">
            <a:extLst>
              <a:ext uri="{FF2B5EF4-FFF2-40B4-BE49-F238E27FC236}">
                <a16:creationId xmlns:a16="http://schemas.microsoft.com/office/drawing/2014/main" id="{8C2364D3-A668-D66E-D84F-9DE0927C8399}"/>
              </a:ext>
            </a:extLst>
          </p:cNvPr>
          <p:cNvPicPr>
            <a:picLocks noChangeAspect="1"/>
          </p:cNvPicPr>
          <p:nvPr/>
        </p:nvPicPr>
        <p:blipFill>
          <a:blip r:embed="rId2"/>
          <a:stretch>
            <a:fillRect/>
          </a:stretch>
        </p:blipFill>
        <p:spPr>
          <a:xfrm>
            <a:off x="1481138" y="1570037"/>
            <a:ext cx="9308934" cy="4975992"/>
          </a:xfrm>
          <a:prstGeom prst="rect">
            <a:avLst/>
          </a:prstGeom>
        </p:spPr>
      </p:pic>
    </p:spTree>
    <p:extLst>
      <p:ext uri="{BB962C8B-B14F-4D97-AF65-F5344CB8AC3E}">
        <p14:creationId xmlns:p14="http://schemas.microsoft.com/office/powerpoint/2010/main" val="285251519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D634-94EA-0823-E67A-2EE2F4490E66}"/>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DC74B90F-5808-A042-B54B-B911F9942CB7}"/>
              </a:ext>
            </a:extLst>
          </p:cNvPr>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Organización proyecto</a:t>
            </a:r>
          </a:p>
        </p:txBody>
      </p:sp>
      <p:sp>
        <p:nvSpPr>
          <p:cNvPr id="8" name="Marcador de texto 18">
            <a:extLst>
              <a:ext uri="{FF2B5EF4-FFF2-40B4-BE49-F238E27FC236}">
                <a16:creationId xmlns:a16="http://schemas.microsoft.com/office/drawing/2014/main" id="{D25E704E-A729-5668-CBF6-E9286F4A4185}"/>
              </a:ext>
            </a:extLst>
          </p:cNvPr>
          <p:cNvSpPr>
            <a:spLocks noGrp="1"/>
          </p:cNvSpPr>
          <p:nvPr>
            <p:ph type="body" sz="quarter" idx="10"/>
          </p:nvPr>
        </p:nvSpPr>
        <p:spPr>
          <a:xfrm>
            <a:off x="1223999" y="1079998"/>
            <a:ext cx="5477589" cy="490039"/>
          </a:xfrm>
        </p:spPr>
        <p:txBody>
          <a:bodyPr rtlCol="0">
            <a:normAutofit/>
          </a:bodyPr>
          <a:lstStyle/>
          <a:p>
            <a:pPr fontAlgn="auto">
              <a:spcAft>
                <a:spcPts val="0"/>
              </a:spcAft>
              <a:defRPr/>
            </a:pPr>
            <a:r>
              <a:rPr lang="es-ES_tradnl" sz="2800" dirty="0"/>
              <a:t>5. Exclusión de bonificaciones</a:t>
            </a:r>
          </a:p>
        </p:txBody>
      </p:sp>
      <p:sp>
        <p:nvSpPr>
          <p:cNvPr id="16388" name="Text Placeholder 2">
            <a:extLst>
              <a:ext uri="{FF2B5EF4-FFF2-40B4-BE49-F238E27FC236}">
                <a16:creationId xmlns:a16="http://schemas.microsoft.com/office/drawing/2014/main" id="{C76552C2-E46F-B07C-64A5-20C37E25CE07}"/>
              </a:ext>
            </a:extLst>
          </p:cNvPr>
          <p:cNvSpPr txBox="1">
            <a:spLocks/>
          </p:cNvSpPr>
          <p:nvPr/>
        </p:nvSpPr>
        <p:spPr bwMode="auto">
          <a:xfrm>
            <a:off x="2655887" y="1570037"/>
            <a:ext cx="9720262" cy="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marL="285750" indent="-285750" eaLnBrk="1" hangingPunct="1">
              <a:lnSpc>
                <a:spcPts val="2463"/>
              </a:lnSpc>
            </a:pPr>
            <a:endParaRPr lang="es-ES_tradnl" altLang="es-ES" sz="1600" dirty="0">
              <a:solidFill>
                <a:schemeClr val="tx2"/>
              </a:solidFill>
              <a:cs typeface="Arial" pitchFamily="34" charset="0"/>
            </a:endParaRPr>
          </a:p>
        </p:txBody>
      </p:sp>
      <p:pic>
        <p:nvPicPr>
          <p:cNvPr id="2" name="Imagen 1">
            <a:extLst>
              <a:ext uri="{FF2B5EF4-FFF2-40B4-BE49-F238E27FC236}">
                <a16:creationId xmlns:a16="http://schemas.microsoft.com/office/drawing/2014/main" id="{0516409C-70F9-4154-54AB-170A4EA0AB1E}"/>
              </a:ext>
            </a:extLst>
          </p:cNvPr>
          <p:cNvPicPr>
            <a:picLocks noChangeAspect="1"/>
          </p:cNvPicPr>
          <p:nvPr/>
        </p:nvPicPr>
        <p:blipFill>
          <a:blip r:embed="rId2"/>
          <a:stretch>
            <a:fillRect/>
          </a:stretch>
        </p:blipFill>
        <p:spPr>
          <a:xfrm>
            <a:off x="1705967" y="1570037"/>
            <a:ext cx="7401938" cy="5223269"/>
          </a:xfrm>
          <a:prstGeom prst="rect">
            <a:avLst/>
          </a:prstGeom>
        </p:spPr>
      </p:pic>
    </p:spTree>
    <p:extLst>
      <p:ext uri="{BB962C8B-B14F-4D97-AF65-F5344CB8AC3E}">
        <p14:creationId xmlns:p14="http://schemas.microsoft.com/office/powerpoint/2010/main" val="146760754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20483" name="Text Placeholder 4"/>
          <p:cNvSpPr txBox="1">
            <a:spLocks/>
          </p:cNvSpPr>
          <p:nvPr/>
        </p:nvSpPr>
        <p:spPr bwMode="auto">
          <a:xfrm>
            <a:off x="1108075" y="1079500"/>
            <a:ext cx="10875378" cy="554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lvl1pPr defTabSz="685800">
              <a:lnSpc>
                <a:spcPct val="90000"/>
              </a:lnSpc>
              <a:spcBef>
                <a:spcPts val="1000"/>
              </a:spcBef>
              <a:buFont typeface="Arial" pitchFamily="34" charset="0"/>
              <a:buChar char="•"/>
              <a:defRPr sz="2800">
                <a:solidFill>
                  <a:schemeClr val="tx1"/>
                </a:solidFill>
                <a:latin typeface="Arial" pitchFamily="34" charset="0"/>
              </a:defRPr>
            </a:lvl1pPr>
            <a:lvl2pPr defTabSz="685800">
              <a:lnSpc>
                <a:spcPct val="90000"/>
              </a:lnSpc>
              <a:spcBef>
                <a:spcPts val="500"/>
              </a:spcBef>
              <a:buFont typeface="Arial" pitchFamily="34" charset="0"/>
              <a:buChar char="•"/>
              <a:defRPr sz="2400">
                <a:solidFill>
                  <a:schemeClr val="tx1"/>
                </a:solidFill>
                <a:latin typeface="Arial" pitchFamily="34" charset="0"/>
              </a:defRPr>
            </a:lvl2pPr>
            <a:lvl3pPr marL="857250" indent="-171450" defTabSz="685800">
              <a:lnSpc>
                <a:spcPct val="90000"/>
              </a:lnSpc>
              <a:spcBef>
                <a:spcPts val="500"/>
              </a:spcBef>
              <a:buFont typeface="Arial" pitchFamily="34" charset="0"/>
              <a:buChar char="•"/>
              <a:defRPr sz="2000">
                <a:solidFill>
                  <a:schemeClr val="tx1"/>
                </a:solidFill>
                <a:latin typeface="Arial" pitchFamily="34" charset="0"/>
              </a:defRPr>
            </a:lvl3pPr>
            <a:lvl4pPr marL="1200150" indent="-171450" defTabSz="685800">
              <a:lnSpc>
                <a:spcPct val="90000"/>
              </a:lnSpc>
              <a:spcBef>
                <a:spcPts val="500"/>
              </a:spcBef>
              <a:buFont typeface="Arial" pitchFamily="34" charset="0"/>
              <a:buChar char="•"/>
              <a:defRPr>
                <a:solidFill>
                  <a:schemeClr val="tx1"/>
                </a:solidFill>
                <a:latin typeface="Arial" pitchFamily="34" charset="0"/>
              </a:defRPr>
            </a:lvl4pPr>
            <a:lvl5pPr marL="1543050" indent="-171450" defTabSz="685800">
              <a:lnSpc>
                <a:spcPct val="90000"/>
              </a:lnSpc>
              <a:spcBef>
                <a:spcPts val="500"/>
              </a:spcBef>
              <a:buFont typeface="Arial" pitchFamily="34" charset="0"/>
              <a:buChar char="•"/>
              <a:defRPr>
                <a:solidFill>
                  <a:schemeClr val="tx1"/>
                </a:solidFill>
                <a:latin typeface="Arial" pitchFamily="34" charset="0"/>
              </a:defRPr>
            </a:lvl5pPr>
            <a:lvl6pPr marL="2000250" indent="-171450" defTabSz="6858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457450" indent="-171450" defTabSz="6858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2914650" indent="-171450" defTabSz="6858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371850" indent="-171450" defTabSz="6858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just" eaLnBrk="1" hangingPunct="1">
              <a:lnSpc>
                <a:spcPct val="150000"/>
              </a:lnSpc>
              <a:spcBef>
                <a:spcPct val="0"/>
              </a:spcBef>
              <a:buClr>
                <a:srgbClr val="000099"/>
              </a:buClr>
              <a:buFont typeface="Arial" pitchFamily="34" charset="0"/>
              <a:buNone/>
            </a:pPr>
            <a:r>
              <a:rPr lang="es-ES_tradnl" altLang="es-ES" sz="2400" b="1" dirty="0">
                <a:solidFill>
                  <a:schemeClr val="bg1">
                    <a:lumMod val="50000"/>
                  </a:schemeClr>
                </a:solidFill>
              </a:rPr>
              <a:t>Para más información:</a:t>
            </a:r>
          </a:p>
          <a:p>
            <a:pPr algn="just" eaLnBrk="1" hangingPunct="1">
              <a:lnSpc>
                <a:spcPct val="150000"/>
              </a:lnSpc>
              <a:spcBef>
                <a:spcPct val="0"/>
              </a:spcBef>
              <a:buClr>
                <a:srgbClr val="000099"/>
              </a:buClr>
              <a:buFont typeface="Arial" pitchFamily="34" charset="0"/>
              <a:buNone/>
            </a:pPr>
            <a:endParaRPr lang="es-ES_tradnl" altLang="es-ES" sz="2400" b="1" dirty="0">
              <a:solidFill>
                <a:schemeClr val="bg1">
                  <a:lumMod val="50000"/>
                </a:schemeClr>
              </a:solidFill>
            </a:endParaRPr>
          </a:p>
          <a:p>
            <a:pPr lvl="1" algn="just" eaLnBrk="1" hangingPunct="1">
              <a:lnSpc>
                <a:spcPct val="150000"/>
              </a:lnSpc>
              <a:spcBef>
                <a:spcPct val="0"/>
              </a:spcBef>
              <a:buClr>
                <a:srgbClr val="000099"/>
              </a:buClr>
              <a:buFont typeface="Arial" pitchFamily="34" charset="0"/>
              <a:buNone/>
            </a:pPr>
            <a:r>
              <a:rPr lang="es-ES_tradnl" altLang="es-ES" b="1" i="1" dirty="0"/>
              <a:t>Miguel Ángel Hernández y Adrián Rosales</a:t>
            </a:r>
          </a:p>
          <a:p>
            <a:pPr lvl="2" algn="just" eaLnBrk="1" hangingPunct="1">
              <a:lnSpc>
                <a:spcPct val="150000"/>
              </a:lnSpc>
              <a:spcBef>
                <a:spcPct val="0"/>
              </a:spcBef>
              <a:buClr>
                <a:srgbClr val="000099"/>
              </a:buClr>
              <a:buFont typeface="Arial" pitchFamily="34" charset="0"/>
              <a:buNone/>
            </a:pPr>
            <a:r>
              <a:rPr lang="es-ES_tradnl" altLang="es-ES" sz="2400" b="1" dirty="0">
                <a:hlinkClick r:id="rId2"/>
              </a:rPr>
              <a:t>fpdual@aragon.es</a:t>
            </a:r>
            <a:r>
              <a:rPr lang="es-ES_tradnl" altLang="es-ES" sz="2400" b="1" dirty="0"/>
              <a:t>	</a:t>
            </a:r>
          </a:p>
          <a:p>
            <a:pPr lvl="2" algn="just" eaLnBrk="1" hangingPunct="1">
              <a:lnSpc>
                <a:spcPct val="150000"/>
              </a:lnSpc>
              <a:spcBef>
                <a:spcPct val="0"/>
              </a:spcBef>
              <a:buClr>
                <a:srgbClr val="000099"/>
              </a:buClr>
              <a:buFont typeface="Arial" pitchFamily="34" charset="0"/>
              <a:buNone/>
            </a:pPr>
            <a:r>
              <a:rPr lang="es-ES_tradnl" altLang="es-ES" sz="2400" b="1" dirty="0"/>
              <a:t>Servicio de Formación Profesional</a:t>
            </a:r>
          </a:p>
          <a:p>
            <a:pPr lvl="2" algn="just" eaLnBrk="1" hangingPunct="1">
              <a:lnSpc>
                <a:spcPct val="150000"/>
              </a:lnSpc>
              <a:spcBef>
                <a:spcPct val="0"/>
              </a:spcBef>
              <a:buClr>
                <a:srgbClr val="000099"/>
              </a:buClr>
              <a:buFont typeface="Arial" pitchFamily="34" charset="0"/>
              <a:buNone/>
            </a:pPr>
            <a:r>
              <a:rPr lang="es-ES_tradnl" altLang="es-ES" sz="2400" b="1" dirty="0"/>
              <a:t>Dirección General de Planificación, Centros y Formación Profesional</a:t>
            </a:r>
          </a:p>
          <a:p>
            <a:pPr lvl="2" algn="just" eaLnBrk="1" hangingPunct="1">
              <a:lnSpc>
                <a:spcPct val="150000"/>
              </a:lnSpc>
              <a:spcBef>
                <a:spcPct val="0"/>
              </a:spcBef>
              <a:buClr>
                <a:srgbClr val="000099"/>
              </a:buClr>
              <a:buFont typeface="Arial" pitchFamily="34" charset="0"/>
              <a:buNone/>
            </a:pPr>
            <a:endParaRPr lang="es-ES_tradnl" altLang="es-ES" sz="2400" b="1" dirty="0"/>
          </a:p>
          <a:p>
            <a:pPr lvl="1" algn="just" eaLnBrk="1" hangingPunct="1">
              <a:lnSpc>
                <a:spcPct val="150000"/>
              </a:lnSpc>
              <a:spcBef>
                <a:spcPct val="0"/>
              </a:spcBef>
              <a:buClr>
                <a:srgbClr val="000099"/>
              </a:buClr>
              <a:buFont typeface="Arial" pitchFamily="34" charset="0"/>
              <a:buNone/>
            </a:pPr>
            <a:r>
              <a:rPr lang="es-ES_tradnl" altLang="es-ES" b="1" i="1" dirty="0"/>
              <a:t>Carlos Romero</a:t>
            </a:r>
          </a:p>
          <a:p>
            <a:pPr lvl="1" algn="just" eaLnBrk="1" hangingPunct="1">
              <a:lnSpc>
                <a:spcPct val="150000"/>
              </a:lnSpc>
              <a:spcBef>
                <a:spcPct val="0"/>
              </a:spcBef>
              <a:buClr>
                <a:srgbClr val="000099"/>
              </a:buClr>
              <a:buNone/>
            </a:pPr>
            <a:r>
              <a:rPr lang="es-ES_tradnl" altLang="es-ES" b="1" i="1" dirty="0"/>
              <a:t>	</a:t>
            </a:r>
            <a:r>
              <a:rPr lang="es-ES_tradnl" altLang="es-ES" sz="2400" b="1" dirty="0">
                <a:hlinkClick r:id="rId3"/>
              </a:rPr>
              <a:t>cromerom@cifpa.aragon.es</a:t>
            </a:r>
            <a:endParaRPr lang="es-ES_tradnl" altLang="es-ES" b="1" dirty="0"/>
          </a:p>
          <a:p>
            <a:pPr lvl="1" algn="just" eaLnBrk="1" hangingPunct="1">
              <a:lnSpc>
                <a:spcPct val="150000"/>
              </a:lnSpc>
              <a:spcBef>
                <a:spcPct val="0"/>
              </a:spcBef>
              <a:buClr>
                <a:srgbClr val="000099"/>
              </a:buClr>
              <a:buNone/>
            </a:pPr>
            <a:r>
              <a:rPr lang="es-ES_tradnl" altLang="es-ES" b="1" dirty="0"/>
              <a:t>	CIFPA					</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78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0438" y="5348288"/>
            <a:ext cx="2941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0"/>
          <p:cNvSpPr txBox="1">
            <a:spLocks noChangeArrowheads="1"/>
          </p:cNvSpPr>
          <p:nvPr/>
        </p:nvSpPr>
        <p:spPr bwMode="auto">
          <a:xfrm>
            <a:off x="1236663" y="2874963"/>
            <a:ext cx="9718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r>
              <a:rPr lang="es-ES_tradnl" altLang="es-ES" sz="6600" b="1" dirty="0">
                <a:solidFill>
                  <a:schemeClr val="bg1"/>
                </a:solidFill>
                <a:cs typeface="Arial" pitchFamily="34" charset="0"/>
              </a:rPr>
              <a:t>Gracias por su interés</a:t>
            </a:r>
            <a:endParaRPr lang="es-ES_tradnl" altLang="es-ES" sz="6600" b="1" dirty="0">
              <a:solidFill>
                <a:schemeClr val="accent1"/>
              </a:solidFill>
              <a:cs typeface="Arial"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35869"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a:xfrm>
            <a:off x="1224000" y="1186328"/>
            <a:ext cx="4633875" cy="720000"/>
          </a:xfrm>
        </p:spPr>
        <p:txBody>
          <a:bodyPr rtlCol="0">
            <a:normAutofit/>
          </a:bodyPr>
          <a:lstStyle/>
          <a:p>
            <a:pPr fontAlgn="auto">
              <a:spcAft>
                <a:spcPts val="0"/>
              </a:spcAft>
              <a:defRPr/>
            </a:pPr>
            <a:r>
              <a:rPr lang="es-ES_tradnl" sz="2800" dirty="0"/>
              <a:t>Desarrollo Ley de FP (LFP)</a:t>
            </a:r>
          </a:p>
        </p:txBody>
      </p:sp>
      <p:sp>
        <p:nvSpPr>
          <p:cNvPr id="16388" name="Text Placeholder 2"/>
          <p:cNvSpPr txBox="1">
            <a:spLocks/>
          </p:cNvSpPr>
          <p:nvPr/>
        </p:nvSpPr>
        <p:spPr bwMode="auto">
          <a:xfrm>
            <a:off x="2324507" y="2361362"/>
            <a:ext cx="1455069" cy="693044"/>
          </a:xfrm>
          <a:prstGeom prst="rect">
            <a:avLst/>
          </a:prstGeom>
          <a:solidFill>
            <a:srgbClr val="92D05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 RD 659/20223</a:t>
            </a:r>
          </a:p>
        </p:txBody>
      </p:sp>
      <p:sp>
        <p:nvSpPr>
          <p:cNvPr id="16389" name="Rectángulo 6"/>
          <p:cNvSpPr>
            <a:spLocks noChangeArrowheads="1"/>
          </p:cNvSpPr>
          <p:nvPr/>
        </p:nvSpPr>
        <p:spPr bwMode="auto">
          <a:xfrm>
            <a:off x="1068954" y="1541819"/>
            <a:ext cx="10054091"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800" b="1" dirty="0"/>
              <a:t>Estado actual</a:t>
            </a:r>
          </a:p>
        </p:txBody>
      </p:sp>
      <p:sp>
        <p:nvSpPr>
          <p:cNvPr id="6" name="Text Placeholder 2"/>
          <p:cNvSpPr txBox="1">
            <a:spLocks/>
          </p:cNvSpPr>
          <p:nvPr/>
        </p:nvSpPr>
        <p:spPr bwMode="auto">
          <a:xfrm>
            <a:off x="497830" y="2361362"/>
            <a:ext cx="1142247" cy="693044"/>
          </a:xfrm>
          <a:prstGeom prst="rect">
            <a:avLst/>
          </a:prstGeom>
          <a:solidFill>
            <a:srgbClr val="92D05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dirty="0">
                <a:cs typeface="Arial" pitchFamily="34" charset="0"/>
              </a:rPr>
              <a:t> LO 3/2022</a:t>
            </a:r>
          </a:p>
        </p:txBody>
      </p:sp>
      <p:cxnSp>
        <p:nvCxnSpPr>
          <p:cNvPr id="3" name="Conector recto de flecha 2"/>
          <p:cNvCxnSpPr>
            <a:stCxn id="6" idx="3"/>
            <a:endCxn id="16388" idx="1"/>
          </p:cNvCxnSpPr>
          <p:nvPr/>
        </p:nvCxnSpPr>
        <p:spPr>
          <a:xfrm>
            <a:off x="1640077" y="2707884"/>
            <a:ext cx="684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967789" y="3054406"/>
            <a:ext cx="0" cy="940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bwMode="auto">
          <a:xfrm>
            <a:off x="1524001" y="4026568"/>
            <a:ext cx="2887582" cy="1331495"/>
          </a:xfrm>
          <a:prstGeom prst="rect">
            <a:avLst/>
          </a:prstGeom>
          <a:solidFill>
            <a:schemeClr val="accent6">
              <a:lumMod val="40000"/>
              <a:lumOff val="60000"/>
            </a:schemeClr>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Normativa aplicación en Aragón </a:t>
            </a:r>
            <a:r>
              <a:rPr lang="es-ES_tradnl" altLang="es-ES" sz="1600" i="1" dirty="0">
                <a:cs typeface="Arial" pitchFamily="34" charset="0"/>
              </a:rPr>
              <a:t>(admisión, evaluación, organización dual…) </a:t>
            </a:r>
            <a:r>
              <a:rPr lang="es-ES_tradnl" altLang="es-ES" sz="1600" b="1" i="1" dirty="0">
                <a:cs typeface="Arial" pitchFamily="34" charset="0"/>
              </a:rPr>
              <a:t>Decreto 91/2024, de 5 de junio</a:t>
            </a:r>
          </a:p>
        </p:txBody>
      </p:sp>
      <p:sp>
        <p:nvSpPr>
          <p:cNvPr id="13" name="Text Placeholder 2"/>
          <p:cNvSpPr txBox="1">
            <a:spLocks/>
          </p:cNvSpPr>
          <p:nvPr/>
        </p:nvSpPr>
        <p:spPr bwMode="auto">
          <a:xfrm>
            <a:off x="5107288" y="2361362"/>
            <a:ext cx="2512712" cy="693044"/>
          </a:xfrm>
          <a:prstGeom prst="rect">
            <a:avLst/>
          </a:prstGeom>
          <a:solidFill>
            <a:srgbClr val="92D05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Títulos </a:t>
            </a:r>
            <a:r>
              <a:rPr lang="es-ES_tradnl" altLang="es-ES" sz="1600" i="1" dirty="0">
                <a:cs typeface="Arial" pitchFamily="34" charset="0"/>
              </a:rPr>
              <a:t>(no cambian módulos profesionales)</a:t>
            </a:r>
          </a:p>
        </p:txBody>
      </p:sp>
      <p:cxnSp>
        <p:nvCxnSpPr>
          <p:cNvPr id="14" name="Conector recto de flecha 13"/>
          <p:cNvCxnSpPr>
            <a:cxnSpLocks/>
            <a:endCxn id="15" idx="0"/>
          </p:cNvCxnSpPr>
          <p:nvPr/>
        </p:nvCxnSpPr>
        <p:spPr>
          <a:xfrm>
            <a:off x="6344652" y="3054406"/>
            <a:ext cx="15001" cy="7924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bwMode="auto">
          <a:xfrm>
            <a:off x="4810548" y="3846874"/>
            <a:ext cx="3098210" cy="693044"/>
          </a:xfrm>
          <a:prstGeom prst="rect">
            <a:avLst/>
          </a:prstGeom>
          <a:solidFill>
            <a:schemeClr val="accent6">
              <a:lumMod val="40000"/>
              <a:lumOff val="60000"/>
            </a:schemeClr>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Currículos Aragón </a:t>
            </a:r>
            <a:r>
              <a:rPr lang="es-ES_tradnl" altLang="es-ES" sz="1600" dirty="0">
                <a:cs typeface="Arial" pitchFamily="34" charset="0"/>
              </a:rPr>
              <a:t>(Ordenes ECD 841, 842 y 843 de 2024)</a:t>
            </a:r>
          </a:p>
        </p:txBody>
      </p:sp>
      <p:cxnSp>
        <p:nvCxnSpPr>
          <p:cNvPr id="16" name="Conector recto de flecha 15"/>
          <p:cNvCxnSpPr/>
          <p:nvPr/>
        </p:nvCxnSpPr>
        <p:spPr>
          <a:xfrm>
            <a:off x="4424411" y="4748464"/>
            <a:ext cx="3869357" cy="8823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cxnSpLocks/>
            <a:stCxn id="15" idx="2"/>
          </p:cNvCxnSpPr>
          <p:nvPr/>
        </p:nvCxnSpPr>
        <p:spPr>
          <a:xfrm>
            <a:off x="6359653" y="4539918"/>
            <a:ext cx="1924497" cy="818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 Placeholder 2"/>
          <p:cNvSpPr txBox="1">
            <a:spLocks/>
          </p:cNvSpPr>
          <p:nvPr/>
        </p:nvSpPr>
        <p:spPr bwMode="auto">
          <a:xfrm>
            <a:off x="8296977" y="4884819"/>
            <a:ext cx="2659153" cy="1365156"/>
          </a:xfrm>
          <a:prstGeom prst="rect">
            <a:avLst/>
          </a:prstGeom>
          <a:solidFill>
            <a:srgbClr val="FFFF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Comienzo Dual Régimen Intensivo en 2º curso para 2025/2026 con nuevo modelo Ley FP</a:t>
            </a:r>
            <a:endParaRPr lang="es-ES_tradnl" altLang="es-ES" sz="1600" dirty="0">
              <a:cs typeface="Arial" pitchFamily="34" charset="0"/>
            </a:endParaRPr>
          </a:p>
        </p:txBody>
      </p:sp>
      <p:sp>
        <p:nvSpPr>
          <p:cNvPr id="24" name="Text Placeholder 2"/>
          <p:cNvSpPr txBox="1">
            <a:spLocks/>
          </p:cNvSpPr>
          <p:nvPr/>
        </p:nvSpPr>
        <p:spPr bwMode="auto">
          <a:xfrm>
            <a:off x="8329989" y="2984489"/>
            <a:ext cx="1966754" cy="1323477"/>
          </a:xfrm>
          <a:prstGeom prst="rect">
            <a:avLst/>
          </a:prstGeom>
          <a:solidFill>
            <a:srgbClr val="FFC0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Dual experimental en 2º curso 2024/2025</a:t>
            </a:r>
            <a:endParaRPr lang="es-ES_tradnl" altLang="es-ES" sz="1600" dirty="0">
              <a:cs typeface="Arial" pitchFamily="34" charset="0"/>
            </a:endParaRPr>
          </a:p>
        </p:txBody>
      </p:sp>
      <p:cxnSp>
        <p:nvCxnSpPr>
          <p:cNvPr id="21" name="Conector recto de flecha 20"/>
          <p:cNvCxnSpPr>
            <a:cxnSpLocks/>
            <a:stCxn id="24" idx="2"/>
            <a:endCxn id="23" idx="0"/>
          </p:cNvCxnSpPr>
          <p:nvPr/>
        </p:nvCxnSpPr>
        <p:spPr>
          <a:xfrm>
            <a:off x="9313366" y="4307966"/>
            <a:ext cx="313188" cy="5768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 Placeholder 2"/>
          <p:cNvSpPr txBox="1">
            <a:spLocks/>
          </p:cNvSpPr>
          <p:nvPr/>
        </p:nvSpPr>
        <p:spPr bwMode="auto">
          <a:xfrm>
            <a:off x="8296978" y="608026"/>
            <a:ext cx="2168208" cy="773085"/>
          </a:xfrm>
          <a:prstGeom prst="rect">
            <a:avLst/>
          </a:prstGeom>
          <a:solidFill>
            <a:srgbClr val="FF00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RD Contrato en Alternancia</a:t>
            </a:r>
            <a:endParaRPr lang="es-ES_tradnl" altLang="es-ES" sz="1600" dirty="0">
              <a:cs typeface="Arial" pitchFamily="34" charset="0"/>
            </a:endParaRPr>
          </a:p>
        </p:txBody>
      </p:sp>
      <p:sp>
        <p:nvSpPr>
          <p:cNvPr id="29" name="Text Placeholder 2"/>
          <p:cNvSpPr txBox="1">
            <a:spLocks/>
          </p:cNvSpPr>
          <p:nvPr/>
        </p:nvSpPr>
        <p:spPr bwMode="auto">
          <a:xfrm>
            <a:off x="8296978" y="1503362"/>
            <a:ext cx="2168209" cy="773085"/>
          </a:xfrm>
          <a:prstGeom prst="rect">
            <a:avLst/>
          </a:prstGeom>
          <a:solidFill>
            <a:srgbClr val="FF00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Estatuto del Becario</a:t>
            </a:r>
            <a:endParaRPr lang="es-ES_tradnl" altLang="es-ES" sz="1600" dirty="0">
              <a:cs typeface="Arial" pitchFamily="34" charset="0"/>
            </a:endParaRPr>
          </a:p>
        </p:txBody>
      </p:sp>
      <p:sp>
        <p:nvSpPr>
          <p:cNvPr id="2" name="CuadroTexto 1">
            <a:extLst>
              <a:ext uri="{FF2B5EF4-FFF2-40B4-BE49-F238E27FC236}">
                <a16:creationId xmlns:a16="http://schemas.microsoft.com/office/drawing/2014/main" id="{CB388B4E-0AD5-6208-F08E-543B60F380FE}"/>
              </a:ext>
            </a:extLst>
          </p:cNvPr>
          <p:cNvSpPr txBox="1"/>
          <p:nvPr/>
        </p:nvSpPr>
        <p:spPr>
          <a:xfrm>
            <a:off x="7585725" y="702132"/>
            <a:ext cx="679677" cy="1015663"/>
          </a:xfrm>
          <a:prstGeom prst="rect">
            <a:avLst/>
          </a:prstGeom>
          <a:noFill/>
        </p:spPr>
        <p:txBody>
          <a:bodyPr wrap="square" lIns="0" tIns="0" rIns="0" bIns="0" rtlCol="0">
            <a:spAutoFit/>
          </a:bodyPr>
          <a:lstStyle/>
          <a:p>
            <a:r>
              <a:rPr lang="es-ES" sz="6600" b="1" i="0" dirty="0">
                <a:solidFill>
                  <a:srgbClr val="FF0000"/>
                </a:solidFill>
                <a:latin typeface="Arial" charset="0"/>
                <a:ea typeface="Arial" charset="0"/>
                <a:cs typeface="Arial" charset="0"/>
              </a:rPr>
              <a:t>¿</a:t>
            </a:r>
          </a:p>
        </p:txBody>
      </p:sp>
      <p:sp>
        <p:nvSpPr>
          <p:cNvPr id="4" name="CuadroTexto 3">
            <a:extLst>
              <a:ext uri="{FF2B5EF4-FFF2-40B4-BE49-F238E27FC236}">
                <a16:creationId xmlns:a16="http://schemas.microsoft.com/office/drawing/2014/main" id="{7372B42A-F929-C628-053A-30F4EC439B7C}"/>
              </a:ext>
            </a:extLst>
          </p:cNvPr>
          <p:cNvSpPr txBox="1"/>
          <p:nvPr/>
        </p:nvSpPr>
        <p:spPr>
          <a:xfrm>
            <a:off x="10598414" y="825284"/>
            <a:ext cx="679677" cy="1015663"/>
          </a:xfrm>
          <a:prstGeom prst="rect">
            <a:avLst/>
          </a:prstGeom>
          <a:noFill/>
        </p:spPr>
        <p:txBody>
          <a:bodyPr wrap="square" lIns="0" tIns="0" rIns="0" bIns="0" rtlCol="0">
            <a:spAutoFit/>
          </a:bodyPr>
          <a:lstStyle/>
          <a:p>
            <a:r>
              <a:rPr lang="es-ES" sz="6600" b="1" i="0" dirty="0">
                <a:solidFill>
                  <a:srgbClr val="FF0000"/>
                </a:solidFill>
                <a:latin typeface="Arial" charset="0"/>
                <a:ea typeface="Arial" charset="0"/>
                <a:cs typeface="Arial" charset="0"/>
              </a:rPr>
              <a:t>?</a:t>
            </a:r>
          </a:p>
        </p:txBody>
      </p:sp>
      <p:cxnSp>
        <p:nvCxnSpPr>
          <p:cNvPr id="11" name="Conector recto 10">
            <a:extLst>
              <a:ext uri="{FF2B5EF4-FFF2-40B4-BE49-F238E27FC236}">
                <a16:creationId xmlns:a16="http://schemas.microsoft.com/office/drawing/2014/main" id="{706B10E7-5DD6-C337-E133-C1DFBD75E837}"/>
              </a:ext>
            </a:extLst>
          </p:cNvPr>
          <p:cNvCxnSpPr>
            <a:cxnSpLocks/>
          </p:cNvCxnSpPr>
          <p:nvPr/>
        </p:nvCxnSpPr>
        <p:spPr>
          <a:xfrm flipH="1">
            <a:off x="8096932" y="2820548"/>
            <a:ext cx="2368254" cy="17147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780CA10-B210-7FF1-F91A-121E7BB29E0B}"/>
              </a:ext>
            </a:extLst>
          </p:cNvPr>
          <p:cNvCxnSpPr>
            <a:cxnSpLocks/>
          </p:cNvCxnSpPr>
          <p:nvPr/>
        </p:nvCxnSpPr>
        <p:spPr>
          <a:xfrm>
            <a:off x="8096932" y="2851763"/>
            <a:ext cx="2368254" cy="162398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0097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35869"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a:xfrm>
            <a:off x="1224000" y="1186328"/>
            <a:ext cx="9720000" cy="720000"/>
          </a:xfrm>
        </p:spPr>
        <p:txBody>
          <a:bodyPr rtlCol="0">
            <a:normAutofit/>
          </a:bodyPr>
          <a:lstStyle/>
          <a:p>
            <a:pPr fontAlgn="auto">
              <a:spcAft>
                <a:spcPts val="0"/>
              </a:spcAft>
              <a:defRPr/>
            </a:pPr>
            <a:r>
              <a:rPr lang="es-ES_tradnl" sz="2800" dirty="0"/>
              <a:t>Desarrollo Ley de FP</a:t>
            </a:r>
          </a:p>
        </p:txBody>
      </p:sp>
      <p:sp>
        <p:nvSpPr>
          <p:cNvPr id="16388" name="Text Placeholder 2"/>
          <p:cNvSpPr txBox="1">
            <a:spLocks/>
          </p:cNvSpPr>
          <p:nvPr/>
        </p:nvSpPr>
        <p:spPr bwMode="auto">
          <a:xfrm>
            <a:off x="1223963" y="1800225"/>
            <a:ext cx="10054090" cy="403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dirty="0">
              <a:solidFill>
                <a:schemeClr val="tx2"/>
              </a:solidFill>
              <a:cs typeface="Arial" pitchFamily="34" charset="0"/>
            </a:endParaRPr>
          </a:p>
        </p:txBody>
      </p:sp>
      <p:sp>
        <p:nvSpPr>
          <p:cNvPr id="16389" name="Rectángulo 6"/>
          <p:cNvSpPr>
            <a:spLocks noChangeArrowheads="1"/>
          </p:cNvSpPr>
          <p:nvPr/>
        </p:nvSpPr>
        <p:spPr bwMode="auto">
          <a:xfrm>
            <a:off x="1223962" y="1647828"/>
            <a:ext cx="10054091"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800" b="1" dirty="0"/>
              <a:t>Modelo Aragón</a:t>
            </a:r>
          </a:p>
        </p:txBody>
      </p:sp>
      <p:sp>
        <p:nvSpPr>
          <p:cNvPr id="22" name="Text Placeholder 2">
            <a:extLst>
              <a:ext uri="{FF2B5EF4-FFF2-40B4-BE49-F238E27FC236}">
                <a16:creationId xmlns:a16="http://schemas.microsoft.com/office/drawing/2014/main" id="{276B7720-BEB3-C166-056A-BACAFA83A576}"/>
              </a:ext>
            </a:extLst>
          </p:cNvPr>
          <p:cNvSpPr txBox="1">
            <a:spLocks/>
          </p:cNvSpPr>
          <p:nvPr/>
        </p:nvSpPr>
        <p:spPr bwMode="auto">
          <a:xfrm>
            <a:off x="7990610" y="371402"/>
            <a:ext cx="4016594" cy="1669354"/>
          </a:xfrm>
          <a:prstGeom prst="rect">
            <a:avLst/>
          </a:prstGeom>
          <a:solidFill>
            <a:srgbClr val="92D05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2200" b="1" dirty="0">
                <a:cs typeface="Arial" pitchFamily="34" charset="0"/>
              </a:rPr>
              <a:t>Modelo permite proyectos </a:t>
            </a:r>
            <a:r>
              <a:rPr lang="es-ES_tradnl" altLang="es-ES" sz="2200" b="1" dirty="0" err="1">
                <a:cs typeface="Arial" pitchFamily="34" charset="0"/>
              </a:rPr>
              <a:t>régiment</a:t>
            </a:r>
            <a:r>
              <a:rPr lang="es-ES_tradnl" altLang="es-ES" sz="2200" b="1" dirty="0">
                <a:cs typeface="Arial" pitchFamily="34" charset="0"/>
              </a:rPr>
              <a:t> intensivo en 2º curso como modelo previo </a:t>
            </a:r>
            <a:r>
              <a:rPr lang="es-ES_tradnl" altLang="es-ES" sz="2200" i="1" dirty="0">
                <a:cs typeface="Arial" pitchFamily="34" charset="0"/>
              </a:rPr>
              <a:t>(</a:t>
            </a:r>
            <a:r>
              <a:rPr lang="es-ES_tradnl" altLang="es-ES" sz="2200" i="1" u="sng" dirty="0">
                <a:cs typeface="Arial" pitchFamily="34" charset="0"/>
              </a:rPr>
              <a:t>alta inserción laboral y reducido abandono</a:t>
            </a:r>
            <a:r>
              <a:rPr lang="es-ES_tradnl" altLang="es-ES" sz="2200" i="1" dirty="0">
                <a:cs typeface="Arial" pitchFamily="34" charset="0"/>
              </a:rPr>
              <a:t>)</a:t>
            </a:r>
          </a:p>
        </p:txBody>
      </p:sp>
      <p:pic>
        <p:nvPicPr>
          <p:cNvPr id="2" name="Imagen 1">
            <a:extLst>
              <a:ext uri="{FF2B5EF4-FFF2-40B4-BE49-F238E27FC236}">
                <a16:creationId xmlns:a16="http://schemas.microsoft.com/office/drawing/2014/main" id="{4189BD9D-F78D-8475-6280-FA0268A621A1}"/>
              </a:ext>
            </a:extLst>
          </p:cNvPr>
          <p:cNvPicPr>
            <a:picLocks noChangeAspect="1"/>
          </p:cNvPicPr>
          <p:nvPr/>
        </p:nvPicPr>
        <p:blipFill>
          <a:blip r:embed="rId2"/>
          <a:stretch>
            <a:fillRect/>
          </a:stretch>
        </p:blipFill>
        <p:spPr>
          <a:xfrm>
            <a:off x="913947" y="2226432"/>
            <a:ext cx="9467183" cy="4575595"/>
          </a:xfrm>
          <a:prstGeom prst="rect">
            <a:avLst/>
          </a:prstGeom>
        </p:spPr>
      </p:pic>
      <p:cxnSp>
        <p:nvCxnSpPr>
          <p:cNvPr id="3" name="Conector recto de flecha 2">
            <a:extLst>
              <a:ext uri="{FF2B5EF4-FFF2-40B4-BE49-F238E27FC236}">
                <a16:creationId xmlns:a16="http://schemas.microsoft.com/office/drawing/2014/main" id="{0AB202B1-DFDB-0AE5-853D-DF3CC0C265D5}"/>
              </a:ext>
            </a:extLst>
          </p:cNvPr>
          <p:cNvCxnSpPr>
            <a:cxnSpLocks/>
          </p:cNvCxnSpPr>
          <p:nvPr/>
        </p:nvCxnSpPr>
        <p:spPr>
          <a:xfrm flipH="1">
            <a:off x="9689433" y="4539917"/>
            <a:ext cx="435471" cy="4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 Placeholder 2"/>
          <p:cNvSpPr txBox="1">
            <a:spLocks/>
          </p:cNvSpPr>
          <p:nvPr/>
        </p:nvSpPr>
        <p:spPr bwMode="auto">
          <a:xfrm>
            <a:off x="10170054" y="4089103"/>
            <a:ext cx="1595965" cy="993301"/>
          </a:xfrm>
          <a:prstGeom prst="rect">
            <a:avLst/>
          </a:prstGeom>
          <a:solidFill>
            <a:srgbClr val="FFFF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Modelo similar al modelo experimental </a:t>
            </a:r>
            <a:endParaRPr lang="es-ES_tradnl" altLang="es-ES" sz="1600" dirty="0">
              <a:cs typeface="Arial" pitchFamily="34" charset="0"/>
            </a:endParaRPr>
          </a:p>
        </p:txBody>
      </p:sp>
      <p:sp>
        <p:nvSpPr>
          <p:cNvPr id="5" name="Elipse 4">
            <a:extLst>
              <a:ext uri="{FF2B5EF4-FFF2-40B4-BE49-F238E27FC236}">
                <a16:creationId xmlns:a16="http://schemas.microsoft.com/office/drawing/2014/main" id="{991A6BF1-04D9-18E7-0C2B-FE2F3FE03641}"/>
              </a:ext>
            </a:extLst>
          </p:cNvPr>
          <p:cNvSpPr/>
          <p:nvPr/>
        </p:nvSpPr>
        <p:spPr>
          <a:xfrm>
            <a:off x="5998018" y="3872924"/>
            <a:ext cx="3605432" cy="156755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ext Placeholder 2"/>
          <p:cNvSpPr txBox="1">
            <a:spLocks/>
          </p:cNvSpPr>
          <p:nvPr/>
        </p:nvSpPr>
        <p:spPr bwMode="auto">
          <a:xfrm>
            <a:off x="10124904" y="2410290"/>
            <a:ext cx="1662453" cy="1048479"/>
          </a:xfrm>
          <a:prstGeom prst="rect">
            <a:avLst/>
          </a:prstGeom>
          <a:solidFill>
            <a:srgbClr val="FF0000"/>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1600" b="1" dirty="0">
                <a:cs typeface="Arial" pitchFamily="34" charset="0"/>
              </a:rPr>
              <a:t>GB formación en empresa 400 h en </a:t>
            </a:r>
            <a:r>
              <a:rPr lang="es-ES_tradnl" altLang="es-ES" sz="1600" b="1" u="sng" dirty="0">
                <a:cs typeface="Arial" pitchFamily="34" charset="0"/>
              </a:rPr>
              <a:t>2º curso</a:t>
            </a:r>
            <a:endParaRPr lang="es-ES_tradnl" altLang="es-ES" sz="1600" u="sng" dirty="0">
              <a:cs typeface="Arial" pitchFamily="34" charset="0"/>
            </a:endParaRPr>
          </a:p>
        </p:txBody>
      </p:sp>
      <p:sp>
        <p:nvSpPr>
          <p:cNvPr id="6" name="Text Placeholder 2">
            <a:extLst>
              <a:ext uri="{FF2B5EF4-FFF2-40B4-BE49-F238E27FC236}">
                <a16:creationId xmlns:a16="http://schemas.microsoft.com/office/drawing/2014/main" id="{15AB90C8-48C6-044A-4696-68C890692BA0}"/>
              </a:ext>
            </a:extLst>
          </p:cNvPr>
          <p:cNvSpPr txBox="1">
            <a:spLocks/>
          </p:cNvSpPr>
          <p:nvPr/>
        </p:nvSpPr>
        <p:spPr bwMode="auto">
          <a:xfrm>
            <a:off x="184795" y="5329239"/>
            <a:ext cx="3707935" cy="1343486"/>
          </a:xfrm>
          <a:prstGeom prst="rect">
            <a:avLst/>
          </a:prstGeom>
          <a:solidFill>
            <a:srgbClr val="FF00FF"/>
          </a:solidFill>
          <a:ln>
            <a:solidFill>
              <a:srgbClr val="2A2A2A"/>
            </a:solidFill>
          </a:ln>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algn="ctr" eaLnBrk="1" hangingPunct="1">
              <a:lnSpc>
                <a:spcPts val="2463"/>
              </a:lnSpc>
              <a:buFont typeface="Arial" pitchFamily="34" charset="0"/>
              <a:buNone/>
            </a:pPr>
            <a:r>
              <a:rPr lang="es-ES_tradnl" altLang="es-ES" sz="2200" b="1" dirty="0">
                <a:cs typeface="Arial" pitchFamily="34" charset="0"/>
              </a:rPr>
              <a:t>Oportunidad de conocer “aprendices en 1º” que pueda suscitar su contratación en 2º</a:t>
            </a:r>
            <a:endParaRPr lang="es-ES_tradnl" altLang="es-ES" sz="2200" i="1" dirty="0">
              <a:cs typeface="Arial" pitchFamily="34" charset="0"/>
            </a:endParaRPr>
          </a:p>
        </p:txBody>
      </p:sp>
    </p:spTree>
    <p:extLst>
      <p:ext uri="{BB962C8B-B14F-4D97-AF65-F5344CB8AC3E}">
        <p14:creationId xmlns:p14="http://schemas.microsoft.com/office/powerpoint/2010/main" val="37711984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E5539-0552-C9C5-8E1A-67F539A283FD}"/>
            </a:ext>
          </a:extLst>
        </p:cNvPr>
        <p:cNvGrpSpPr/>
        <p:nvPr/>
      </p:nvGrpSpPr>
      <p:grpSpPr>
        <a:xfrm>
          <a:off x="0" y="0"/>
          <a:ext cx="0" cy="0"/>
          <a:chOff x="0" y="0"/>
          <a:chExt cx="0" cy="0"/>
        </a:xfrm>
      </p:grpSpPr>
      <p:sp>
        <p:nvSpPr>
          <p:cNvPr id="16386" name="Título 3">
            <a:extLst>
              <a:ext uri="{FF2B5EF4-FFF2-40B4-BE49-F238E27FC236}">
                <a16:creationId xmlns:a16="http://schemas.microsoft.com/office/drawing/2014/main" id="{648A7DBE-5F81-F338-BE2D-B11585356635}"/>
              </a:ext>
            </a:extLst>
          </p:cNvPr>
          <p:cNvSpPr>
            <a:spLocks noGrp="1"/>
          </p:cNvSpPr>
          <p:nvPr>
            <p:ph type="title"/>
          </p:nvPr>
        </p:nvSpPr>
        <p:spPr bwMode="auto">
          <a:xfrm>
            <a:off x="1223963" y="485775"/>
            <a:ext cx="10054090"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en Régimen Intensivo</a:t>
            </a:r>
          </a:p>
        </p:txBody>
      </p:sp>
      <p:sp>
        <p:nvSpPr>
          <p:cNvPr id="8" name="Marcador de texto 18">
            <a:extLst>
              <a:ext uri="{FF2B5EF4-FFF2-40B4-BE49-F238E27FC236}">
                <a16:creationId xmlns:a16="http://schemas.microsoft.com/office/drawing/2014/main" id="{1EF62A49-315B-61D0-845E-5AFF22770F9F}"/>
              </a:ext>
            </a:extLst>
          </p:cNvPr>
          <p:cNvSpPr>
            <a:spLocks noGrp="1"/>
          </p:cNvSpPr>
          <p:nvPr>
            <p:ph type="body" sz="quarter" idx="10"/>
          </p:nvPr>
        </p:nvSpPr>
        <p:spPr>
          <a:xfrm>
            <a:off x="1224000" y="1132540"/>
            <a:ext cx="9720000" cy="720000"/>
          </a:xfrm>
        </p:spPr>
        <p:txBody>
          <a:bodyPr rtlCol="0">
            <a:normAutofit/>
          </a:bodyPr>
          <a:lstStyle/>
          <a:p>
            <a:pPr fontAlgn="auto">
              <a:spcAft>
                <a:spcPts val="0"/>
              </a:spcAft>
              <a:defRPr/>
            </a:pPr>
            <a:r>
              <a:rPr lang="es-ES_tradnl" sz="2800" dirty="0"/>
              <a:t>Horas en empresa en régimen intensivo 2º curso:</a:t>
            </a:r>
          </a:p>
        </p:txBody>
      </p:sp>
      <p:sp>
        <p:nvSpPr>
          <p:cNvPr id="16389" name="Rectángulo 6">
            <a:extLst>
              <a:ext uri="{FF2B5EF4-FFF2-40B4-BE49-F238E27FC236}">
                <a16:creationId xmlns:a16="http://schemas.microsoft.com/office/drawing/2014/main" id="{B9F8924E-2D86-72CA-4125-F3505D0BFF47}"/>
              </a:ext>
            </a:extLst>
          </p:cNvPr>
          <p:cNvSpPr>
            <a:spLocks noChangeArrowheads="1"/>
          </p:cNvSpPr>
          <p:nvPr/>
        </p:nvSpPr>
        <p:spPr bwMode="auto">
          <a:xfrm>
            <a:off x="1248000" y="1696564"/>
            <a:ext cx="10603105" cy="50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457200" indent="-457200" algn="just" eaLnBrk="1" hangingPunct="1">
              <a:lnSpc>
                <a:spcPct val="150000"/>
              </a:lnSpc>
              <a:buFont typeface="Arial" panose="020B0604020202020204" pitchFamily="34" charset="0"/>
              <a:buChar char="•"/>
            </a:pPr>
            <a:r>
              <a:rPr lang="es-ES" sz="2400" dirty="0"/>
              <a:t>Periodo desarrollo </a:t>
            </a:r>
            <a:r>
              <a:rPr lang="es-ES" sz="2400" b="1" dirty="0"/>
              <a:t>normal</a:t>
            </a:r>
            <a:r>
              <a:rPr lang="es-ES" sz="2400" dirty="0"/>
              <a:t> de proyecto de inicio a fin curso escolar</a:t>
            </a:r>
          </a:p>
          <a:p>
            <a:pPr marL="457200" indent="-457200" algn="just" eaLnBrk="1" hangingPunct="1">
              <a:lnSpc>
                <a:spcPct val="150000"/>
              </a:lnSpc>
              <a:buFont typeface="Arial" panose="020B0604020202020204" pitchFamily="34" charset="0"/>
              <a:buChar char="•"/>
            </a:pPr>
            <a:r>
              <a:rPr lang="es-ES" sz="2400" dirty="0"/>
              <a:t>Si en </a:t>
            </a:r>
            <a:r>
              <a:rPr lang="es-ES" sz="2400" b="1" dirty="0"/>
              <a:t>1º</a:t>
            </a:r>
            <a:r>
              <a:rPr lang="es-ES" sz="2400" dirty="0"/>
              <a:t> se han realizado 1</a:t>
            </a:r>
            <a:r>
              <a:rPr lang="es-ES" sz="2400" b="1" dirty="0"/>
              <a:t>40</a:t>
            </a:r>
            <a:r>
              <a:rPr lang="es-ES" sz="2400" dirty="0"/>
              <a:t> h en régimen general, en 2º curso en régimen intensivo se deben realizar en empresa entre </a:t>
            </a:r>
            <a:r>
              <a:rPr lang="es-ES" sz="2400" b="1" dirty="0"/>
              <a:t>700</a:t>
            </a:r>
            <a:r>
              <a:rPr lang="es-ES" sz="2400" dirty="0"/>
              <a:t> a </a:t>
            </a:r>
            <a:r>
              <a:rPr lang="es-ES" sz="2400" b="1" dirty="0"/>
              <a:t>860</a:t>
            </a:r>
            <a:r>
              <a:rPr lang="es-ES" sz="2400" dirty="0"/>
              <a:t> horas.</a:t>
            </a:r>
          </a:p>
          <a:p>
            <a:pPr marL="457200" indent="-457200" algn="just" eaLnBrk="1" hangingPunct="1">
              <a:lnSpc>
                <a:spcPct val="150000"/>
              </a:lnSpc>
              <a:buFont typeface="Arial" panose="020B0604020202020204" pitchFamily="34" charset="0"/>
              <a:buChar char="•"/>
            </a:pPr>
            <a:r>
              <a:rPr lang="es-ES" sz="2400" dirty="0"/>
              <a:t>En caso de </a:t>
            </a:r>
            <a:r>
              <a:rPr lang="es-ES" sz="2400" b="1" dirty="0"/>
              <a:t>no</a:t>
            </a:r>
            <a:r>
              <a:rPr lang="es-ES" sz="2400" dirty="0"/>
              <a:t> haber realizado </a:t>
            </a:r>
            <a:r>
              <a:rPr lang="es-ES" sz="2400" b="1" dirty="0"/>
              <a:t>estancias en 1º </a:t>
            </a:r>
            <a:r>
              <a:rPr lang="es-ES" sz="2400" dirty="0"/>
              <a:t>se podrá realizar en régimen intensivo en 2º entre </a:t>
            </a:r>
            <a:r>
              <a:rPr lang="es-ES" sz="2400" b="1" dirty="0"/>
              <a:t>700</a:t>
            </a:r>
            <a:r>
              <a:rPr lang="es-ES" sz="2400" dirty="0"/>
              <a:t> a </a:t>
            </a:r>
            <a:r>
              <a:rPr lang="es-ES" sz="2400" b="1" dirty="0"/>
              <a:t>1000</a:t>
            </a:r>
            <a:r>
              <a:rPr lang="es-ES" sz="2400" dirty="0"/>
              <a:t> horas.</a:t>
            </a:r>
          </a:p>
          <a:p>
            <a:pPr marL="457200" indent="-457200" algn="just" eaLnBrk="1" hangingPunct="1">
              <a:lnSpc>
                <a:spcPct val="150000"/>
              </a:lnSpc>
              <a:buFont typeface="Arial" panose="020B0604020202020204" pitchFamily="34" charset="0"/>
              <a:buChar char="•"/>
            </a:pPr>
            <a:r>
              <a:rPr lang="es-ES" sz="2400" dirty="0"/>
              <a:t>CUIDADO con proyectos con comienzo en </a:t>
            </a:r>
            <a:r>
              <a:rPr lang="es-ES" sz="2400" b="1" dirty="0"/>
              <a:t>julio</a:t>
            </a:r>
            <a:r>
              <a:rPr lang="es-ES" sz="2400" dirty="0"/>
              <a:t>, los límites de horas son los mismos, una opción es la contratación del alumnado en verano por la empresa y luego el comienzo del proyecto en septiembre </a:t>
            </a:r>
            <a:r>
              <a:rPr lang="es-ES" sz="2400" i="1" dirty="0"/>
              <a:t>(tener en cuenta limitaciones de bonificaciones).</a:t>
            </a:r>
          </a:p>
        </p:txBody>
      </p:sp>
    </p:spTree>
    <p:extLst>
      <p:ext uri="{BB962C8B-B14F-4D97-AF65-F5344CB8AC3E}">
        <p14:creationId xmlns:p14="http://schemas.microsoft.com/office/powerpoint/2010/main" val="122295660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23963"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8" name="Marcador de texto 18"/>
          <p:cNvSpPr>
            <a:spLocks noGrp="1"/>
          </p:cNvSpPr>
          <p:nvPr>
            <p:ph type="body" sz="quarter" idx="10"/>
          </p:nvPr>
        </p:nvSpPr>
        <p:spPr/>
        <p:txBody>
          <a:bodyPr rtlCol="0">
            <a:normAutofit/>
          </a:bodyPr>
          <a:lstStyle/>
          <a:p>
            <a:pPr fontAlgn="auto">
              <a:spcAft>
                <a:spcPts val="0"/>
              </a:spcAft>
              <a:defRPr/>
            </a:pPr>
            <a:r>
              <a:rPr lang="es-ES_tradnl" sz="2800" dirty="0"/>
              <a:t>Duración y comienzo</a:t>
            </a:r>
          </a:p>
        </p:txBody>
      </p:sp>
      <p:sp>
        <p:nvSpPr>
          <p:cNvPr id="16388" name="Text Placeholder 2"/>
          <p:cNvSpPr txBox="1">
            <a:spLocks/>
          </p:cNvSpPr>
          <p:nvPr/>
        </p:nvSpPr>
        <p:spPr bwMode="auto">
          <a:xfrm>
            <a:off x="1223963" y="1800225"/>
            <a:ext cx="9720262"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000" rIns="0" bIns="90000" anchor="ctr"/>
          <a:lstStyle>
            <a:lvl1pPr>
              <a:lnSpc>
                <a:spcPct val="90000"/>
              </a:lnSpc>
              <a:spcBef>
                <a:spcPts val="1000"/>
              </a:spcBef>
              <a:buFont typeface="Arial" pitchFamily="34" charset="0"/>
              <a:buChar char="•"/>
              <a:defRPr sz="2800">
                <a:solidFill>
                  <a:schemeClr val="tx1"/>
                </a:solidFill>
                <a:latin typeface="Arial" pitchFamily="34" charset="0"/>
              </a:defRPr>
            </a:lvl1pPr>
            <a:lvl2pPr marL="685800" indent="-228600">
              <a:lnSpc>
                <a:spcPct val="90000"/>
              </a:lnSpc>
              <a:spcBef>
                <a:spcPts val="500"/>
              </a:spcBef>
              <a:buFont typeface="Arial" pitchFamily="34" charset="0"/>
              <a:buChar char="•"/>
              <a:defRPr sz="2400">
                <a:solidFill>
                  <a:schemeClr val="tx1"/>
                </a:solidFill>
                <a:latin typeface="Arial" pitchFamily="34" charset="0"/>
              </a:defRPr>
            </a:lvl2pPr>
            <a:lvl3pPr marL="1143000" indent="-228600">
              <a:lnSpc>
                <a:spcPct val="90000"/>
              </a:lnSpc>
              <a:spcBef>
                <a:spcPts val="500"/>
              </a:spcBef>
              <a:buFont typeface="Arial" pitchFamily="34" charset="0"/>
              <a:buChar char="•"/>
              <a:defRPr sz="2000">
                <a:solidFill>
                  <a:schemeClr val="tx1"/>
                </a:solidFill>
                <a:latin typeface="Arial" pitchFamily="34" charset="0"/>
              </a:defRPr>
            </a:lvl3pPr>
            <a:lvl4pPr marL="1600200" indent="-228600">
              <a:lnSpc>
                <a:spcPct val="90000"/>
              </a:lnSpc>
              <a:spcBef>
                <a:spcPts val="500"/>
              </a:spcBef>
              <a:buFont typeface="Arial" pitchFamily="34" charset="0"/>
              <a:buChar char="•"/>
              <a:defRPr>
                <a:solidFill>
                  <a:schemeClr val="tx1"/>
                </a:solidFill>
                <a:latin typeface="Arial" pitchFamily="34" charset="0"/>
              </a:defRPr>
            </a:lvl4pPr>
            <a:lvl5pPr marL="2057400" indent="-228600">
              <a:lnSpc>
                <a:spcPct val="90000"/>
              </a:lnSpc>
              <a:spcBef>
                <a:spcPts val="500"/>
              </a:spcBef>
              <a:buFont typeface="Arial" pitchFamily="34" charset="0"/>
              <a:buChar char="•"/>
              <a:defRPr>
                <a:solidFill>
                  <a:schemeClr val="tx1"/>
                </a:solidFill>
                <a:latin typeface="Arial"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defRPr>
            </a:lvl9pPr>
          </a:lstStyle>
          <a:p>
            <a:pPr eaLnBrk="1" hangingPunct="1">
              <a:lnSpc>
                <a:spcPts val="2463"/>
              </a:lnSpc>
              <a:buFont typeface="Arial" pitchFamily="34" charset="0"/>
              <a:buNone/>
            </a:pPr>
            <a:endParaRPr lang="es-ES_tradnl" altLang="es-ES" sz="1600">
              <a:solidFill>
                <a:schemeClr val="tx2"/>
              </a:solidFill>
              <a:cs typeface="Arial" pitchFamily="34" charset="0"/>
            </a:endParaRPr>
          </a:p>
        </p:txBody>
      </p:sp>
      <p:sp>
        <p:nvSpPr>
          <p:cNvPr id="16389" name="Rectángulo 6"/>
          <p:cNvSpPr>
            <a:spLocks noChangeArrowheads="1"/>
          </p:cNvSpPr>
          <p:nvPr/>
        </p:nvSpPr>
        <p:spPr bwMode="auto">
          <a:xfrm>
            <a:off x="336884" y="1327058"/>
            <a:ext cx="1170672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lgn="just" eaLnBrk="1" hangingPunct="1">
              <a:lnSpc>
                <a:spcPct val="150000"/>
              </a:lnSpc>
              <a:buFont typeface="Arial" panose="020B0604020202020204" pitchFamily="34" charset="0"/>
              <a:buChar char="•"/>
            </a:pPr>
            <a:r>
              <a:rPr lang="es-ES" altLang="es-ES" sz="2400" dirty="0"/>
              <a:t>Los </a:t>
            </a:r>
            <a:r>
              <a:rPr lang="es-ES" altLang="es-ES" sz="2400" b="1" dirty="0"/>
              <a:t>proyectos</a:t>
            </a:r>
            <a:r>
              <a:rPr lang="es-ES" altLang="es-ES" sz="2400" dirty="0"/>
              <a:t> tendrán una </a:t>
            </a:r>
            <a:r>
              <a:rPr lang="es-ES" altLang="es-ES" sz="2400" b="1" dirty="0"/>
              <a:t>duración mínima </a:t>
            </a:r>
            <a:r>
              <a:rPr lang="es-ES" altLang="es-ES" sz="2400" dirty="0"/>
              <a:t>de </a:t>
            </a:r>
            <a:r>
              <a:rPr lang="es-ES" altLang="es-ES" sz="2400" b="1" u="sng" dirty="0">
                <a:solidFill>
                  <a:srgbClr val="92D050"/>
                </a:solidFill>
              </a:rPr>
              <a:t>9 meses</a:t>
            </a:r>
            <a:r>
              <a:rPr lang="es-ES" altLang="es-ES" sz="2400" dirty="0"/>
              <a:t> y </a:t>
            </a:r>
            <a:r>
              <a:rPr lang="es-ES" altLang="es-ES" sz="2400" b="1" dirty="0"/>
              <a:t>máxima</a:t>
            </a:r>
            <a:r>
              <a:rPr lang="es-ES" altLang="es-ES" sz="2400" dirty="0"/>
              <a:t> de </a:t>
            </a:r>
            <a:r>
              <a:rPr lang="es-ES" altLang="es-ES" sz="2400" b="1" u="sng" dirty="0">
                <a:solidFill>
                  <a:srgbClr val="92D050"/>
                </a:solidFill>
              </a:rPr>
              <a:t>1 año</a:t>
            </a:r>
            <a:r>
              <a:rPr lang="es-ES" altLang="es-ES" sz="2400" dirty="0">
                <a:solidFill>
                  <a:srgbClr val="92D050"/>
                </a:solidFill>
              </a:rPr>
              <a:t>.</a:t>
            </a:r>
            <a:endParaRPr lang="es-ES" altLang="es-ES" sz="2400" b="1" u="sng" dirty="0">
              <a:solidFill>
                <a:srgbClr val="92D050"/>
              </a:solidFill>
            </a:endParaRPr>
          </a:p>
          <a:p>
            <a:pPr marL="342900" indent="-342900" algn="just" eaLnBrk="1" hangingPunct="1">
              <a:lnSpc>
                <a:spcPct val="150000"/>
              </a:lnSpc>
              <a:buFont typeface="Arial" panose="020B0604020202020204" pitchFamily="34" charset="0"/>
              <a:buChar char="•"/>
            </a:pPr>
            <a:r>
              <a:rPr lang="es-ES" altLang="es-ES" sz="2400" dirty="0"/>
              <a:t>Comienzo con el curso escolar en </a:t>
            </a:r>
            <a:r>
              <a:rPr lang="es-ES" altLang="es-ES" sz="2400" b="1" dirty="0"/>
              <a:t>septiembre </a:t>
            </a:r>
            <a:r>
              <a:rPr lang="es-ES" altLang="es-ES" sz="2400" i="1" dirty="0"/>
              <a:t>(posibilidad adelanto a julio).</a:t>
            </a:r>
          </a:p>
          <a:p>
            <a:pPr marL="342900" indent="-342900" algn="just" eaLnBrk="1" hangingPunct="1">
              <a:lnSpc>
                <a:spcPct val="150000"/>
              </a:lnSpc>
              <a:buFont typeface="Arial" panose="020B0604020202020204" pitchFamily="34" charset="0"/>
              <a:buChar char="•"/>
            </a:pPr>
            <a:r>
              <a:rPr lang="es-ES" altLang="es-ES" sz="2400" b="1" dirty="0"/>
              <a:t>Tipos</a:t>
            </a:r>
            <a:r>
              <a:rPr lang="es-ES" altLang="es-ES" sz="2400" dirty="0"/>
              <a:t> de </a:t>
            </a:r>
            <a:r>
              <a:rPr lang="es-ES" altLang="es-ES" sz="2400" b="1" dirty="0"/>
              <a:t>proyecto</a:t>
            </a:r>
            <a:r>
              <a:rPr lang="es-ES" altLang="es-ES" sz="2400" dirty="0"/>
              <a:t> en función de </a:t>
            </a:r>
            <a:r>
              <a:rPr lang="es-ES" altLang="es-ES" sz="2400" b="1" dirty="0"/>
              <a:t>actividad laboral</a:t>
            </a:r>
            <a:r>
              <a:rPr lang="es-ES" altLang="es-ES" sz="2400" dirty="0"/>
              <a:t>:</a:t>
            </a:r>
          </a:p>
          <a:p>
            <a:pPr marL="1085850" lvl="1" indent="-342900" algn="just" eaLnBrk="1" hangingPunct="1">
              <a:lnSpc>
                <a:spcPct val="150000"/>
              </a:lnSpc>
              <a:buFont typeface="Arial" panose="020B0604020202020204" pitchFamily="34" charset="0"/>
              <a:buChar char="•"/>
            </a:pPr>
            <a:r>
              <a:rPr lang="es-ES" altLang="es-ES" sz="2400" b="1" dirty="0">
                <a:solidFill>
                  <a:srgbClr val="00B0F0"/>
                </a:solidFill>
              </a:rPr>
              <a:t>COEXISTENCIA</a:t>
            </a:r>
            <a:r>
              <a:rPr lang="es-ES" altLang="es-ES" sz="2400" dirty="0"/>
              <a:t>: </a:t>
            </a:r>
            <a:r>
              <a:rPr lang="es-ES" altLang="es-ES" sz="2400" b="1" dirty="0"/>
              <a:t>misma semana </a:t>
            </a:r>
            <a:r>
              <a:rPr lang="es-ES" altLang="es-ES" sz="2400" dirty="0"/>
              <a:t>en </a:t>
            </a:r>
            <a:r>
              <a:rPr lang="es-ES" altLang="es-ES" sz="2400" b="1" dirty="0"/>
              <a:t>centro</a:t>
            </a:r>
            <a:r>
              <a:rPr lang="es-ES" altLang="es-ES" sz="2400" dirty="0"/>
              <a:t> docente y aprendizaje en la </a:t>
            </a:r>
            <a:r>
              <a:rPr lang="es-ES" altLang="es-ES" sz="2400" b="1" dirty="0"/>
              <a:t>empresa</a:t>
            </a:r>
            <a:r>
              <a:rPr lang="es-ES" altLang="es-ES" sz="2400" dirty="0"/>
              <a:t> y otros exclusivos en empresa. Máximo 20 h/</a:t>
            </a:r>
            <a:r>
              <a:rPr lang="es-ES" altLang="es-ES" sz="2400" dirty="0" err="1"/>
              <a:t>sem</a:t>
            </a:r>
            <a:r>
              <a:rPr lang="es-ES" altLang="es-ES" sz="2400" dirty="0"/>
              <a:t> en centro y suma entre horas centro + horas empresa 45 h/</a:t>
            </a:r>
            <a:r>
              <a:rPr lang="es-ES" altLang="es-ES" sz="2400" dirty="0" err="1"/>
              <a:t>sem</a:t>
            </a:r>
            <a:r>
              <a:rPr lang="es-ES" altLang="es-ES" sz="2400" dirty="0"/>
              <a:t>.</a:t>
            </a:r>
          </a:p>
          <a:p>
            <a:pPr marL="1085850" lvl="1" indent="-342900" algn="just" eaLnBrk="1" hangingPunct="1">
              <a:lnSpc>
                <a:spcPct val="150000"/>
              </a:lnSpc>
              <a:buFont typeface="Arial" panose="020B0604020202020204" pitchFamily="34" charset="0"/>
              <a:buChar char="•"/>
            </a:pPr>
            <a:r>
              <a:rPr lang="es-ES" altLang="es-ES" sz="2400" b="1" dirty="0">
                <a:solidFill>
                  <a:srgbClr val="00B0F0"/>
                </a:solidFill>
              </a:rPr>
              <a:t>ALTERNANCIA</a:t>
            </a:r>
            <a:r>
              <a:rPr lang="es-ES" altLang="es-ES" sz="2400" b="1" dirty="0"/>
              <a:t>: alternando días/semanas </a:t>
            </a:r>
            <a:r>
              <a:rPr lang="es-ES" altLang="es-ES" sz="2400" dirty="0"/>
              <a:t>de formación sólo en el centro docente y otras de aprendizaje solo en la empresa. Máximo horas empresa 40 h/</a:t>
            </a:r>
            <a:r>
              <a:rPr lang="es-ES" altLang="es-ES" sz="2400" dirty="0" err="1"/>
              <a:t>sem</a:t>
            </a:r>
            <a:r>
              <a:rPr lang="es-ES" altLang="es-ES" sz="2400" dirty="0"/>
              <a:t>. En este modelo se van perdiendo horas de trabajo cuando se realizan horas de formación en centro.</a:t>
            </a:r>
          </a:p>
        </p:txBody>
      </p:sp>
    </p:spTree>
    <p:extLst>
      <p:ext uri="{BB962C8B-B14F-4D97-AF65-F5344CB8AC3E}">
        <p14:creationId xmlns:p14="http://schemas.microsoft.com/office/powerpoint/2010/main" val="238325894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title"/>
          </p:nvPr>
        </p:nvSpPr>
        <p:spPr bwMode="auto">
          <a:xfrm>
            <a:off x="1235869" y="485775"/>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dirty="0">
                <a:latin typeface="Arial" pitchFamily="34" charset="0"/>
                <a:cs typeface="Arial" pitchFamily="34" charset="0"/>
              </a:rPr>
              <a:t>Formación Profesional Dual</a:t>
            </a:r>
          </a:p>
        </p:txBody>
      </p:sp>
      <p:sp>
        <p:nvSpPr>
          <p:cNvPr id="16389" name="Rectángulo 6"/>
          <p:cNvSpPr>
            <a:spLocks noChangeArrowheads="1"/>
          </p:cNvSpPr>
          <p:nvPr/>
        </p:nvSpPr>
        <p:spPr bwMode="auto">
          <a:xfrm>
            <a:off x="791676" y="1081730"/>
            <a:ext cx="1060864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sz="2800" b="1" dirty="0"/>
              <a:t>¿Tipos de organización horaria en régimen intensivo?</a:t>
            </a:r>
          </a:p>
        </p:txBody>
      </p:sp>
      <p:pic>
        <p:nvPicPr>
          <p:cNvPr id="3" name="Imagen 2"/>
          <p:cNvPicPr>
            <a:picLocks noChangeAspect="1"/>
          </p:cNvPicPr>
          <p:nvPr/>
        </p:nvPicPr>
        <p:blipFill rotWithShape="1">
          <a:blip r:embed="rId2"/>
          <a:srcRect b="7969"/>
          <a:stretch/>
        </p:blipFill>
        <p:spPr>
          <a:xfrm>
            <a:off x="3980330" y="1929167"/>
            <a:ext cx="7852280" cy="4823819"/>
          </a:xfrm>
          <a:prstGeom prst="rect">
            <a:avLst/>
          </a:prstGeom>
        </p:spPr>
      </p:pic>
      <p:sp>
        <p:nvSpPr>
          <p:cNvPr id="12" name="Rectángulo 6"/>
          <p:cNvSpPr>
            <a:spLocks noChangeArrowheads="1"/>
          </p:cNvSpPr>
          <p:nvPr/>
        </p:nvSpPr>
        <p:spPr bwMode="auto">
          <a:xfrm>
            <a:off x="170329" y="2043878"/>
            <a:ext cx="3258671"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hangingPunct="1">
              <a:lnSpc>
                <a:spcPct val="150000"/>
              </a:lnSpc>
            </a:pPr>
            <a:r>
              <a:rPr lang="es-ES" dirty="0"/>
              <a:t>Existen múltiples formas de desarrollo formación en empresa. El </a:t>
            </a:r>
            <a:r>
              <a:rPr lang="es-ES" b="1" dirty="0"/>
              <a:t>modelo</a:t>
            </a:r>
            <a:r>
              <a:rPr lang="es-ES" dirty="0"/>
              <a:t> más </a:t>
            </a:r>
            <a:r>
              <a:rPr lang="es-ES" b="1" dirty="0"/>
              <a:t>adecuado</a:t>
            </a:r>
            <a:r>
              <a:rPr lang="es-ES" dirty="0"/>
              <a:t> </a:t>
            </a:r>
            <a:r>
              <a:rPr lang="es-ES" b="1" dirty="0"/>
              <a:t>depende</a:t>
            </a:r>
            <a:r>
              <a:rPr lang="es-ES" dirty="0"/>
              <a:t> de la </a:t>
            </a:r>
            <a:r>
              <a:rPr lang="es-ES" b="1" dirty="0"/>
              <a:t>actividad</a:t>
            </a:r>
            <a:r>
              <a:rPr lang="es-ES" dirty="0"/>
              <a:t> de la </a:t>
            </a:r>
            <a:r>
              <a:rPr lang="es-ES" b="1" dirty="0"/>
              <a:t>empresa</a:t>
            </a:r>
            <a:r>
              <a:rPr lang="es-ES" dirty="0"/>
              <a:t>. El objetivo tiene que ser intentar llegar a realizar las horas totales de convenio. Depende del modelo, se pierden horas de trabajo en empresa.</a:t>
            </a:r>
          </a:p>
        </p:txBody>
      </p:sp>
    </p:spTree>
    <p:extLst>
      <p:ext uri="{BB962C8B-B14F-4D97-AF65-F5344CB8AC3E}">
        <p14:creationId xmlns:p14="http://schemas.microsoft.com/office/powerpoint/2010/main" val="1240465839"/>
      </p:ext>
    </p:extLst>
  </p:cSld>
  <p:clrMapOvr>
    <a:masterClrMapping/>
  </p:clrMapOvr>
  <p:transition spd="med">
    <p:fade/>
  </p:transition>
</p:sld>
</file>

<file path=ppt/theme/theme1.xml><?xml version="1.0" encoding="utf-8"?>
<a:theme xmlns:a="http://schemas.openxmlformats.org/drawingml/2006/main" name="Office Theme">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11781</TotalTime>
  <Words>2823</Words>
  <Application>Microsoft Office PowerPoint</Application>
  <PresentationFormat>Panorámica</PresentationFormat>
  <Paragraphs>254</Paragraphs>
  <Slides>46</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arial</vt:lpstr>
      <vt:lpstr>arial</vt:lpstr>
      <vt:lpstr>Calibri</vt:lpstr>
      <vt:lpstr>Times New Roman</vt:lpstr>
      <vt:lpstr>Wingdings</vt:lpstr>
      <vt:lpstr>Office Theme</vt:lpstr>
      <vt:lpstr>Formación Profesional en Régimen Intensivo</vt:lpstr>
      <vt:lpstr>Presentación de PowerPoint</vt:lpstr>
      <vt:lpstr>Formación Profesional en Régimen Intensivo</vt:lpstr>
      <vt:lpstr>Formación Profesional en Régimen Intensivo</vt:lpstr>
      <vt:lpstr>Formación Profesional Dual</vt:lpstr>
      <vt:lpstr>Formación Profesional Dual</vt:lpstr>
      <vt:lpstr>Formación Profesional en Régimen Intensivo</vt:lpstr>
      <vt:lpstr>Formación Profesional Dual</vt:lpstr>
      <vt:lpstr>Formación Profesional Dual</vt:lpstr>
      <vt:lpstr>Presentación de PowerPoint</vt:lpstr>
      <vt:lpstr>Regulación normativa Dual en Régimen Intensivo</vt:lpstr>
      <vt:lpstr>Regulación normativa Dual en Régimen Intensivo</vt:lpstr>
      <vt:lpstr>Regulación normativa Dual en Régimen Intensivo</vt:lpstr>
      <vt:lpstr>Regulación normativa Dual en Régimen Intensivo</vt:lpstr>
      <vt:lpstr>Presentación de PowerPoint</vt:lpstr>
      <vt:lpstr>Pasos desarrollo proyecto</vt:lpstr>
      <vt:lpstr>Pasos desarrollo proyecto</vt:lpstr>
      <vt:lpstr>Pasos desarrollo proyecto</vt:lpstr>
      <vt:lpstr>Pasos desarrollo proyecto</vt:lpstr>
      <vt:lpstr>Pasos desarrollo proyecto</vt:lpstr>
      <vt:lpstr>Pasos desarrollo proyecto</vt:lpstr>
      <vt:lpstr>Pasos desarrollo proyecto</vt:lpstr>
      <vt:lpstr>Presentación de PowerPoint</vt:lpstr>
      <vt:lpstr>Relación laboral</vt:lpstr>
      <vt:lpstr>Formación Profesional Dual</vt:lpstr>
      <vt:lpstr>Formación Profesional Dual</vt:lpstr>
      <vt:lpstr>Formación Profesional Dual</vt:lpstr>
      <vt:lpstr>Formación Profesional Dual</vt:lpstr>
      <vt:lpstr>Formación Profesional Dual</vt:lpstr>
      <vt:lpstr>Formación Profesional Dual</vt:lpstr>
      <vt:lpstr>Formación Profesional Dual</vt:lpstr>
      <vt:lpstr>Formación Profesional Dual</vt:lpstr>
      <vt:lpstr>Presentación de PowerPoint</vt:lpstr>
      <vt:lpstr>Formación Profesional Dual</vt:lpstr>
      <vt:lpstr>Formación Profesional Dual</vt:lpstr>
      <vt:lpstr>Presentación de PowerPoint</vt:lpstr>
      <vt:lpstr>Organización proyecto</vt:lpstr>
      <vt:lpstr>Organización proyecto</vt:lpstr>
      <vt:lpstr>Organización proyecto</vt:lpstr>
      <vt:lpstr>Organización proyecto</vt:lpstr>
      <vt:lpstr>Organización proyecto</vt:lpstr>
      <vt:lpstr>Organización proyecto</vt:lpstr>
      <vt:lpstr>Organización proyecto</vt:lpstr>
      <vt:lpstr>Organización proyecto</vt:lpstr>
      <vt:lpstr>Formación Profesional Dual</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Romeo</dc:creator>
  <cp:lastModifiedBy>Valentín Hernández</cp:lastModifiedBy>
  <cp:revision>649</cp:revision>
  <cp:lastPrinted>2022-06-08T07:52:08Z</cp:lastPrinted>
  <dcterms:created xsi:type="dcterms:W3CDTF">2015-10-16T11:25:49Z</dcterms:created>
  <dcterms:modified xsi:type="dcterms:W3CDTF">2025-04-28T17:45:59Z</dcterms:modified>
</cp:coreProperties>
</file>