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1"/>
  </p:sldMasterIdLst>
  <p:notesMasterIdLst>
    <p:notesMasterId r:id="rId48"/>
  </p:notesMasterIdLst>
  <p:handoutMasterIdLst>
    <p:handoutMasterId r:id="rId49"/>
  </p:handoutMasterIdLst>
  <p:sldIdLst>
    <p:sldId id="597" r:id="rId2"/>
    <p:sldId id="855" r:id="rId3"/>
    <p:sldId id="873" r:id="rId4"/>
    <p:sldId id="874" r:id="rId5"/>
    <p:sldId id="876" r:id="rId6"/>
    <p:sldId id="877" r:id="rId7"/>
    <p:sldId id="875" r:id="rId8"/>
    <p:sldId id="802" r:id="rId9"/>
    <p:sldId id="878" r:id="rId10"/>
    <p:sldId id="721" r:id="rId11"/>
    <p:sldId id="822" r:id="rId12"/>
    <p:sldId id="879" r:id="rId13"/>
    <p:sldId id="880" r:id="rId14"/>
    <p:sldId id="881" r:id="rId15"/>
    <p:sldId id="882" r:id="rId16"/>
    <p:sldId id="801" r:id="rId17"/>
    <p:sldId id="883" r:id="rId18"/>
    <p:sldId id="884" r:id="rId19"/>
    <p:sldId id="885" r:id="rId20"/>
    <p:sldId id="886" r:id="rId21"/>
    <p:sldId id="887" r:id="rId22"/>
    <p:sldId id="888" r:id="rId23"/>
    <p:sldId id="756" r:id="rId24"/>
    <p:sldId id="757" r:id="rId25"/>
    <p:sldId id="758" r:id="rId26"/>
    <p:sldId id="760" r:id="rId27"/>
    <p:sldId id="808" r:id="rId28"/>
    <p:sldId id="792" r:id="rId29"/>
    <p:sldId id="779" r:id="rId30"/>
    <p:sldId id="781" r:id="rId31"/>
    <p:sldId id="851" r:id="rId32"/>
    <p:sldId id="798" r:id="rId33"/>
    <p:sldId id="772" r:id="rId34"/>
    <p:sldId id="809" r:id="rId35"/>
    <p:sldId id="832" r:id="rId36"/>
    <p:sldId id="767" r:id="rId37"/>
    <p:sldId id="826" r:id="rId38"/>
    <p:sldId id="800" r:id="rId39"/>
    <p:sldId id="787" r:id="rId40"/>
    <p:sldId id="889" r:id="rId41"/>
    <p:sldId id="890" r:id="rId42"/>
    <p:sldId id="891" r:id="rId43"/>
    <p:sldId id="892" r:id="rId44"/>
    <p:sldId id="893" r:id="rId45"/>
    <p:sldId id="854" r:id="rId46"/>
    <p:sldId id="746" r:id="rId47"/>
  </p:sldIdLst>
  <p:sldSz cx="12192000" cy="6858000"/>
  <p:notesSz cx="6735763" cy="9866313"/>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2A2A2A"/>
    <a:srgbClr val="99CCFF"/>
    <a:srgbClr val="CCE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05" autoAdjust="0"/>
    <p:restoredTop sz="96311"/>
  </p:normalViewPr>
  <p:slideViewPr>
    <p:cSldViewPr snapToGrid="0" snapToObjects="1">
      <p:cViewPr varScale="1">
        <p:scale>
          <a:sx n="51" d="100"/>
          <a:sy n="51" d="100"/>
        </p:scale>
        <p:origin x="888" y="-216"/>
      </p:cViewPr>
      <p:guideLst>
        <p:guide orient="horz" pos="2160"/>
        <p:guide pos="3840"/>
      </p:guideLst>
    </p:cSldViewPr>
  </p:slideViewPr>
  <p:outlineViewPr>
    <p:cViewPr>
      <p:scale>
        <a:sx n="33" d="100"/>
        <a:sy n="33" d="100"/>
      </p:scale>
      <p:origin x="0" y="-21152"/>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46" d="100"/>
          <a:sy n="146" d="100"/>
        </p:scale>
        <p:origin x="5936"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7BC473-5FC4-4A02-A5A2-E2476BBF6F6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88C7BCEE-6CBD-4E11-AC9E-A15B2B7C1703}">
      <dgm:prSet custT="1"/>
      <dgm:spPr/>
      <dgm:t>
        <a:bodyPr/>
        <a:lstStyle/>
        <a:p>
          <a:pPr rtl="0"/>
          <a:r>
            <a:rPr lang="es-ES" sz="3300" b="1" dirty="0"/>
            <a:t>De centros públicos, privados concertados y privados</a:t>
          </a:r>
          <a:endParaRPr lang="es-ES" sz="3300" dirty="0"/>
        </a:p>
      </dgm:t>
    </dgm:pt>
    <dgm:pt modelId="{C12755AC-5AC5-4CDD-A405-9B0B8DF84B77}" type="parTrans" cxnId="{F9ED2FBE-5F21-459B-A68D-01A57CFDA6A0}">
      <dgm:prSet/>
      <dgm:spPr/>
      <dgm:t>
        <a:bodyPr/>
        <a:lstStyle/>
        <a:p>
          <a:endParaRPr lang="es-ES" sz="3300"/>
        </a:p>
      </dgm:t>
    </dgm:pt>
    <dgm:pt modelId="{8E4E7682-CE31-4995-9E95-7CF5CC7340EB}" type="sibTrans" cxnId="{F9ED2FBE-5F21-459B-A68D-01A57CFDA6A0}">
      <dgm:prSet/>
      <dgm:spPr/>
      <dgm:t>
        <a:bodyPr/>
        <a:lstStyle/>
        <a:p>
          <a:endParaRPr lang="es-ES" sz="3300"/>
        </a:p>
      </dgm:t>
    </dgm:pt>
    <dgm:pt modelId="{A107E968-446C-44FF-8F61-7CFD37D40406}">
      <dgm:prSet custT="1"/>
      <dgm:spPr/>
      <dgm:t>
        <a:bodyPr/>
        <a:lstStyle/>
        <a:p>
          <a:pPr rtl="0"/>
          <a:r>
            <a:rPr lang="es-ES" sz="3300" b="1" dirty="0"/>
            <a:t>Ciclos Grado Medio </a:t>
          </a:r>
          <a:r>
            <a:rPr lang="es-ES" sz="3300" dirty="0"/>
            <a:t>(alumnos/as 2º)</a:t>
          </a:r>
        </a:p>
      </dgm:t>
    </dgm:pt>
    <dgm:pt modelId="{531753DD-76A5-40ED-B6BB-08F1D5913426}" type="parTrans" cxnId="{BBED651B-98CC-465C-9E26-07345D7B0D10}">
      <dgm:prSet/>
      <dgm:spPr/>
      <dgm:t>
        <a:bodyPr/>
        <a:lstStyle/>
        <a:p>
          <a:endParaRPr lang="es-ES" sz="3300"/>
        </a:p>
      </dgm:t>
    </dgm:pt>
    <dgm:pt modelId="{07322DFD-5487-4F8D-B771-F4691B83E985}" type="sibTrans" cxnId="{BBED651B-98CC-465C-9E26-07345D7B0D10}">
      <dgm:prSet/>
      <dgm:spPr/>
      <dgm:t>
        <a:bodyPr/>
        <a:lstStyle/>
        <a:p>
          <a:endParaRPr lang="es-ES" sz="3300"/>
        </a:p>
      </dgm:t>
    </dgm:pt>
    <dgm:pt modelId="{FD61A0D5-FC94-4648-AFCC-7C7E3E2DA08C}">
      <dgm:prSet custT="1"/>
      <dgm:spPr/>
      <dgm:t>
        <a:bodyPr/>
        <a:lstStyle/>
        <a:p>
          <a:pPr rtl="0"/>
          <a:r>
            <a:rPr lang="es-ES" sz="3300" b="1" dirty="0"/>
            <a:t>Ciclos Grado Superior </a:t>
          </a:r>
          <a:r>
            <a:rPr lang="es-ES" sz="3300" dirty="0"/>
            <a:t>(alumnos/as 2º)</a:t>
          </a:r>
        </a:p>
      </dgm:t>
    </dgm:pt>
    <dgm:pt modelId="{96F844F6-F0B8-4A9E-890D-5AE9C7E1AD42}" type="parTrans" cxnId="{AEB0B23B-ED24-44B5-B87A-D18DD9D1303D}">
      <dgm:prSet/>
      <dgm:spPr/>
      <dgm:t>
        <a:bodyPr/>
        <a:lstStyle/>
        <a:p>
          <a:endParaRPr lang="es-ES" sz="3300"/>
        </a:p>
      </dgm:t>
    </dgm:pt>
    <dgm:pt modelId="{EF9169EB-D239-4A13-A006-64240AFD2BE9}" type="sibTrans" cxnId="{AEB0B23B-ED24-44B5-B87A-D18DD9D1303D}">
      <dgm:prSet/>
      <dgm:spPr/>
      <dgm:t>
        <a:bodyPr/>
        <a:lstStyle/>
        <a:p>
          <a:endParaRPr lang="es-ES" sz="3300"/>
        </a:p>
      </dgm:t>
    </dgm:pt>
    <dgm:pt modelId="{684AD876-ECB1-4CE2-A31F-11C485504C8D}">
      <dgm:prSet custT="1"/>
      <dgm:spPr/>
      <dgm:t>
        <a:bodyPr/>
        <a:lstStyle/>
        <a:p>
          <a:pPr rtl="0"/>
          <a:r>
            <a:rPr lang="es-ES" sz="3300" b="1"/>
            <a:t>Cursos de Especialización</a:t>
          </a:r>
          <a:endParaRPr lang="es-ES" sz="3300"/>
        </a:p>
      </dgm:t>
    </dgm:pt>
    <dgm:pt modelId="{4F362E40-AF37-43D5-A92F-652FAF9DD7C6}" type="parTrans" cxnId="{651F4EA1-B537-444C-BCE4-79386F890395}">
      <dgm:prSet/>
      <dgm:spPr/>
      <dgm:t>
        <a:bodyPr/>
        <a:lstStyle/>
        <a:p>
          <a:endParaRPr lang="es-ES" sz="3300"/>
        </a:p>
      </dgm:t>
    </dgm:pt>
    <dgm:pt modelId="{24A05E7E-C70D-41AC-BAB2-FDA610B823A4}" type="sibTrans" cxnId="{651F4EA1-B537-444C-BCE4-79386F890395}">
      <dgm:prSet/>
      <dgm:spPr/>
      <dgm:t>
        <a:bodyPr/>
        <a:lstStyle/>
        <a:p>
          <a:endParaRPr lang="es-ES" sz="3300"/>
        </a:p>
      </dgm:t>
    </dgm:pt>
    <dgm:pt modelId="{5F8F44A3-CDCF-4E64-BE3C-518305C5E73C}" type="pres">
      <dgm:prSet presAssocID="{E07BC473-5FC4-4A02-A5A2-E2476BBF6F6C}" presName="Name0" presStyleCnt="0">
        <dgm:presLayoutVars>
          <dgm:dir/>
          <dgm:animLvl val="lvl"/>
          <dgm:resizeHandles val="exact"/>
        </dgm:presLayoutVars>
      </dgm:prSet>
      <dgm:spPr/>
    </dgm:pt>
    <dgm:pt modelId="{D9CB0FDB-3299-4C8A-B7F4-19FEF7884303}" type="pres">
      <dgm:prSet presAssocID="{88C7BCEE-6CBD-4E11-AC9E-A15B2B7C1703}" presName="linNode" presStyleCnt="0"/>
      <dgm:spPr/>
    </dgm:pt>
    <dgm:pt modelId="{9B279EE9-C6DC-40D3-9F40-4B9A0B220CFA}" type="pres">
      <dgm:prSet presAssocID="{88C7BCEE-6CBD-4E11-AC9E-A15B2B7C1703}" presName="parentText" presStyleLbl="node1" presStyleIdx="0" presStyleCnt="1">
        <dgm:presLayoutVars>
          <dgm:chMax val="1"/>
          <dgm:bulletEnabled val="1"/>
        </dgm:presLayoutVars>
      </dgm:prSet>
      <dgm:spPr/>
    </dgm:pt>
    <dgm:pt modelId="{7EA8F2C5-E68D-409D-941E-5E6285F4AC0B}" type="pres">
      <dgm:prSet presAssocID="{88C7BCEE-6CBD-4E11-AC9E-A15B2B7C1703}" presName="descendantText" presStyleLbl="alignAccFollowNode1" presStyleIdx="0" presStyleCnt="1" custScaleX="145961">
        <dgm:presLayoutVars>
          <dgm:bulletEnabled val="1"/>
        </dgm:presLayoutVars>
      </dgm:prSet>
      <dgm:spPr/>
    </dgm:pt>
  </dgm:ptLst>
  <dgm:cxnLst>
    <dgm:cxn modelId="{BBED651B-98CC-465C-9E26-07345D7B0D10}" srcId="{88C7BCEE-6CBD-4E11-AC9E-A15B2B7C1703}" destId="{A107E968-446C-44FF-8F61-7CFD37D40406}" srcOrd="0" destOrd="0" parTransId="{531753DD-76A5-40ED-B6BB-08F1D5913426}" sibTransId="{07322DFD-5487-4F8D-B771-F4691B83E985}"/>
    <dgm:cxn modelId="{AEB0B23B-ED24-44B5-B87A-D18DD9D1303D}" srcId="{88C7BCEE-6CBD-4E11-AC9E-A15B2B7C1703}" destId="{FD61A0D5-FC94-4648-AFCC-7C7E3E2DA08C}" srcOrd="1" destOrd="0" parTransId="{96F844F6-F0B8-4A9E-890D-5AE9C7E1AD42}" sibTransId="{EF9169EB-D239-4A13-A006-64240AFD2BE9}"/>
    <dgm:cxn modelId="{C1F0025D-15B7-4023-A06F-EDACF791E937}" type="presOf" srcId="{A107E968-446C-44FF-8F61-7CFD37D40406}" destId="{7EA8F2C5-E68D-409D-941E-5E6285F4AC0B}" srcOrd="0" destOrd="0" presId="urn:microsoft.com/office/officeart/2005/8/layout/vList5"/>
    <dgm:cxn modelId="{053ED14A-F9DF-4E17-805C-3D53168CBC19}" type="presOf" srcId="{684AD876-ECB1-4CE2-A31F-11C485504C8D}" destId="{7EA8F2C5-E68D-409D-941E-5E6285F4AC0B}" srcOrd="0" destOrd="2" presId="urn:microsoft.com/office/officeart/2005/8/layout/vList5"/>
    <dgm:cxn modelId="{651F4EA1-B537-444C-BCE4-79386F890395}" srcId="{88C7BCEE-6CBD-4E11-AC9E-A15B2B7C1703}" destId="{684AD876-ECB1-4CE2-A31F-11C485504C8D}" srcOrd="2" destOrd="0" parTransId="{4F362E40-AF37-43D5-A92F-652FAF9DD7C6}" sibTransId="{24A05E7E-C70D-41AC-BAB2-FDA610B823A4}"/>
    <dgm:cxn modelId="{F9ED2FBE-5F21-459B-A68D-01A57CFDA6A0}" srcId="{E07BC473-5FC4-4A02-A5A2-E2476BBF6F6C}" destId="{88C7BCEE-6CBD-4E11-AC9E-A15B2B7C1703}" srcOrd="0" destOrd="0" parTransId="{C12755AC-5AC5-4CDD-A405-9B0B8DF84B77}" sibTransId="{8E4E7682-CE31-4995-9E95-7CF5CC7340EB}"/>
    <dgm:cxn modelId="{36AB13C4-5B4B-4457-8340-4D308C05D1AD}" type="presOf" srcId="{E07BC473-5FC4-4A02-A5A2-E2476BBF6F6C}" destId="{5F8F44A3-CDCF-4E64-BE3C-518305C5E73C}" srcOrd="0" destOrd="0" presId="urn:microsoft.com/office/officeart/2005/8/layout/vList5"/>
    <dgm:cxn modelId="{B1C5EDC6-6A28-406B-A005-DDA4FFB958F9}" type="presOf" srcId="{FD61A0D5-FC94-4648-AFCC-7C7E3E2DA08C}" destId="{7EA8F2C5-E68D-409D-941E-5E6285F4AC0B}" srcOrd="0" destOrd="1" presId="urn:microsoft.com/office/officeart/2005/8/layout/vList5"/>
    <dgm:cxn modelId="{8D787CE9-4AA3-42EC-81A2-E2B06F75DACC}" type="presOf" srcId="{88C7BCEE-6CBD-4E11-AC9E-A15B2B7C1703}" destId="{9B279EE9-C6DC-40D3-9F40-4B9A0B220CFA}" srcOrd="0" destOrd="0" presId="urn:microsoft.com/office/officeart/2005/8/layout/vList5"/>
    <dgm:cxn modelId="{76154FA5-DB59-4218-A954-0A561393F4EB}" type="presParOf" srcId="{5F8F44A3-CDCF-4E64-BE3C-518305C5E73C}" destId="{D9CB0FDB-3299-4C8A-B7F4-19FEF7884303}" srcOrd="0" destOrd="0" presId="urn:microsoft.com/office/officeart/2005/8/layout/vList5"/>
    <dgm:cxn modelId="{14CAC026-DDEA-4369-8B59-BCBBBE610CC9}" type="presParOf" srcId="{D9CB0FDB-3299-4C8A-B7F4-19FEF7884303}" destId="{9B279EE9-C6DC-40D3-9F40-4B9A0B220CFA}" srcOrd="0" destOrd="0" presId="urn:microsoft.com/office/officeart/2005/8/layout/vList5"/>
    <dgm:cxn modelId="{20348DC4-3D65-4C4F-ACF8-BF809C83B54C}" type="presParOf" srcId="{D9CB0FDB-3299-4C8A-B7F4-19FEF7884303}" destId="{7EA8F2C5-E68D-409D-941E-5E6285F4AC0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5D9439-405E-491A-8D72-A8D0B6911EF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F0EA9143-2D5E-4611-9AE0-33B102CE4F92}">
      <dgm:prSet/>
      <dgm:spPr/>
      <dgm:t>
        <a:bodyPr/>
        <a:lstStyle/>
        <a:p>
          <a:pPr rtl="0"/>
          <a:r>
            <a:rPr lang="es-ES" b="1" dirty="0"/>
            <a:t>Contrato para la formación en alternancia </a:t>
          </a:r>
          <a:r>
            <a:rPr lang="es-ES" dirty="0"/>
            <a:t>(RDL 32/2021, de 28 de diciembre). </a:t>
          </a:r>
          <a:r>
            <a:rPr lang="es-ES" i="1" dirty="0"/>
            <a:t>Sustituye y mejora el anterior Contrato para la Formación y el Aprendizaje. </a:t>
          </a:r>
          <a:r>
            <a:rPr lang="es-ES" b="1" i="1" dirty="0">
              <a:solidFill>
                <a:srgbClr val="FF0000"/>
              </a:solidFill>
            </a:rPr>
            <a:t>Relación especial</a:t>
          </a:r>
          <a:r>
            <a:rPr lang="es-ES" i="1" dirty="0"/>
            <a:t> </a:t>
          </a:r>
          <a:r>
            <a:rPr lang="es-ES" i="1" dirty="0">
              <a:solidFill>
                <a:srgbClr val="0070C0"/>
              </a:solidFill>
            </a:rPr>
            <a:t>9936 – Contrato formación en alternancia. Estudios universitarios / FP</a:t>
          </a:r>
          <a:endParaRPr lang="es-ES" dirty="0">
            <a:solidFill>
              <a:srgbClr val="0070C0"/>
            </a:solidFill>
          </a:endParaRPr>
        </a:p>
      </dgm:t>
    </dgm:pt>
    <dgm:pt modelId="{56F5E27B-3EAB-4CC9-AA9A-97ACC05EB6FE}" type="parTrans" cxnId="{48B041AA-7F80-424C-A405-CDB5B5173CE8}">
      <dgm:prSet/>
      <dgm:spPr/>
      <dgm:t>
        <a:bodyPr/>
        <a:lstStyle/>
        <a:p>
          <a:endParaRPr lang="es-ES"/>
        </a:p>
      </dgm:t>
    </dgm:pt>
    <dgm:pt modelId="{B373C7DA-CBF7-4A47-B92A-939DA23CA37A}" type="sibTrans" cxnId="{48B041AA-7F80-424C-A405-CDB5B5173CE8}">
      <dgm:prSet/>
      <dgm:spPr/>
      <dgm:t>
        <a:bodyPr/>
        <a:lstStyle/>
        <a:p>
          <a:endParaRPr lang="es-ES"/>
        </a:p>
      </dgm:t>
    </dgm:pt>
    <dgm:pt modelId="{EED3F69A-EA7A-4433-8053-1D886EB478E7}">
      <dgm:prSet/>
      <dgm:spPr/>
      <dgm:t>
        <a:bodyPr/>
        <a:lstStyle/>
        <a:p>
          <a:pPr rtl="0"/>
          <a:r>
            <a:rPr lang="es-ES" b="1" dirty="0"/>
            <a:t>Beca de formación </a:t>
          </a:r>
          <a:r>
            <a:rPr lang="es-ES" b="1" dirty="0">
              <a:solidFill>
                <a:srgbClr val="FF0000"/>
              </a:solidFill>
            </a:rPr>
            <a:t>Relación especial </a:t>
          </a:r>
          <a:r>
            <a:rPr lang="es-ES" b="1" i="1" strike="noStrike" dirty="0">
              <a:solidFill>
                <a:srgbClr val="0070C0"/>
              </a:solidFill>
            </a:rPr>
            <a:t>9939 – Prácticas formativas remuneradas DA 52 LGSS</a:t>
          </a:r>
          <a:r>
            <a:rPr lang="es-ES" i="1" dirty="0"/>
            <a:t>, se puede emplear hasta el 31/12/2028.</a:t>
          </a:r>
          <a:endParaRPr lang="es-ES" dirty="0"/>
        </a:p>
      </dgm:t>
    </dgm:pt>
    <dgm:pt modelId="{C36F8656-8349-4008-81F1-C7B7CDA36BE4}" type="parTrans" cxnId="{4DDF71E5-8432-4ADE-AAEC-153A2DE53517}">
      <dgm:prSet/>
      <dgm:spPr/>
      <dgm:t>
        <a:bodyPr/>
        <a:lstStyle/>
        <a:p>
          <a:endParaRPr lang="es-ES"/>
        </a:p>
      </dgm:t>
    </dgm:pt>
    <dgm:pt modelId="{662085F9-3D9D-4FCE-8159-39EA237C5678}" type="sibTrans" cxnId="{4DDF71E5-8432-4ADE-AAEC-153A2DE53517}">
      <dgm:prSet/>
      <dgm:spPr/>
      <dgm:t>
        <a:bodyPr/>
        <a:lstStyle/>
        <a:p>
          <a:endParaRPr lang="es-ES"/>
        </a:p>
      </dgm:t>
    </dgm:pt>
    <dgm:pt modelId="{486005CE-AB48-4DB6-8B1D-F3AD0B1DCAF2}">
      <dgm:prSet/>
      <dgm:spPr/>
      <dgm:t>
        <a:bodyPr/>
        <a:lstStyle/>
        <a:p>
          <a:pPr rtl="0"/>
          <a:endParaRPr lang="es-ES" dirty="0"/>
        </a:p>
      </dgm:t>
    </dgm:pt>
    <dgm:pt modelId="{BF941B80-18CD-4E43-A1D5-FFBFDDDEDF6E}" type="parTrans" cxnId="{05761B7A-C235-46EE-9D12-664C1BD646AC}">
      <dgm:prSet/>
      <dgm:spPr/>
      <dgm:t>
        <a:bodyPr/>
        <a:lstStyle/>
        <a:p>
          <a:endParaRPr lang="es-ES"/>
        </a:p>
      </dgm:t>
    </dgm:pt>
    <dgm:pt modelId="{92EC82FD-2C58-4C93-8859-87B326B21B0E}" type="sibTrans" cxnId="{05761B7A-C235-46EE-9D12-664C1BD646AC}">
      <dgm:prSet/>
      <dgm:spPr/>
      <dgm:t>
        <a:bodyPr/>
        <a:lstStyle/>
        <a:p>
          <a:endParaRPr lang="es-ES"/>
        </a:p>
      </dgm:t>
    </dgm:pt>
    <dgm:pt modelId="{72B2BA8E-3C8B-414D-8422-3ED20002EAD3}">
      <dgm:prSet/>
      <dgm:spPr/>
      <dgm:t>
        <a:bodyPr/>
        <a:lstStyle/>
        <a:p>
          <a:pPr rtl="0"/>
          <a:r>
            <a:rPr lang="es-ES" b="1" dirty="0"/>
            <a:t>La relación laboral </a:t>
          </a:r>
          <a:r>
            <a:rPr lang="es-ES" b="1" dirty="0" err="1"/>
            <a:t>etre</a:t>
          </a:r>
          <a:r>
            <a:rPr lang="es-ES" b="1" dirty="0"/>
            <a:t> el/la alumno/a y la empresa se establece mediante una de estas dos opciones:</a:t>
          </a:r>
          <a:endParaRPr lang="es-ES" dirty="0"/>
        </a:p>
      </dgm:t>
    </dgm:pt>
    <dgm:pt modelId="{B31BA73F-591B-41DB-BECC-404FC8FD601C}" type="sibTrans" cxnId="{824416C9-5DA2-40A0-BA48-5EA34404E5E8}">
      <dgm:prSet/>
      <dgm:spPr/>
      <dgm:t>
        <a:bodyPr/>
        <a:lstStyle/>
        <a:p>
          <a:endParaRPr lang="es-ES"/>
        </a:p>
      </dgm:t>
    </dgm:pt>
    <dgm:pt modelId="{4F22AD11-BAF1-4224-BF6E-7F9F2897E9BD}" type="parTrans" cxnId="{824416C9-5DA2-40A0-BA48-5EA34404E5E8}">
      <dgm:prSet/>
      <dgm:spPr/>
      <dgm:t>
        <a:bodyPr/>
        <a:lstStyle/>
        <a:p>
          <a:endParaRPr lang="es-ES"/>
        </a:p>
      </dgm:t>
    </dgm:pt>
    <dgm:pt modelId="{22ACBDC7-A5B1-40A5-9F6B-13D8246655F7}" type="pres">
      <dgm:prSet presAssocID="{4E5D9439-405E-491A-8D72-A8D0B6911EF8}" presName="linear" presStyleCnt="0">
        <dgm:presLayoutVars>
          <dgm:animLvl val="lvl"/>
          <dgm:resizeHandles val="exact"/>
        </dgm:presLayoutVars>
      </dgm:prSet>
      <dgm:spPr/>
    </dgm:pt>
    <dgm:pt modelId="{E2A50B9B-5F98-4891-93E7-80DCC5A00A14}" type="pres">
      <dgm:prSet presAssocID="{72B2BA8E-3C8B-414D-8422-3ED20002EAD3}" presName="parentText" presStyleLbl="node1" presStyleIdx="0" presStyleCnt="1">
        <dgm:presLayoutVars>
          <dgm:chMax val="0"/>
          <dgm:bulletEnabled val="1"/>
        </dgm:presLayoutVars>
      </dgm:prSet>
      <dgm:spPr/>
    </dgm:pt>
    <dgm:pt modelId="{97E12D8C-D737-4006-B7CC-ED6DE2BEF02C}" type="pres">
      <dgm:prSet presAssocID="{72B2BA8E-3C8B-414D-8422-3ED20002EAD3}" presName="childText" presStyleLbl="revTx" presStyleIdx="0" presStyleCnt="1">
        <dgm:presLayoutVars>
          <dgm:bulletEnabled val="1"/>
        </dgm:presLayoutVars>
      </dgm:prSet>
      <dgm:spPr/>
    </dgm:pt>
  </dgm:ptLst>
  <dgm:cxnLst>
    <dgm:cxn modelId="{3398B900-0767-4A01-BF46-43EEEFAC4B91}" type="presOf" srcId="{EED3F69A-EA7A-4433-8053-1D886EB478E7}" destId="{97E12D8C-D737-4006-B7CC-ED6DE2BEF02C}" srcOrd="0" destOrd="2" presId="urn:microsoft.com/office/officeart/2005/8/layout/vList2"/>
    <dgm:cxn modelId="{CD3FA312-8A73-4F20-B43C-DEAC94555974}" type="presOf" srcId="{4E5D9439-405E-491A-8D72-A8D0B6911EF8}" destId="{22ACBDC7-A5B1-40A5-9F6B-13D8246655F7}" srcOrd="0" destOrd="0" presId="urn:microsoft.com/office/officeart/2005/8/layout/vList2"/>
    <dgm:cxn modelId="{05761B7A-C235-46EE-9D12-664C1BD646AC}" srcId="{72B2BA8E-3C8B-414D-8422-3ED20002EAD3}" destId="{486005CE-AB48-4DB6-8B1D-F3AD0B1DCAF2}" srcOrd="1" destOrd="0" parTransId="{BF941B80-18CD-4E43-A1D5-FFBFDDDEDF6E}" sibTransId="{92EC82FD-2C58-4C93-8859-87B326B21B0E}"/>
    <dgm:cxn modelId="{BC1EE78A-8EA4-4E7E-A242-458600640673}" type="presOf" srcId="{72B2BA8E-3C8B-414D-8422-3ED20002EAD3}" destId="{E2A50B9B-5F98-4891-93E7-80DCC5A00A14}" srcOrd="0" destOrd="0" presId="urn:microsoft.com/office/officeart/2005/8/layout/vList2"/>
    <dgm:cxn modelId="{E27F1B8E-6DA9-4A41-8CB8-97300C8016BB}" type="presOf" srcId="{486005CE-AB48-4DB6-8B1D-F3AD0B1DCAF2}" destId="{97E12D8C-D737-4006-B7CC-ED6DE2BEF02C}" srcOrd="0" destOrd="1" presId="urn:microsoft.com/office/officeart/2005/8/layout/vList2"/>
    <dgm:cxn modelId="{48B041AA-7F80-424C-A405-CDB5B5173CE8}" srcId="{72B2BA8E-3C8B-414D-8422-3ED20002EAD3}" destId="{F0EA9143-2D5E-4611-9AE0-33B102CE4F92}" srcOrd="0" destOrd="0" parTransId="{56F5E27B-3EAB-4CC9-AA9A-97ACC05EB6FE}" sibTransId="{B373C7DA-CBF7-4A47-B92A-939DA23CA37A}"/>
    <dgm:cxn modelId="{824416C9-5DA2-40A0-BA48-5EA34404E5E8}" srcId="{4E5D9439-405E-491A-8D72-A8D0B6911EF8}" destId="{72B2BA8E-3C8B-414D-8422-3ED20002EAD3}" srcOrd="0" destOrd="0" parTransId="{4F22AD11-BAF1-4224-BF6E-7F9F2897E9BD}" sibTransId="{B31BA73F-591B-41DB-BECC-404FC8FD601C}"/>
    <dgm:cxn modelId="{4DDF71E5-8432-4ADE-AAEC-153A2DE53517}" srcId="{72B2BA8E-3C8B-414D-8422-3ED20002EAD3}" destId="{EED3F69A-EA7A-4433-8053-1D886EB478E7}" srcOrd="2" destOrd="0" parTransId="{C36F8656-8349-4008-81F1-C7B7CDA36BE4}" sibTransId="{662085F9-3D9D-4FCE-8159-39EA237C5678}"/>
    <dgm:cxn modelId="{1625A3EE-485E-44FD-A93A-1B45E76725B5}" type="presOf" srcId="{F0EA9143-2D5E-4611-9AE0-33B102CE4F92}" destId="{97E12D8C-D737-4006-B7CC-ED6DE2BEF02C}" srcOrd="0" destOrd="0" presId="urn:microsoft.com/office/officeart/2005/8/layout/vList2"/>
    <dgm:cxn modelId="{33E9B65A-C034-47DF-9803-3445C7966214}" type="presParOf" srcId="{22ACBDC7-A5B1-40A5-9F6B-13D8246655F7}" destId="{E2A50B9B-5F98-4891-93E7-80DCC5A00A14}" srcOrd="0" destOrd="0" presId="urn:microsoft.com/office/officeart/2005/8/layout/vList2"/>
    <dgm:cxn modelId="{143DA6F3-ED60-45B7-A91F-3ABB48B47051}" type="presParOf" srcId="{22ACBDC7-A5B1-40A5-9F6B-13D8246655F7}" destId="{97E12D8C-D737-4006-B7CC-ED6DE2BEF02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4BEE03-3224-4B2F-B0F4-BB30CAE1E13D}"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028B4B37-1A48-4B0A-934C-BA3679A7C7E8}">
      <dgm:prSet/>
      <dgm:spPr/>
      <dgm:t>
        <a:bodyPr/>
        <a:lstStyle/>
        <a:p>
          <a:pPr rtl="0"/>
          <a:r>
            <a:rPr lang="es-ES" b="1" dirty="0"/>
            <a:t>Fases posteriores a la aprobación</a:t>
          </a:r>
          <a:r>
            <a:rPr lang="es-ES" dirty="0"/>
            <a:t>:</a:t>
          </a:r>
        </a:p>
      </dgm:t>
    </dgm:pt>
    <dgm:pt modelId="{09D288E2-5097-48A0-8667-ECAAD4CB0DDE}" type="parTrans" cxnId="{C47EFF58-ABED-4EC9-A26F-B6C8685C044E}">
      <dgm:prSet/>
      <dgm:spPr/>
      <dgm:t>
        <a:bodyPr/>
        <a:lstStyle/>
        <a:p>
          <a:endParaRPr lang="es-ES"/>
        </a:p>
      </dgm:t>
    </dgm:pt>
    <dgm:pt modelId="{9BEBBB9B-63C6-4730-B927-B53786EDCD20}" type="sibTrans" cxnId="{C47EFF58-ABED-4EC9-A26F-B6C8685C044E}">
      <dgm:prSet/>
      <dgm:spPr/>
      <dgm:t>
        <a:bodyPr/>
        <a:lstStyle/>
        <a:p>
          <a:endParaRPr lang="es-ES"/>
        </a:p>
      </dgm:t>
    </dgm:pt>
    <dgm:pt modelId="{F1A35307-5F6D-4B6A-A450-C6EB0F1CC7A8}">
      <dgm:prSet/>
      <dgm:spPr/>
      <dgm:t>
        <a:bodyPr/>
        <a:lstStyle/>
        <a:p>
          <a:pPr rtl="0"/>
          <a:r>
            <a:rPr lang="es-ES" dirty="0"/>
            <a:t>Selección del alumnado (junio).</a:t>
          </a:r>
        </a:p>
      </dgm:t>
    </dgm:pt>
    <dgm:pt modelId="{DEF03BB1-CCF1-46BA-8F1B-F71476FD5E4A}" type="parTrans" cxnId="{1D1A7A47-2978-480D-9CFD-D749330C486C}">
      <dgm:prSet/>
      <dgm:spPr/>
      <dgm:t>
        <a:bodyPr/>
        <a:lstStyle/>
        <a:p>
          <a:endParaRPr lang="es-ES"/>
        </a:p>
      </dgm:t>
    </dgm:pt>
    <dgm:pt modelId="{5D3CEA13-67D9-4FB4-A1A8-B7E8C2BF81B8}" type="sibTrans" cxnId="{1D1A7A47-2978-480D-9CFD-D749330C486C}">
      <dgm:prSet/>
      <dgm:spPr/>
      <dgm:t>
        <a:bodyPr/>
        <a:lstStyle/>
        <a:p>
          <a:endParaRPr lang="es-ES"/>
        </a:p>
      </dgm:t>
    </dgm:pt>
    <dgm:pt modelId="{7829D09A-AF71-4C08-A3A0-EAD155E4322A}">
      <dgm:prSet/>
      <dgm:spPr/>
      <dgm:t>
        <a:bodyPr/>
        <a:lstStyle/>
        <a:p>
          <a:pPr rtl="0"/>
          <a:r>
            <a:rPr lang="es-ES" dirty="0"/>
            <a:t>Facilitar datos al centro para introducir información en Acuerdo Formativo (Anexo II o III) (junio – sept).</a:t>
          </a:r>
        </a:p>
      </dgm:t>
    </dgm:pt>
    <dgm:pt modelId="{1873839A-3ABC-4724-8CAE-1568522BB99F}" type="parTrans" cxnId="{8370CB34-208B-4485-8200-42D5E8FC507D}">
      <dgm:prSet/>
      <dgm:spPr/>
      <dgm:t>
        <a:bodyPr/>
        <a:lstStyle/>
        <a:p>
          <a:endParaRPr lang="es-ES"/>
        </a:p>
      </dgm:t>
    </dgm:pt>
    <dgm:pt modelId="{1B3BC797-2B13-46CE-A165-B8D9AC8811B4}" type="sibTrans" cxnId="{8370CB34-208B-4485-8200-42D5E8FC507D}">
      <dgm:prSet/>
      <dgm:spPr/>
      <dgm:t>
        <a:bodyPr/>
        <a:lstStyle/>
        <a:p>
          <a:endParaRPr lang="es-ES"/>
        </a:p>
      </dgm:t>
    </dgm:pt>
    <dgm:pt modelId="{E62458CD-B2C3-4535-AC2F-222CB2EB66A0}">
      <dgm:prSet/>
      <dgm:spPr/>
      <dgm:t>
        <a:bodyPr/>
        <a:lstStyle/>
        <a:p>
          <a:pPr rtl="0"/>
          <a:r>
            <a:rPr lang="es-ES" dirty="0"/>
            <a:t>Identificar tutor/a de empresa y realizar curso formación (sept).</a:t>
          </a:r>
        </a:p>
      </dgm:t>
    </dgm:pt>
    <dgm:pt modelId="{AFF7F3D7-861C-40AB-9F6A-F04937F93750}" type="parTrans" cxnId="{AEBAE87C-D423-45A6-B7F1-FE05E2C1997E}">
      <dgm:prSet/>
      <dgm:spPr/>
      <dgm:t>
        <a:bodyPr/>
        <a:lstStyle/>
        <a:p>
          <a:endParaRPr lang="es-ES"/>
        </a:p>
      </dgm:t>
    </dgm:pt>
    <dgm:pt modelId="{126E2A40-E7ED-4834-87A3-61856C96FC21}" type="sibTrans" cxnId="{AEBAE87C-D423-45A6-B7F1-FE05E2C1997E}">
      <dgm:prSet/>
      <dgm:spPr/>
      <dgm:t>
        <a:bodyPr/>
        <a:lstStyle/>
        <a:p>
          <a:endParaRPr lang="es-ES"/>
        </a:p>
      </dgm:t>
    </dgm:pt>
    <dgm:pt modelId="{3036D06E-1CAD-4807-9B2C-7DAEEF9A6E6A}">
      <dgm:prSet/>
      <dgm:spPr/>
      <dgm:t>
        <a:bodyPr/>
        <a:lstStyle/>
        <a:p>
          <a:pPr rtl="0"/>
          <a:r>
            <a:rPr lang="es-ES" dirty="0"/>
            <a:t>Coordinación tutor/a centro y tutor/a empresa para acordar actividades a realizar en la empresa y su temporalización (sept).</a:t>
          </a:r>
        </a:p>
      </dgm:t>
    </dgm:pt>
    <dgm:pt modelId="{4B1B4C55-86A7-434A-A17A-10348715A7C7}" type="parTrans" cxnId="{2D05ACAC-9F62-4281-B59B-6C5256480510}">
      <dgm:prSet/>
      <dgm:spPr/>
      <dgm:t>
        <a:bodyPr/>
        <a:lstStyle/>
        <a:p>
          <a:endParaRPr lang="es-ES"/>
        </a:p>
      </dgm:t>
    </dgm:pt>
    <dgm:pt modelId="{6E567E44-D002-4535-AEBE-B2FEAB75891E}" type="sibTrans" cxnId="{2D05ACAC-9F62-4281-B59B-6C5256480510}">
      <dgm:prSet/>
      <dgm:spPr/>
      <dgm:t>
        <a:bodyPr/>
        <a:lstStyle/>
        <a:p>
          <a:endParaRPr lang="es-ES"/>
        </a:p>
      </dgm:t>
    </dgm:pt>
    <dgm:pt modelId="{21ECB6EF-D0D8-49D8-B37F-6793BC4167FE}">
      <dgm:prSet/>
      <dgm:spPr/>
      <dgm:t>
        <a:bodyPr/>
        <a:lstStyle/>
        <a:p>
          <a:pPr rtl="0"/>
          <a:r>
            <a:rPr lang="es-ES" dirty="0"/>
            <a:t>Acogida alumnado en empresa y comienzo con su trabajo.</a:t>
          </a:r>
        </a:p>
      </dgm:t>
    </dgm:pt>
    <dgm:pt modelId="{A727B2A5-D9F4-416D-973C-C481F4DB5708}" type="parTrans" cxnId="{6E771CB9-9191-41BD-9F73-FC012A547DEE}">
      <dgm:prSet/>
      <dgm:spPr/>
      <dgm:t>
        <a:bodyPr/>
        <a:lstStyle/>
        <a:p>
          <a:endParaRPr lang="es-ES"/>
        </a:p>
      </dgm:t>
    </dgm:pt>
    <dgm:pt modelId="{52637B27-7008-460B-9B15-D34BD55ADDC6}" type="sibTrans" cxnId="{6E771CB9-9191-41BD-9F73-FC012A547DEE}">
      <dgm:prSet/>
      <dgm:spPr/>
      <dgm:t>
        <a:bodyPr/>
        <a:lstStyle/>
        <a:p>
          <a:endParaRPr lang="es-ES"/>
        </a:p>
      </dgm:t>
    </dgm:pt>
    <dgm:pt modelId="{C95ED31C-84DD-44CD-894F-AF59A58EA25D}">
      <dgm:prSet/>
      <dgm:spPr/>
      <dgm:t>
        <a:bodyPr/>
        <a:lstStyle/>
        <a:p>
          <a:pPr rtl="0"/>
          <a:r>
            <a:rPr lang="es-ES" dirty="0"/>
            <a:t>Reuniones mensuales de seguimiento y tutorización.</a:t>
          </a:r>
        </a:p>
      </dgm:t>
    </dgm:pt>
    <dgm:pt modelId="{FF1C5424-479A-4098-89BF-778C25C93797}" type="parTrans" cxnId="{B78A22C3-67DC-47E3-AF05-4D4143A61E50}">
      <dgm:prSet/>
      <dgm:spPr/>
      <dgm:t>
        <a:bodyPr/>
        <a:lstStyle/>
        <a:p>
          <a:endParaRPr lang="es-ES"/>
        </a:p>
      </dgm:t>
    </dgm:pt>
    <dgm:pt modelId="{D79EF3E2-EF93-4B14-AFB5-EB5FA5ABA9F3}" type="sibTrans" cxnId="{B78A22C3-67DC-47E3-AF05-4D4143A61E50}">
      <dgm:prSet/>
      <dgm:spPr/>
      <dgm:t>
        <a:bodyPr/>
        <a:lstStyle/>
        <a:p>
          <a:endParaRPr lang="es-ES"/>
        </a:p>
      </dgm:t>
    </dgm:pt>
    <dgm:pt modelId="{A84B8582-4337-47B5-AC07-6364D795ADC5}">
      <dgm:prSet/>
      <dgm:spPr/>
      <dgm:t>
        <a:bodyPr/>
        <a:lstStyle/>
        <a:p>
          <a:pPr rtl="0"/>
          <a:r>
            <a:rPr lang="es-ES" dirty="0"/>
            <a:t>Firma convenio colaboración (junio - sept).</a:t>
          </a:r>
        </a:p>
      </dgm:t>
    </dgm:pt>
    <dgm:pt modelId="{EA38B68D-92C2-4454-9F04-794E14A35876}" type="parTrans" cxnId="{6333261F-05F0-4E61-9675-A45560AB465D}">
      <dgm:prSet/>
      <dgm:spPr/>
      <dgm:t>
        <a:bodyPr/>
        <a:lstStyle/>
        <a:p>
          <a:endParaRPr lang="es-ES"/>
        </a:p>
      </dgm:t>
    </dgm:pt>
    <dgm:pt modelId="{D545A3FD-FDFE-43CC-A93D-026370F0F031}" type="sibTrans" cxnId="{6333261F-05F0-4E61-9675-A45560AB465D}">
      <dgm:prSet/>
      <dgm:spPr/>
      <dgm:t>
        <a:bodyPr/>
        <a:lstStyle/>
        <a:p>
          <a:endParaRPr lang="es-ES"/>
        </a:p>
      </dgm:t>
    </dgm:pt>
    <dgm:pt modelId="{88E3B78F-79B4-4C97-BA49-B78F3F5DB508}" type="pres">
      <dgm:prSet presAssocID="{7E4BEE03-3224-4B2F-B0F4-BB30CAE1E13D}" presName="linearFlow" presStyleCnt="0">
        <dgm:presLayoutVars>
          <dgm:dir/>
          <dgm:animLvl val="lvl"/>
          <dgm:resizeHandles val="exact"/>
        </dgm:presLayoutVars>
      </dgm:prSet>
      <dgm:spPr/>
    </dgm:pt>
    <dgm:pt modelId="{2BD33A8C-BBEA-44BF-8909-E4AF5F2558A5}" type="pres">
      <dgm:prSet presAssocID="{028B4B37-1A48-4B0A-934C-BA3679A7C7E8}" presName="composite" presStyleCnt="0"/>
      <dgm:spPr/>
    </dgm:pt>
    <dgm:pt modelId="{6D3443DD-F66A-4382-ABAC-042A0BA1D5BB}" type="pres">
      <dgm:prSet presAssocID="{028B4B37-1A48-4B0A-934C-BA3679A7C7E8}" presName="parentText" presStyleLbl="alignNode1" presStyleIdx="0" presStyleCnt="1" custLinFactNeighborX="0" custLinFactNeighborY="-13278">
        <dgm:presLayoutVars>
          <dgm:chMax val="1"/>
          <dgm:bulletEnabled val="1"/>
        </dgm:presLayoutVars>
      </dgm:prSet>
      <dgm:spPr/>
    </dgm:pt>
    <dgm:pt modelId="{AC04AB9A-4E04-4C1F-8AE3-55732C5AE543}" type="pres">
      <dgm:prSet presAssocID="{028B4B37-1A48-4B0A-934C-BA3679A7C7E8}" presName="descendantText" presStyleLbl="alignAcc1" presStyleIdx="0" presStyleCnt="1" custScaleY="207834">
        <dgm:presLayoutVars>
          <dgm:bulletEnabled val="1"/>
        </dgm:presLayoutVars>
      </dgm:prSet>
      <dgm:spPr/>
    </dgm:pt>
  </dgm:ptLst>
  <dgm:cxnLst>
    <dgm:cxn modelId="{E0631011-64FB-4656-8823-9ACB959D7E86}" type="presOf" srcId="{E62458CD-B2C3-4535-AC2F-222CB2EB66A0}" destId="{AC04AB9A-4E04-4C1F-8AE3-55732C5AE543}" srcOrd="0" destOrd="3" presId="urn:microsoft.com/office/officeart/2005/8/layout/chevron2"/>
    <dgm:cxn modelId="{38FC3213-81E3-40C8-BE91-36F9BA46E49A}" type="presOf" srcId="{028B4B37-1A48-4B0A-934C-BA3679A7C7E8}" destId="{6D3443DD-F66A-4382-ABAC-042A0BA1D5BB}" srcOrd="0" destOrd="0" presId="urn:microsoft.com/office/officeart/2005/8/layout/chevron2"/>
    <dgm:cxn modelId="{6333261F-05F0-4E61-9675-A45560AB465D}" srcId="{028B4B37-1A48-4B0A-934C-BA3679A7C7E8}" destId="{A84B8582-4337-47B5-AC07-6364D795ADC5}" srcOrd="1" destOrd="0" parTransId="{EA38B68D-92C2-4454-9F04-794E14A35876}" sibTransId="{D545A3FD-FDFE-43CC-A93D-026370F0F031}"/>
    <dgm:cxn modelId="{F03A6523-45A2-4092-934E-7D999178E9AC}" type="presOf" srcId="{A84B8582-4337-47B5-AC07-6364D795ADC5}" destId="{AC04AB9A-4E04-4C1F-8AE3-55732C5AE543}" srcOrd="0" destOrd="1" presId="urn:microsoft.com/office/officeart/2005/8/layout/chevron2"/>
    <dgm:cxn modelId="{D9863C2B-9BA8-4FF7-B92C-3CE193479F9A}" type="presOf" srcId="{21ECB6EF-D0D8-49D8-B37F-6793BC4167FE}" destId="{AC04AB9A-4E04-4C1F-8AE3-55732C5AE543}" srcOrd="0" destOrd="5" presId="urn:microsoft.com/office/officeart/2005/8/layout/chevron2"/>
    <dgm:cxn modelId="{8370CB34-208B-4485-8200-42D5E8FC507D}" srcId="{028B4B37-1A48-4B0A-934C-BA3679A7C7E8}" destId="{7829D09A-AF71-4C08-A3A0-EAD155E4322A}" srcOrd="2" destOrd="0" parTransId="{1873839A-3ABC-4724-8CAE-1568522BB99F}" sibTransId="{1B3BC797-2B13-46CE-A165-B8D9AC8811B4}"/>
    <dgm:cxn modelId="{7E5C8060-F433-4A5A-9A1C-D3F86FE596A7}" type="presOf" srcId="{F1A35307-5F6D-4B6A-A450-C6EB0F1CC7A8}" destId="{AC04AB9A-4E04-4C1F-8AE3-55732C5AE543}" srcOrd="0" destOrd="0" presId="urn:microsoft.com/office/officeart/2005/8/layout/chevron2"/>
    <dgm:cxn modelId="{993ABB45-3F86-4113-9926-3D9B0FA84DB4}" type="presOf" srcId="{C95ED31C-84DD-44CD-894F-AF59A58EA25D}" destId="{AC04AB9A-4E04-4C1F-8AE3-55732C5AE543}" srcOrd="0" destOrd="6" presId="urn:microsoft.com/office/officeart/2005/8/layout/chevron2"/>
    <dgm:cxn modelId="{1D1A7A47-2978-480D-9CFD-D749330C486C}" srcId="{028B4B37-1A48-4B0A-934C-BA3679A7C7E8}" destId="{F1A35307-5F6D-4B6A-A450-C6EB0F1CC7A8}" srcOrd="0" destOrd="0" parTransId="{DEF03BB1-CCF1-46BA-8F1B-F71476FD5E4A}" sibTransId="{5D3CEA13-67D9-4FB4-A1A8-B7E8C2BF81B8}"/>
    <dgm:cxn modelId="{C47EFF58-ABED-4EC9-A26F-B6C8685C044E}" srcId="{7E4BEE03-3224-4B2F-B0F4-BB30CAE1E13D}" destId="{028B4B37-1A48-4B0A-934C-BA3679A7C7E8}" srcOrd="0" destOrd="0" parTransId="{09D288E2-5097-48A0-8667-ECAAD4CB0DDE}" sibTransId="{9BEBBB9B-63C6-4730-B927-B53786EDCD20}"/>
    <dgm:cxn modelId="{AEBAE87C-D423-45A6-B7F1-FE05E2C1997E}" srcId="{028B4B37-1A48-4B0A-934C-BA3679A7C7E8}" destId="{E62458CD-B2C3-4535-AC2F-222CB2EB66A0}" srcOrd="3" destOrd="0" parTransId="{AFF7F3D7-861C-40AB-9F6A-F04937F93750}" sibTransId="{126E2A40-E7ED-4834-87A3-61856C96FC21}"/>
    <dgm:cxn modelId="{23EFE190-4E0F-4DAE-AC0D-D066D8ACDB92}" type="presOf" srcId="{3036D06E-1CAD-4807-9B2C-7DAEEF9A6E6A}" destId="{AC04AB9A-4E04-4C1F-8AE3-55732C5AE543}" srcOrd="0" destOrd="4" presId="urn:microsoft.com/office/officeart/2005/8/layout/chevron2"/>
    <dgm:cxn modelId="{2D05ACAC-9F62-4281-B59B-6C5256480510}" srcId="{028B4B37-1A48-4B0A-934C-BA3679A7C7E8}" destId="{3036D06E-1CAD-4807-9B2C-7DAEEF9A6E6A}" srcOrd="4" destOrd="0" parTransId="{4B1B4C55-86A7-434A-A17A-10348715A7C7}" sibTransId="{6E567E44-D002-4535-AEBE-B2FEAB75891E}"/>
    <dgm:cxn modelId="{43B6C5B3-3731-4819-A1C7-C5DDCD9E57F0}" type="presOf" srcId="{7829D09A-AF71-4C08-A3A0-EAD155E4322A}" destId="{AC04AB9A-4E04-4C1F-8AE3-55732C5AE543}" srcOrd="0" destOrd="2" presId="urn:microsoft.com/office/officeart/2005/8/layout/chevron2"/>
    <dgm:cxn modelId="{6E771CB9-9191-41BD-9F73-FC012A547DEE}" srcId="{028B4B37-1A48-4B0A-934C-BA3679A7C7E8}" destId="{21ECB6EF-D0D8-49D8-B37F-6793BC4167FE}" srcOrd="5" destOrd="0" parTransId="{A727B2A5-D9F4-416D-973C-C481F4DB5708}" sibTransId="{52637B27-7008-460B-9B15-D34BD55ADDC6}"/>
    <dgm:cxn modelId="{B78A22C3-67DC-47E3-AF05-4D4143A61E50}" srcId="{028B4B37-1A48-4B0A-934C-BA3679A7C7E8}" destId="{C95ED31C-84DD-44CD-894F-AF59A58EA25D}" srcOrd="6" destOrd="0" parTransId="{FF1C5424-479A-4098-89BF-778C25C93797}" sibTransId="{D79EF3E2-EF93-4B14-AFB5-EB5FA5ABA9F3}"/>
    <dgm:cxn modelId="{DB39E4EE-7212-442E-9EDD-822AE3E63C5B}" type="presOf" srcId="{7E4BEE03-3224-4B2F-B0F4-BB30CAE1E13D}" destId="{88E3B78F-79B4-4C97-BA49-B78F3F5DB508}" srcOrd="0" destOrd="0" presId="urn:microsoft.com/office/officeart/2005/8/layout/chevron2"/>
    <dgm:cxn modelId="{45E0B0E7-3D66-4CBC-9D46-0C94AE6BA452}" type="presParOf" srcId="{88E3B78F-79B4-4C97-BA49-B78F3F5DB508}" destId="{2BD33A8C-BBEA-44BF-8909-E4AF5F2558A5}" srcOrd="0" destOrd="0" presId="urn:microsoft.com/office/officeart/2005/8/layout/chevron2"/>
    <dgm:cxn modelId="{20D84087-8D2A-4001-99C6-4C9DC6EB5A39}" type="presParOf" srcId="{2BD33A8C-BBEA-44BF-8909-E4AF5F2558A5}" destId="{6D3443DD-F66A-4382-ABAC-042A0BA1D5BB}" srcOrd="0" destOrd="0" presId="urn:microsoft.com/office/officeart/2005/8/layout/chevron2"/>
    <dgm:cxn modelId="{8ADCB8D5-8ED8-4149-B3EA-B2DE76D77D0C}" type="presParOf" srcId="{2BD33A8C-BBEA-44BF-8909-E4AF5F2558A5}" destId="{AC04AB9A-4E04-4C1F-8AE3-55732C5AE54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8F2C5-E68D-409D-941E-5E6285F4AC0B}">
      <dsp:nvSpPr>
        <dsp:cNvPr id="0" name=""/>
        <dsp:cNvSpPr/>
      </dsp:nvSpPr>
      <dsp:spPr>
        <a:xfrm rot="5400000">
          <a:off x="6167665" y="-2598273"/>
          <a:ext cx="2579272" cy="842063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66850" rtl="0">
            <a:lnSpc>
              <a:spcPct val="90000"/>
            </a:lnSpc>
            <a:spcBef>
              <a:spcPct val="0"/>
            </a:spcBef>
            <a:spcAft>
              <a:spcPct val="15000"/>
            </a:spcAft>
            <a:buChar char="•"/>
          </a:pPr>
          <a:r>
            <a:rPr lang="es-ES" sz="3300" b="1" kern="1200" dirty="0"/>
            <a:t>Ciclos Grado Medio </a:t>
          </a:r>
          <a:r>
            <a:rPr lang="es-ES" sz="3300" kern="1200" dirty="0"/>
            <a:t>(alumnos/as 2º)</a:t>
          </a:r>
        </a:p>
        <a:p>
          <a:pPr marL="285750" lvl="1" indent="-285750" algn="l" defTabSz="1466850" rtl="0">
            <a:lnSpc>
              <a:spcPct val="90000"/>
            </a:lnSpc>
            <a:spcBef>
              <a:spcPct val="0"/>
            </a:spcBef>
            <a:spcAft>
              <a:spcPct val="15000"/>
            </a:spcAft>
            <a:buChar char="•"/>
          </a:pPr>
          <a:r>
            <a:rPr lang="es-ES" sz="3300" b="1" kern="1200" dirty="0"/>
            <a:t>Ciclos Grado Superior </a:t>
          </a:r>
          <a:r>
            <a:rPr lang="es-ES" sz="3300" kern="1200" dirty="0"/>
            <a:t>(alumnos/as 2º)</a:t>
          </a:r>
        </a:p>
        <a:p>
          <a:pPr marL="285750" lvl="1" indent="-285750" algn="l" defTabSz="1466850" rtl="0">
            <a:lnSpc>
              <a:spcPct val="90000"/>
            </a:lnSpc>
            <a:spcBef>
              <a:spcPct val="0"/>
            </a:spcBef>
            <a:spcAft>
              <a:spcPct val="15000"/>
            </a:spcAft>
            <a:buChar char="•"/>
          </a:pPr>
          <a:r>
            <a:rPr lang="es-ES" sz="3300" b="1" kern="1200"/>
            <a:t>Cursos de Especialización</a:t>
          </a:r>
          <a:endParaRPr lang="es-ES" sz="3300" kern="1200"/>
        </a:p>
      </dsp:txBody>
      <dsp:txXfrm rot="-5400000">
        <a:off x="3246983" y="448319"/>
        <a:ext cx="8294727" cy="2327452"/>
      </dsp:txXfrm>
    </dsp:sp>
    <dsp:sp modelId="{9B279EE9-C6DC-40D3-9F40-4B9A0B220CFA}">
      <dsp:nvSpPr>
        <dsp:cNvPr id="0" name=""/>
        <dsp:cNvSpPr/>
      </dsp:nvSpPr>
      <dsp:spPr>
        <a:xfrm>
          <a:off x="1863" y="0"/>
          <a:ext cx="3245119" cy="32240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rtl="0">
            <a:lnSpc>
              <a:spcPct val="90000"/>
            </a:lnSpc>
            <a:spcBef>
              <a:spcPct val="0"/>
            </a:spcBef>
            <a:spcAft>
              <a:spcPct val="35000"/>
            </a:spcAft>
            <a:buNone/>
          </a:pPr>
          <a:r>
            <a:rPr lang="es-ES" sz="3300" b="1" kern="1200" dirty="0"/>
            <a:t>De centros públicos, privados concertados y privados</a:t>
          </a:r>
          <a:endParaRPr lang="es-ES" sz="3300" kern="1200" dirty="0"/>
        </a:p>
      </dsp:txBody>
      <dsp:txXfrm>
        <a:off x="159250" y="157387"/>
        <a:ext cx="2930345" cy="2909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50B9B-5F98-4891-93E7-80DCC5A00A14}">
      <dsp:nvSpPr>
        <dsp:cNvPr id="0" name=""/>
        <dsp:cNvSpPr/>
      </dsp:nvSpPr>
      <dsp:spPr>
        <a:xfrm>
          <a:off x="0" y="265836"/>
          <a:ext cx="10054091" cy="11969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s-ES" sz="3100" b="1" kern="1200" dirty="0"/>
            <a:t>La relación laboral </a:t>
          </a:r>
          <a:r>
            <a:rPr lang="es-ES" sz="3100" b="1" kern="1200" dirty="0" err="1"/>
            <a:t>etre</a:t>
          </a:r>
          <a:r>
            <a:rPr lang="es-ES" sz="3100" b="1" kern="1200" dirty="0"/>
            <a:t> el/la alumno/a y la empresa se establece mediante una de estas dos opciones:</a:t>
          </a:r>
          <a:endParaRPr lang="es-ES" sz="3100" kern="1200" dirty="0"/>
        </a:p>
      </dsp:txBody>
      <dsp:txXfrm>
        <a:off x="58428" y="324264"/>
        <a:ext cx="9937235" cy="1080053"/>
      </dsp:txXfrm>
    </dsp:sp>
    <dsp:sp modelId="{97E12D8C-D737-4006-B7CC-ED6DE2BEF02C}">
      <dsp:nvSpPr>
        <dsp:cNvPr id="0" name=""/>
        <dsp:cNvSpPr/>
      </dsp:nvSpPr>
      <dsp:spPr>
        <a:xfrm>
          <a:off x="0" y="1462746"/>
          <a:ext cx="10054091" cy="2759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217"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s-ES" sz="2400" b="1" kern="1200" dirty="0"/>
            <a:t>Contrato para la formación en alternancia </a:t>
          </a:r>
          <a:r>
            <a:rPr lang="es-ES" sz="2400" kern="1200" dirty="0"/>
            <a:t>(RDL 32/2021, de 28 de diciembre). </a:t>
          </a:r>
          <a:r>
            <a:rPr lang="es-ES" sz="2400" i="1" kern="1200" dirty="0"/>
            <a:t>Sustituye y mejora el anterior Contrato para la Formación y el Aprendizaje. </a:t>
          </a:r>
          <a:r>
            <a:rPr lang="es-ES" sz="2400" b="1" i="1" kern="1200" dirty="0">
              <a:solidFill>
                <a:srgbClr val="FF0000"/>
              </a:solidFill>
            </a:rPr>
            <a:t>Relación especial</a:t>
          </a:r>
          <a:r>
            <a:rPr lang="es-ES" sz="2400" i="1" kern="1200" dirty="0"/>
            <a:t> </a:t>
          </a:r>
          <a:r>
            <a:rPr lang="es-ES" sz="2400" i="1" kern="1200" dirty="0">
              <a:solidFill>
                <a:srgbClr val="0070C0"/>
              </a:solidFill>
            </a:rPr>
            <a:t>9936 – Contrato formación en alternancia. Estudios universitarios / FP</a:t>
          </a:r>
          <a:endParaRPr lang="es-ES" sz="2400" kern="1200" dirty="0">
            <a:solidFill>
              <a:srgbClr val="0070C0"/>
            </a:solidFill>
          </a:endParaRPr>
        </a:p>
        <a:p>
          <a:pPr marL="228600" lvl="1" indent="-228600" algn="l" defTabSz="1066800" rtl="0">
            <a:lnSpc>
              <a:spcPct val="90000"/>
            </a:lnSpc>
            <a:spcBef>
              <a:spcPct val="0"/>
            </a:spcBef>
            <a:spcAft>
              <a:spcPct val="20000"/>
            </a:spcAft>
            <a:buChar char="•"/>
          </a:pPr>
          <a:endParaRPr lang="es-ES" sz="2400" kern="1200" dirty="0"/>
        </a:p>
        <a:p>
          <a:pPr marL="228600" lvl="1" indent="-228600" algn="l" defTabSz="1066800" rtl="0">
            <a:lnSpc>
              <a:spcPct val="90000"/>
            </a:lnSpc>
            <a:spcBef>
              <a:spcPct val="0"/>
            </a:spcBef>
            <a:spcAft>
              <a:spcPct val="20000"/>
            </a:spcAft>
            <a:buChar char="•"/>
          </a:pPr>
          <a:r>
            <a:rPr lang="es-ES" sz="2400" b="1" kern="1200" dirty="0"/>
            <a:t>Beca de formación </a:t>
          </a:r>
          <a:r>
            <a:rPr lang="es-ES" sz="2400" b="1" kern="1200" dirty="0">
              <a:solidFill>
                <a:srgbClr val="FF0000"/>
              </a:solidFill>
            </a:rPr>
            <a:t>Relación especial </a:t>
          </a:r>
          <a:r>
            <a:rPr lang="es-ES" sz="2400" b="1" i="1" strike="noStrike" kern="1200" dirty="0">
              <a:solidFill>
                <a:srgbClr val="0070C0"/>
              </a:solidFill>
            </a:rPr>
            <a:t>9939 – Prácticas formativas remuneradas DA 52 LGSS</a:t>
          </a:r>
          <a:r>
            <a:rPr lang="es-ES" sz="2400" i="1" kern="1200" dirty="0"/>
            <a:t>, se puede emplear hasta el 31/12/2028.</a:t>
          </a:r>
          <a:endParaRPr lang="es-ES" sz="2400" kern="1200" dirty="0"/>
        </a:p>
      </dsp:txBody>
      <dsp:txXfrm>
        <a:off x="0" y="1462746"/>
        <a:ext cx="10054091" cy="27593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443DD-F66A-4382-ABAC-042A0BA1D5BB}">
      <dsp:nvSpPr>
        <dsp:cNvPr id="0" name=""/>
        <dsp:cNvSpPr/>
      </dsp:nvSpPr>
      <dsp:spPr>
        <a:xfrm rot="5400000">
          <a:off x="-579249" y="1419863"/>
          <a:ext cx="3861664" cy="27031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s-ES" sz="2800" b="1" kern="1200" dirty="0"/>
            <a:t>Fases posteriores a la aprobación</a:t>
          </a:r>
          <a:r>
            <a:rPr lang="es-ES" sz="2800" kern="1200" dirty="0"/>
            <a:t>:</a:t>
          </a:r>
        </a:p>
      </dsp:txBody>
      <dsp:txXfrm rot="-5400000">
        <a:off x="1" y="2192197"/>
        <a:ext cx="2703165" cy="1158499"/>
      </dsp:txXfrm>
    </dsp:sp>
    <dsp:sp modelId="{AC04AB9A-4E04-4C1F-8AE3-55732C5AE543}">
      <dsp:nvSpPr>
        <dsp:cNvPr id="0" name=""/>
        <dsp:cNvSpPr/>
      </dsp:nvSpPr>
      <dsp:spPr>
        <a:xfrm rot="5400000">
          <a:off x="4031568" y="-1328398"/>
          <a:ext cx="5216803" cy="78736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rtl="0">
            <a:lnSpc>
              <a:spcPct val="90000"/>
            </a:lnSpc>
            <a:spcBef>
              <a:spcPct val="0"/>
            </a:spcBef>
            <a:spcAft>
              <a:spcPct val="15000"/>
            </a:spcAft>
            <a:buChar char="•"/>
          </a:pPr>
          <a:r>
            <a:rPr lang="es-ES" sz="2300" kern="1200" dirty="0"/>
            <a:t>Selección del alumnado (junio).</a:t>
          </a:r>
        </a:p>
        <a:p>
          <a:pPr marL="228600" lvl="1" indent="-228600" algn="l" defTabSz="1022350" rtl="0">
            <a:lnSpc>
              <a:spcPct val="90000"/>
            </a:lnSpc>
            <a:spcBef>
              <a:spcPct val="0"/>
            </a:spcBef>
            <a:spcAft>
              <a:spcPct val="15000"/>
            </a:spcAft>
            <a:buChar char="•"/>
          </a:pPr>
          <a:r>
            <a:rPr lang="es-ES" sz="2300" kern="1200" dirty="0"/>
            <a:t>Firma convenio colaboración (junio - sept).</a:t>
          </a:r>
        </a:p>
        <a:p>
          <a:pPr marL="228600" lvl="1" indent="-228600" algn="l" defTabSz="1022350" rtl="0">
            <a:lnSpc>
              <a:spcPct val="90000"/>
            </a:lnSpc>
            <a:spcBef>
              <a:spcPct val="0"/>
            </a:spcBef>
            <a:spcAft>
              <a:spcPct val="15000"/>
            </a:spcAft>
            <a:buChar char="•"/>
          </a:pPr>
          <a:r>
            <a:rPr lang="es-ES" sz="2300" kern="1200" dirty="0"/>
            <a:t>Facilitar datos al centro para introducir información en Acuerdo Formativo (Anexo II o III) (junio – sept).</a:t>
          </a:r>
        </a:p>
        <a:p>
          <a:pPr marL="228600" lvl="1" indent="-228600" algn="l" defTabSz="1022350" rtl="0">
            <a:lnSpc>
              <a:spcPct val="90000"/>
            </a:lnSpc>
            <a:spcBef>
              <a:spcPct val="0"/>
            </a:spcBef>
            <a:spcAft>
              <a:spcPct val="15000"/>
            </a:spcAft>
            <a:buChar char="•"/>
          </a:pPr>
          <a:r>
            <a:rPr lang="es-ES" sz="2300" kern="1200" dirty="0"/>
            <a:t>Identificar tutor/a de empresa y realizar curso formación (sept).</a:t>
          </a:r>
        </a:p>
        <a:p>
          <a:pPr marL="228600" lvl="1" indent="-228600" algn="l" defTabSz="1022350" rtl="0">
            <a:lnSpc>
              <a:spcPct val="90000"/>
            </a:lnSpc>
            <a:spcBef>
              <a:spcPct val="0"/>
            </a:spcBef>
            <a:spcAft>
              <a:spcPct val="15000"/>
            </a:spcAft>
            <a:buChar char="•"/>
          </a:pPr>
          <a:r>
            <a:rPr lang="es-ES" sz="2300" kern="1200" dirty="0"/>
            <a:t>Coordinación tutor/a centro y tutor/a empresa para acordar actividades a realizar en la empresa y su temporalización (sept).</a:t>
          </a:r>
        </a:p>
        <a:p>
          <a:pPr marL="228600" lvl="1" indent="-228600" algn="l" defTabSz="1022350" rtl="0">
            <a:lnSpc>
              <a:spcPct val="90000"/>
            </a:lnSpc>
            <a:spcBef>
              <a:spcPct val="0"/>
            </a:spcBef>
            <a:spcAft>
              <a:spcPct val="15000"/>
            </a:spcAft>
            <a:buChar char="•"/>
          </a:pPr>
          <a:r>
            <a:rPr lang="es-ES" sz="2300" kern="1200" dirty="0"/>
            <a:t>Acogida alumnado en empresa y comienzo con su trabajo.</a:t>
          </a:r>
        </a:p>
        <a:p>
          <a:pPr marL="228600" lvl="1" indent="-228600" algn="l" defTabSz="1022350" rtl="0">
            <a:lnSpc>
              <a:spcPct val="90000"/>
            </a:lnSpc>
            <a:spcBef>
              <a:spcPct val="0"/>
            </a:spcBef>
            <a:spcAft>
              <a:spcPct val="15000"/>
            </a:spcAft>
            <a:buChar char="•"/>
          </a:pPr>
          <a:r>
            <a:rPr lang="es-ES" sz="2300" kern="1200" dirty="0"/>
            <a:t>Reuniones mensuales de seguimiento y tutorización.</a:t>
          </a:r>
        </a:p>
      </dsp:txBody>
      <dsp:txXfrm rot="-5400000">
        <a:off x="2703166" y="254667"/>
        <a:ext cx="7618946" cy="470747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136" cy="495446"/>
          </a:xfrm>
          <a:prstGeom prst="rect">
            <a:avLst/>
          </a:prstGeom>
        </p:spPr>
        <p:txBody>
          <a:bodyPr vert="horz" lIns="91440" tIns="45720" rIns="91440" bIns="45720" rtlCol="0"/>
          <a:lstStyle>
            <a:lvl1pPr algn="l" eaLnBrk="1" fontAlgn="auto" hangingPunct="1">
              <a:spcBef>
                <a:spcPts val="0"/>
              </a:spcBef>
              <a:spcAft>
                <a:spcPts val="0"/>
              </a:spcAft>
              <a:defRPr sz="1200" dirty="0">
                <a:latin typeface="Arial" charset="0"/>
              </a:defRPr>
            </a:lvl1pPr>
          </a:lstStyle>
          <a:p>
            <a:pPr>
              <a:defRPr/>
            </a:pPr>
            <a:endParaRPr lang="en-US"/>
          </a:p>
        </p:txBody>
      </p:sp>
      <p:sp>
        <p:nvSpPr>
          <p:cNvPr id="3" name="Date Placeholder 2"/>
          <p:cNvSpPr>
            <a:spLocks noGrp="1"/>
          </p:cNvSpPr>
          <p:nvPr>
            <p:ph type="dt" sz="quarter" idx="1"/>
          </p:nvPr>
        </p:nvSpPr>
        <p:spPr>
          <a:xfrm>
            <a:off x="3816023" y="0"/>
            <a:ext cx="2918136" cy="495446"/>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Arial" charset="0"/>
              </a:defRPr>
            </a:lvl1pPr>
          </a:lstStyle>
          <a:p>
            <a:pPr>
              <a:defRPr/>
            </a:pPr>
            <a:fld id="{86949528-C214-42F7-B3B1-D7A90CF1CD89}" type="datetimeFigureOut">
              <a:rPr lang="en-US"/>
              <a:pPr>
                <a:defRPr/>
              </a:pPr>
              <a:t>4/28/2025</a:t>
            </a:fld>
            <a:endParaRPr lang="en-US" dirty="0"/>
          </a:p>
        </p:txBody>
      </p:sp>
      <p:sp>
        <p:nvSpPr>
          <p:cNvPr id="4" name="Footer Placeholder 3"/>
          <p:cNvSpPr>
            <a:spLocks noGrp="1"/>
          </p:cNvSpPr>
          <p:nvPr>
            <p:ph type="ftr" sz="quarter" idx="2"/>
          </p:nvPr>
        </p:nvSpPr>
        <p:spPr>
          <a:xfrm>
            <a:off x="0" y="9370868"/>
            <a:ext cx="2918136" cy="495446"/>
          </a:xfrm>
          <a:prstGeom prst="rect">
            <a:avLst/>
          </a:prstGeom>
        </p:spPr>
        <p:txBody>
          <a:bodyPr vert="horz" lIns="91440" tIns="45720" rIns="91440" bIns="45720" rtlCol="0" anchor="b"/>
          <a:lstStyle>
            <a:lvl1pPr algn="l" eaLnBrk="1" fontAlgn="auto" hangingPunct="1">
              <a:spcBef>
                <a:spcPts val="0"/>
              </a:spcBef>
              <a:spcAft>
                <a:spcPts val="0"/>
              </a:spcAft>
              <a:defRPr sz="1200" dirty="0">
                <a:latin typeface="Arial" charset="0"/>
              </a:defRPr>
            </a:lvl1pPr>
          </a:lstStyle>
          <a:p>
            <a:pPr>
              <a:defRPr/>
            </a:pPr>
            <a:endParaRPr lang="en-US"/>
          </a:p>
        </p:txBody>
      </p:sp>
      <p:sp>
        <p:nvSpPr>
          <p:cNvPr id="5" name="Slide Number Placeholder 4"/>
          <p:cNvSpPr>
            <a:spLocks noGrp="1"/>
          </p:cNvSpPr>
          <p:nvPr>
            <p:ph type="sldNum" sz="quarter" idx="3"/>
          </p:nvPr>
        </p:nvSpPr>
        <p:spPr>
          <a:xfrm>
            <a:off x="3816023" y="9370868"/>
            <a:ext cx="2918136" cy="49544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7F50D60-EDF8-49C0-A737-05E4410D47DF}" type="slidenum">
              <a:rPr lang="en-US" altLang="es-ES"/>
              <a:pPr/>
              <a:t>‹Nº›</a:t>
            </a:fld>
            <a:endParaRPr lang="en-US" altLang="es-ES"/>
          </a:p>
        </p:txBody>
      </p:sp>
    </p:spTree>
    <p:extLst>
      <p:ext uri="{BB962C8B-B14F-4D97-AF65-F5344CB8AC3E}">
        <p14:creationId xmlns:p14="http://schemas.microsoft.com/office/powerpoint/2010/main" val="3607199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136" cy="495446"/>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Arial" charset="0"/>
              </a:defRPr>
            </a:lvl1pPr>
          </a:lstStyle>
          <a:p>
            <a:pPr>
              <a:defRPr/>
            </a:pPr>
            <a:endParaRPr lang="en-US"/>
          </a:p>
        </p:txBody>
      </p:sp>
      <p:sp>
        <p:nvSpPr>
          <p:cNvPr id="3" name="Date Placeholder 2"/>
          <p:cNvSpPr>
            <a:spLocks noGrp="1"/>
          </p:cNvSpPr>
          <p:nvPr>
            <p:ph type="dt" idx="1"/>
          </p:nvPr>
        </p:nvSpPr>
        <p:spPr>
          <a:xfrm>
            <a:off x="3816023" y="0"/>
            <a:ext cx="2918136" cy="495446"/>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Arial" charset="0"/>
              </a:defRPr>
            </a:lvl1pPr>
          </a:lstStyle>
          <a:p>
            <a:pPr>
              <a:defRPr/>
            </a:pPr>
            <a:fld id="{B594165C-0DA5-42CA-85C2-A5335405B8D8}" type="datetimeFigureOut">
              <a:rPr lang="en-US"/>
              <a:pPr>
                <a:defRPr/>
              </a:pPr>
              <a:t>4/28/2025</a:t>
            </a:fld>
            <a:endParaRPr lang="en-US"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73416" y="4747760"/>
            <a:ext cx="5388931" cy="3884673"/>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9370868"/>
            <a:ext cx="2918136" cy="495446"/>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Arial" charset="0"/>
              </a:defRPr>
            </a:lvl1pPr>
          </a:lstStyle>
          <a:p>
            <a:pPr>
              <a:defRPr/>
            </a:pPr>
            <a:endParaRPr lang="en-US"/>
          </a:p>
        </p:txBody>
      </p:sp>
      <p:sp>
        <p:nvSpPr>
          <p:cNvPr id="7" name="Slide Number Placeholder 6"/>
          <p:cNvSpPr>
            <a:spLocks noGrp="1"/>
          </p:cNvSpPr>
          <p:nvPr>
            <p:ph type="sldNum" sz="quarter" idx="5"/>
          </p:nvPr>
        </p:nvSpPr>
        <p:spPr>
          <a:xfrm>
            <a:off x="3816023" y="9370868"/>
            <a:ext cx="2918136" cy="49544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274E2AE-48F1-4CC5-B217-B94A6E8DAD11}" type="slidenum">
              <a:rPr lang="en-US" altLang="es-ES"/>
              <a:pPr/>
              <a:t>‹Nº›</a:t>
            </a:fld>
            <a:endParaRPr lang="en-US" altLang="es-ES"/>
          </a:p>
        </p:txBody>
      </p:sp>
    </p:spTree>
    <p:extLst>
      <p:ext uri="{BB962C8B-B14F-4D97-AF65-F5344CB8AC3E}">
        <p14:creationId xmlns:p14="http://schemas.microsoft.com/office/powerpoint/2010/main" val="4618825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33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4C4BADFE-B677-4B07-AE60-44A2756FC491}" type="slidenum">
              <a:rPr lang="en-US" altLang="es-ES"/>
              <a:pPr/>
              <a:t>1</a:t>
            </a:fld>
            <a:endParaRPr lang="en-U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53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3D1359EC-0912-4DAD-B05A-976C097421DF}" type="slidenum">
              <a:rPr lang="en-US" altLang="es-ES"/>
              <a:pPr/>
              <a:t>2</a:t>
            </a:fld>
            <a:endParaRPr lang="en-US" altLang="es-ES"/>
          </a:p>
        </p:txBody>
      </p:sp>
    </p:spTree>
    <p:extLst>
      <p:ext uri="{BB962C8B-B14F-4D97-AF65-F5344CB8AC3E}">
        <p14:creationId xmlns:p14="http://schemas.microsoft.com/office/powerpoint/2010/main" val="3433715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53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3D1359EC-0912-4DAD-B05A-976C097421DF}" type="slidenum">
              <a:rPr lang="en-US" altLang="es-ES"/>
              <a:pPr/>
              <a:t>10</a:t>
            </a:fld>
            <a:endParaRPr lang="en-U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49207-D66B-746F-E8BB-A8E05ECCF077}"/>
            </a:ext>
          </a:extLst>
        </p:cNvPr>
        <p:cNvGrpSpPr/>
        <p:nvPr/>
      </p:nvGrpSpPr>
      <p:grpSpPr>
        <a:xfrm>
          <a:off x="0" y="0"/>
          <a:ext cx="0" cy="0"/>
          <a:chOff x="0" y="0"/>
          <a:chExt cx="0" cy="0"/>
        </a:xfrm>
      </p:grpSpPr>
      <p:sp>
        <p:nvSpPr>
          <p:cNvPr id="15362" name="Marcador de imagen de diapositiva 1">
            <a:extLst>
              <a:ext uri="{FF2B5EF4-FFF2-40B4-BE49-F238E27FC236}">
                <a16:creationId xmlns:a16="http://schemas.microsoft.com/office/drawing/2014/main" id="{D6C21872-0CA6-2AD2-FDA1-EA99DED32C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arcador de notas 2">
            <a:extLst>
              <a:ext uri="{FF2B5EF4-FFF2-40B4-BE49-F238E27FC236}">
                <a16:creationId xmlns:a16="http://schemas.microsoft.com/office/drawing/2014/main" id="{7CB4F55F-D122-C0CC-D1DF-D0A455AF87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5364" name="Marcador de número de diapositiva 3">
            <a:extLst>
              <a:ext uri="{FF2B5EF4-FFF2-40B4-BE49-F238E27FC236}">
                <a16:creationId xmlns:a16="http://schemas.microsoft.com/office/drawing/2014/main" id="{D6F36EDF-CF11-CEF9-32EB-74564464A0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3D1359EC-0912-4DAD-B05A-976C097421DF}" type="slidenum">
              <a:rPr lang="en-US" altLang="es-ES"/>
              <a:pPr/>
              <a:t>15</a:t>
            </a:fld>
            <a:endParaRPr lang="en-US" altLang="es-ES"/>
          </a:p>
        </p:txBody>
      </p:sp>
    </p:spTree>
    <p:extLst>
      <p:ext uri="{BB962C8B-B14F-4D97-AF65-F5344CB8AC3E}">
        <p14:creationId xmlns:p14="http://schemas.microsoft.com/office/powerpoint/2010/main" val="45003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53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3D1359EC-0912-4DAD-B05A-976C097421DF}" type="slidenum">
              <a:rPr lang="en-US" altLang="es-ES"/>
              <a:pPr/>
              <a:t>23</a:t>
            </a:fld>
            <a:endParaRPr lang="en-U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53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3D1359EC-0912-4DAD-B05A-976C097421DF}" type="slidenum">
              <a:rPr lang="en-US" altLang="es-ES"/>
              <a:pPr/>
              <a:t>33</a:t>
            </a:fld>
            <a:endParaRPr lang="en-U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ES_tradnl" altLang="es-ES">
              <a:latin typeface="Arial" pitchFamily="34" charset="0"/>
            </a:endParaRPr>
          </a:p>
        </p:txBody>
      </p:sp>
      <p:sp>
        <p:nvSpPr>
          <p:cNvPr id="153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fld id="{3D1359EC-0912-4DAD-B05A-976C097421DF}" type="slidenum">
              <a:rPr lang="en-US" altLang="es-ES"/>
              <a:pPr/>
              <a:t>36</a:t>
            </a:fld>
            <a:endParaRPr lang="en-US" altLang="es-E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SIN imagen">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Rectángulo 5"/>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Imagen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9750" y="539750"/>
            <a:ext cx="18208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7"/>
          <p:cNvSpPr>
            <a:spLocks noGrp="1"/>
          </p:cNvSpPr>
          <p:nvPr>
            <p:ph type="body" sz="quarter" idx="10"/>
          </p:nvPr>
        </p:nvSpPr>
        <p:spPr>
          <a:xfrm>
            <a:off x="1236000" y="4365530"/>
            <a:ext cx="9720000" cy="221599"/>
          </a:xfrm>
          <a:prstGeom prst="rect">
            <a:avLst/>
          </a:prstGeom>
        </p:spPr>
        <p:txBody>
          <a:bodyPr lIns="0" tIns="0" rIns="0" bIns="0">
            <a:spAutoFit/>
          </a:bodyPr>
          <a:lstStyle>
            <a:lvl1pPr marL="0" indent="0">
              <a:buNone/>
              <a:defRPr sz="1600" b="0" i="0" baseline="0">
                <a:solidFill>
                  <a:schemeClr val="bg1"/>
                </a:solidFill>
                <a:latin typeface="arial" charset="0"/>
                <a:ea typeface="Arial" charset="0"/>
                <a:cs typeface="Arial" charset="0"/>
              </a:defRPr>
            </a:lvl1pPr>
            <a:lvl2pPr marL="457200" indent="0">
              <a:buNone/>
              <a:defRPr/>
            </a:lvl2pPr>
          </a:lstStyle>
          <a:p>
            <a:pPr lvl="0"/>
            <a:r>
              <a:rPr lang="es-ES" noProof="0"/>
              <a:t>Editar el estilo de texto del patrón</a:t>
            </a:r>
          </a:p>
        </p:txBody>
      </p:sp>
      <p:sp>
        <p:nvSpPr>
          <p:cNvPr id="6" name="Title 5"/>
          <p:cNvSpPr>
            <a:spLocks noGrp="1"/>
          </p:cNvSpPr>
          <p:nvPr>
            <p:ph type="title"/>
          </p:nvPr>
        </p:nvSpPr>
        <p:spPr>
          <a:xfrm>
            <a:off x="1236000" y="1512000"/>
            <a:ext cx="9720000" cy="2679325"/>
          </a:xfrm>
          <a:prstGeom prst="rect">
            <a:avLst/>
          </a:prstGeom>
        </p:spPr>
        <p:txBody>
          <a:bodyPr lIns="0" tIns="0" rIns="0" bIns="0" anchor="b" anchorCtr="0"/>
          <a:lstStyle>
            <a:lvl1pPr>
              <a:defRPr sz="6600" b="1" i="0" baseline="0">
                <a:solidFill>
                  <a:schemeClr val="bg1"/>
                </a:solidFill>
                <a:latin typeface="Arial" charset="0"/>
                <a:ea typeface="Arial" charset="0"/>
                <a:cs typeface="Arial" charset="0"/>
              </a:defRPr>
            </a:lvl1pPr>
          </a:lstStyle>
          <a:p>
            <a:r>
              <a:rPr lang="es-ES" noProof="0"/>
              <a:t>Haga clic para modificar el estilo de título del patrón</a:t>
            </a:r>
            <a:endParaRPr lang="es-ES_tradnl" noProof="0" dirty="0"/>
          </a:p>
        </p:txBody>
      </p:sp>
    </p:spTree>
    <p:extLst>
      <p:ext uri="{BB962C8B-B14F-4D97-AF65-F5344CB8AC3E}">
        <p14:creationId xmlns:p14="http://schemas.microsoft.com/office/powerpoint/2010/main" val="278758853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illa SIN imagen">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Rectángulo 5"/>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Imagen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9750" y="539750"/>
            <a:ext cx="18208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7"/>
          <p:cNvSpPr>
            <a:spLocks noGrp="1"/>
          </p:cNvSpPr>
          <p:nvPr>
            <p:ph type="body" sz="quarter" idx="10"/>
          </p:nvPr>
        </p:nvSpPr>
        <p:spPr>
          <a:xfrm>
            <a:off x="1236000" y="4365530"/>
            <a:ext cx="9720000" cy="221599"/>
          </a:xfrm>
          <a:prstGeom prst="rect">
            <a:avLst/>
          </a:prstGeom>
        </p:spPr>
        <p:txBody>
          <a:bodyPr lIns="0" tIns="0" rIns="0" bIns="0">
            <a:spAutoFit/>
          </a:bodyPr>
          <a:lstStyle>
            <a:lvl1pPr marL="0" indent="0">
              <a:buNone/>
              <a:defRPr sz="1600" b="0" i="0" baseline="0">
                <a:solidFill>
                  <a:schemeClr val="bg1"/>
                </a:solidFill>
                <a:latin typeface="arial" charset="0"/>
                <a:ea typeface="Arial" charset="0"/>
                <a:cs typeface="Arial" charset="0"/>
              </a:defRPr>
            </a:lvl1pPr>
            <a:lvl2pPr marL="457200" indent="0">
              <a:buNone/>
              <a:defRPr/>
            </a:lvl2pPr>
          </a:lstStyle>
          <a:p>
            <a:pPr lvl="0"/>
            <a:r>
              <a:rPr lang="es-ES" noProof="0"/>
              <a:t>Editar el estilo de texto del patrón</a:t>
            </a:r>
          </a:p>
        </p:txBody>
      </p:sp>
      <p:sp>
        <p:nvSpPr>
          <p:cNvPr id="6" name="Title 5"/>
          <p:cNvSpPr>
            <a:spLocks noGrp="1"/>
          </p:cNvSpPr>
          <p:nvPr>
            <p:ph type="title"/>
          </p:nvPr>
        </p:nvSpPr>
        <p:spPr>
          <a:xfrm>
            <a:off x="1236000" y="1512000"/>
            <a:ext cx="9720000" cy="2679325"/>
          </a:xfrm>
          <a:prstGeom prst="rect">
            <a:avLst/>
          </a:prstGeom>
        </p:spPr>
        <p:txBody>
          <a:bodyPr lIns="0" tIns="0" rIns="0" bIns="0" anchor="b" anchorCtr="0"/>
          <a:lstStyle>
            <a:lvl1pPr>
              <a:defRPr sz="4000" b="1" i="0" baseline="0">
                <a:solidFill>
                  <a:schemeClr val="bg1"/>
                </a:solidFill>
                <a:latin typeface="Arial" charset="0"/>
                <a:ea typeface="Arial" charset="0"/>
                <a:cs typeface="Arial" charset="0"/>
              </a:defRPr>
            </a:lvl1pPr>
          </a:lstStyle>
          <a:p>
            <a:r>
              <a:rPr lang="es-ES" noProof="0"/>
              <a:t>Haga clic para modificar el estilo de título del patrón</a:t>
            </a:r>
            <a:endParaRPr lang="es-ES_tradnl" noProof="0" dirty="0"/>
          </a:p>
        </p:txBody>
      </p:sp>
    </p:spTree>
    <p:extLst>
      <p:ext uri="{BB962C8B-B14F-4D97-AF65-F5344CB8AC3E}">
        <p14:creationId xmlns:p14="http://schemas.microsoft.com/office/powerpoint/2010/main" val="262005679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2" name="Imagen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5397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202566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 Título diapositiva">
    <p:spTree>
      <p:nvGrpSpPr>
        <p:cNvPr id="1" name=""/>
        <p:cNvGrpSpPr/>
        <p:nvPr/>
      </p:nvGrpSpPr>
      <p:grpSpPr>
        <a:xfrm>
          <a:off x="0" y="0"/>
          <a:ext cx="0" cy="0"/>
          <a:chOff x="0" y="0"/>
          <a:chExt cx="0" cy="0"/>
        </a:xfrm>
      </p:grpSpPr>
      <p:sp>
        <p:nvSpPr>
          <p:cNvPr id="4" name="Slide Number Placeholder 5"/>
          <p:cNvSpPr txBox="1">
            <a:spLocks/>
          </p:cNvSpPr>
          <p:nvPr userDrawn="1"/>
        </p:nvSpPr>
        <p:spPr>
          <a:xfrm>
            <a:off x="11398250" y="503238"/>
            <a:ext cx="280988" cy="204787"/>
          </a:xfrm>
          <a:prstGeom prst="rect">
            <a:avLst/>
          </a:prstGeom>
        </p:spPr>
        <p:txBody>
          <a:bodyPr wrap="none" lIns="72000" tIns="0" rIns="7200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fld id="{2A92A30E-EFD4-4274-8E2C-6AB6C7BD5B12}" type="slidenum">
              <a:rPr lang="es-ES_tradnl" altLang="es-ES" sz="1200">
                <a:cs typeface="Arial" pitchFamily="34" charset="0"/>
              </a:rPr>
              <a:pPr algn="ctr" eaLnBrk="1" hangingPunct="1"/>
              <a:t>‹Nº›</a:t>
            </a:fld>
            <a:endParaRPr lang="es-ES_tradnl" altLang="es-ES" sz="1200">
              <a:cs typeface="Arial" pitchFamily="34" charset="0"/>
            </a:endParaRPr>
          </a:p>
        </p:txBody>
      </p:sp>
      <p:pic>
        <p:nvPicPr>
          <p:cNvPr id="5"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5397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5"/>
          <p:cNvSpPr>
            <a:spLocks noGrp="1"/>
          </p:cNvSpPr>
          <p:nvPr>
            <p:ph type="title"/>
          </p:nvPr>
        </p:nvSpPr>
        <p:spPr>
          <a:xfrm>
            <a:off x="1224000" y="486000"/>
            <a:ext cx="9720000" cy="594000"/>
          </a:xfrm>
          <a:prstGeom prst="rect">
            <a:avLst/>
          </a:prstGeom>
        </p:spPr>
        <p:txBody>
          <a:bodyPr lIns="0" rIns="0" anchor="t" anchorCtr="0"/>
          <a:lstStyle>
            <a:lvl1pPr>
              <a:defRPr sz="3600" b="1" i="0" baseline="0">
                <a:latin typeface="Arial" charset="0"/>
                <a:ea typeface="Arial" charset="0"/>
                <a:cs typeface="Arial" charset="0"/>
              </a:defRPr>
            </a:lvl1pPr>
          </a:lstStyle>
          <a:p>
            <a:r>
              <a:rPr lang="es-ES" noProof="0"/>
              <a:t>Haga clic para modificar el estilo de título del patrón</a:t>
            </a:r>
            <a:endParaRPr lang="es-ES_tradnl" noProof="0" dirty="0"/>
          </a:p>
        </p:txBody>
      </p:sp>
      <p:sp>
        <p:nvSpPr>
          <p:cNvPr id="10" name="Text Placeholder 7"/>
          <p:cNvSpPr>
            <a:spLocks noGrp="1"/>
          </p:cNvSpPr>
          <p:nvPr>
            <p:ph type="body" sz="quarter" idx="10"/>
          </p:nvPr>
        </p:nvSpPr>
        <p:spPr>
          <a:xfrm>
            <a:off x="1224000" y="1079998"/>
            <a:ext cx="9720000" cy="720000"/>
          </a:xfrm>
          <a:prstGeom prst="rect">
            <a:avLst/>
          </a:prstGeom>
        </p:spPr>
        <p:txBody>
          <a:bodyPr lIns="0" tIns="36000" rIns="0" bIns="36000"/>
          <a:lstStyle>
            <a:lvl1pPr marL="0" indent="0">
              <a:buNone/>
              <a:defRPr sz="1600" b="1" i="0" baseline="0">
                <a:solidFill>
                  <a:schemeClr val="tx1">
                    <a:alpha val="50000"/>
                  </a:schemeClr>
                </a:solidFill>
                <a:latin typeface="arial" charset="0"/>
                <a:ea typeface="Arial" charset="0"/>
                <a:cs typeface="Arial" charset="0"/>
              </a:defRPr>
            </a:lvl1pPr>
            <a:lvl2pPr marL="457200" indent="0">
              <a:buNone/>
              <a:defRPr/>
            </a:lvl2pPr>
          </a:lstStyle>
          <a:p>
            <a:pPr lvl="0"/>
            <a:r>
              <a:rPr lang="es-ES" noProof="0"/>
              <a:t>Editar el estilo de texto del patrón</a:t>
            </a:r>
          </a:p>
        </p:txBody>
      </p:sp>
    </p:spTree>
    <p:extLst>
      <p:ext uri="{BB962C8B-B14F-4D97-AF65-F5344CB8AC3E}">
        <p14:creationId xmlns:p14="http://schemas.microsoft.com/office/powerpoint/2010/main" val="26746777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quipo individual">
    <p:spTree>
      <p:nvGrpSpPr>
        <p:cNvPr id="1" name=""/>
        <p:cNvGrpSpPr/>
        <p:nvPr/>
      </p:nvGrpSpPr>
      <p:grpSpPr>
        <a:xfrm>
          <a:off x="0" y="0"/>
          <a:ext cx="0" cy="0"/>
          <a:chOff x="0" y="0"/>
          <a:chExt cx="0" cy="0"/>
        </a:xfrm>
      </p:grpSpPr>
      <p:sp>
        <p:nvSpPr>
          <p:cNvPr id="8" name="Slide Number Placeholder 5"/>
          <p:cNvSpPr txBox="1">
            <a:spLocks/>
          </p:cNvSpPr>
          <p:nvPr userDrawn="1"/>
        </p:nvSpPr>
        <p:spPr>
          <a:xfrm>
            <a:off x="11398250" y="503238"/>
            <a:ext cx="280988" cy="204787"/>
          </a:xfrm>
          <a:prstGeom prst="rect">
            <a:avLst/>
          </a:prstGeom>
        </p:spPr>
        <p:txBody>
          <a:bodyPr wrap="none" lIns="72000" tIns="0" rIns="7200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fld id="{B2A20AEA-4C2C-4DB1-9268-F4A3D4048C09}" type="slidenum">
              <a:rPr lang="es-ES_tradnl" altLang="es-ES" sz="1200">
                <a:cs typeface="Arial" pitchFamily="34" charset="0"/>
              </a:rPr>
              <a:pPr algn="ctr" eaLnBrk="1" hangingPunct="1"/>
              <a:t>‹Nº›</a:t>
            </a:fld>
            <a:endParaRPr lang="es-ES_tradnl" altLang="es-ES" sz="1200">
              <a:cs typeface="Arial" pitchFamily="34" charset="0"/>
            </a:endParaRPr>
          </a:p>
        </p:txBody>
      </p:sp>
      <p:pic>
        <p:nvPicPr>
          <p:cNvPr id="9"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5397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2"/>
          <p:cNvSpPr>
            <a:spLocks noGrp="1"/>
          </p:cNvSpPr>
          <p:nvPr>
            <p:ph type="pic" sz="quarter" idx="12"/>
          </p:nvPr>
        </p:nvSpPr>
        <p:spPr>
          <a:xfrm>
            <a:off x="1224000" y="1900362"/>
            <a:ext cx="4444332" cy="4312868"/>
          </a:xfrm>
          <a:prstGeom prst="rect">
            <a:avLst/>
          </a:prstGeom>
          <a:pattFill prst="pct80">
            <a:fgClr>
              <a:schemeClr val="bg1">
                <a:lumMod val="65000"/>
              </a:schemeClr>
            </a:fgClr>
            <a:bgClr>
              <a:schemeClr val="bg1">
                <a:lumMod val="95000"/>
              </a:schemeClr>
            </a:bgClr>
          </a:pattFill>
        </p:spPr>
        <p:txBody>
          <a:bodyPr rtlCol="0" anchor="ctr">
            <a:normAutofit/>
          </a:bodyPr>
          <a:lstStyle>
            <a:lvl1pPr marL="0" indent="0" algn="ctr">
              <a:buNone/>
              <a:defRPr sz="1800" b="0" i="0" baseline="0">
                <a:latin typeface="Arial" charset="0"/>
                <a:ea typeface="Arial" charset="0"/>
                <a:cs typeface="Arial" charset="0"/>
              </a:defRPr>
            </a:lvl1pPr>
          </a:lstStyle>
          <a:p>
            <a:pPr lvl="0"/>
            <a:r>
              <a:rPr lang="es-ES" noProof="0"/>
              <a:t>Haga clic en el icono para agregar una imagen</a:t>
            </a:r>
            <a:endParaRPr lang="en-US" noProof="0" dirty="0"/>
          </a:p>
        </p:txBody>
      </p:sp>
      <p:sp>
        <p:nvSpPr>
          <p:cNvPr id="6" name="Title 5"/>
          <p:cNvSpPr>
            <a:spLocks noGrp="1"/>
          </p:cNvSpPr>
          <p:nvPr>
            <p:ph type="title"/>
          </p:nvPr>
        </p:nvSpPr>
        <p:spPr>
          <a:xfrm>
            <a:off x="1224000" y="486000"/>
            <a:ext cx="9720000" cy="594000"/>
          </a:xfrm>
          <a:prstGeom prst="rect">
            <a:avLst/>
          </a:prstGeom>
        </p:spPr>
        <p:txBody>
          <a:bodyPr lIns="0" rIns="0" anchor="t" anchorCtr="0"/>
          <a:lstStyle>
            <a:lvl1pPr>
              <a:defRPr sz="3600" b="1" i="0" baseline="0">
                <a:latin typeface="Arial" charset="0"/>
                <a:ea typeface="Arial" charset="0"/>
                <a:cs typeface="Arial" charset="0"/>
              </a:defRPr>
            </a:lvl1pPr>
          </a:lstStyle>
          <a:p>
            <a:r>
              <a:rPr lang="es-ES" noProof="0"/>
              <a:t>Haga clic para modificar el estilo de título del patrón</a:t>
            </a:r>
            <a:endParaRPr lang="es-ES_tradnl" noProof="0" dirty="0"/>
          </a:p>
        </p:txBody>
      </p:sp>
      <p:sp>
        <p:nvSpPr>
          <p:cNvPr id="7" name="Text Placeholder 7"/>
          <p:cNvSpPr>
            <a:spLocks noGrp="1"/>
          </p:cNvSpPr>
          <p:nvPr>
            <p:ph type="body" sz="quarter" idx="10"/>
          </p:nvPr>
        </p:nvSpPr>
        <p:spPr>
          <a:xfrm>
            <a:off x="1224000" y="1079998"/>
            <a:ext cx="9720000" cy="720000"/>
          </a:xfrm>
          <a:prstGeom prst="rect">
            <a:avLst/>
          </a:prstGeom>
        </p:spPr>
        <p:txBody>
          <a:bodyPr lIns="0" tIns="36000" rIns="0" bIns="36000"/>
          <a:lstStyle>
            <a:lvl1pPr marL="0" indent="0">
              <a:buNone/>
              <a:defRPr sz="1600" b="1" i="0" baseline="0">
                <a:solidFill>
                  <a:schemeClr val="tx1">
                    <a:alpha val="50000"/>
                  </a:schemeClr>
                </a:solidFill>
                <a:latin typeface="arial" charset="0"/>
                <a:ea typeface="Arial" charset="0"/>
                <a:cs typeface="Arial" charset="0"/>
              </a:defRPr>
            </a:lvl1pPr>
            <a:lvl2pPr marL="457200" indent="0">
              <a:buNone/>
              <a:defRPr/>
            </a:lvl2pPr>
          </a:lstStyle>
          <a:p>
            <a:pPr lvl="0"/>
            <a:r>
              <a:rPr lang="es-ES" noProof="0"/>
              <a:t>Editar el estilo de texto del patrón</a:t>
            </a:r>
          </a:p>
        </p:txBody>
      </p:sp>
    </p:spTree>
    <p:extLst>
      <p:ext uri="{BB962C8B-B14F-4D97-AF65-F5344CB8AC3E}">
        <p14:creationId xmlns:p14="http://schemas.microsoft.com/office/powerpoint/2010/main" val="1017652086"/>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umeraciones gigante">
    <p:spTree>
      <p:nvGrpSpPr>
        <p:cNvPr id="1" name=""/>
        <p:cNvGrpSpPr/>
        <p:nvPr/>
      </p:nvGrpSpPr>
      <p:grpSpPr>
        <a:xfrm>
          <a:off x="0" y="0"/>
          <a:ext cx="0" cy="0"/>
          <a:chOff x="0" y="0"/>
          <a:chExt cx="0" cy="0"/>
        </a:xfrm>
      </p:grpSpPr>
      <p:sp>
        <p:nvSpPr>
          <p:cNvPr id="3" name="Slide Number Placeholder 5"/>
          <p:cNvSpPr txBox="1">
            <a:spLocks/>
          </p:cNvSpPr>
          <p:nvPr userDrawn="1"/>
        </p:nvSpPr>
        <p:spPr>
          <a:xfrm>
            <a:off x="11398250" y="503238"/>
            <a:ext cx="280988" cy="204787"/>
          </a:xfrm>
          <a:prstGeom prst="rect">
            <a:avLst/>
          </a:prstGeom>
        </p:spPr>
        <p:txBody>
          <a:bodyPr wrap="none" lIns="72000" tIns="0" rIns="7200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fld id="{4951DE19-625C-4585-B582-E9898A8DF114}" type="slidenum">
              <a:rPr lang="en-US" altLang="es-ES" sz="1200">
                <a:cs typeface="Arial" pitchFamily="34" charset="0"/>
              </a:rPr>
              <a:pPr algn="ctr" eaLnBrk="1" hangingPunct="1"/>
              <a:t>‹Nº›</a:t>
            </a:fld>
            <a:endParaRPr lang="en-US" altLang="es-ES" sz="1200">
              <a:cs typeface="Arial" pitchFamily="34" charset="0"/>
            </a:endParaRPr>
          </a:p>
        </p:txBody>
      </p:sp>
      <p:pic>
        <p:nvPicPr>
          <p:cNvPr id="4"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5397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7"/>
          <p:cNvSpPr>
            <a:spLocks noGrp="1"/>
          </p:cNvSpPr>
          <p:nvPr>
            <p:ph type="body" sz="quarter" idx="10"/>
          </p:nvPr>
        </p:nvSpPr>
        <p:spPr>
          <a:xfrm>
            <a:off x="0" y="1080000"/>
            <a:ext cx="6121101" cy="5778000"/>
          </a:xfrm>
          <a:prstGeom prst="rect">
            <a:avLst/>
          </a:prstGeom>
        </p:spPr>
        <p:txBody>
          <a:bodyPr lIns="0" tIns="36000" rIns="0" bIns="36000" anchor="ctr">
            <a:normAutofit/>
          </a:bodyPr>
          <a:lstStyle>
            <a:lvl1pPr marL="0" indent="0" algn="ctr">
              <a:buNone/>
              <a:defRPr sz="40000" b="1" i="0" baseline="0">
                <a:solidFill>
                  <a:schemeClr val="bg2"/>
                </a:solidFill>
                <a:latin typeface="arial" charset="0"/>
                <a:ea typeface="Arial" charset="0"/>
                <a:cs typeface="Arial" charset="0"/>
              </a:defRPr>
            </a:lvl1pPr>
            <a:lvl2pPr marL="457200" indent="0">
              <a:buNone/>
              <a:defRPr/>
            </a:lvl2pPr>
          </a:lstStyle>
          <a:p>
            <a:pPr lvl="0"/>
            <a:r>
              <a:rPr lang="es-ES" noProof="0"/>
              <a:t>Editar el estilo de texto del patrón</a:t>
            </a:r>
          </a:p>
        </p:txBody>
      </p:sp>
    </p:spTree>
    <p:extLst>
      <p:ext uri="{BB962C8B-B14F-4D97-AF65-F5344CB8AC3E}">
        <p14:creationId xmlns:p14="http://schemas.microsoft.com/office/powerpoint/2010/main" val="238782153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rtafolio imágenes 3">
    <p:spTree>
      <p:nvGrpSpPr>
        <p:cNvPr id="1" name=""/>
        <p:cNvGrpSpPr/>
        <p:nvPr/>
      </p:nvGrpSpPr>
      <p:grpSpPr>
        <a:xfrm>
          <a:off x="0" y="0"/>
          <a:ext cx="0" cy="0"/>
          <a:chOff x="0" y="0"/>
          <a:chExt cx="0" cy="0"/>
        </a:xfrm>
      </p:grpSpPr>
      <p:sp>
        <p:nvSpPr>
          <p:cNvPr id="8" name="Slide Number Placeholder 5"/>
          <p:cNvSpPr txBox="1">
            <a:spLocks/>
          </p:cNvSpPr>
          <p:nvPr userDrawn="1"/>
        </p:nvSpPr>
        <p:spPr>
          <a:xfrm>
            <a:off x="11398250" y="503238"/>
            <a:ext cx="280988" cy="204787"/>
          </a:xfrm>
          <a:prstGeom prst="rect">
            <a:avLst/>
          </a:prstGeom>
        </p:spPr>
        <p:txBody>
          <a:bodyPr wrap="none" lIns="72000" tIns="0" rIns="7200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fld id="{6343DB1F-DC58-4915-9C21-D8B5DCB995B5}" type="slidenum">
              <a:rPr lang="en-US" altLang="es-ES" sz="1200">
                <a:cs typeface="Arial" pitchFamily="34" charset="0"/>
              </a:rPr>
              <a:pPr algn="ctr" eaLnBrk="1" hangingPunct="1"/>
              <a:t>‹Nº›</a:t>
            </a:fld>
            <a:endParaRPr lang="en-US" altLang="es-ES" sz="1200">
              <a:cs typeface="Arial" pitchFamily="34" charset="0"/>
            </a:endParaRPr>
          </a:p>
        </p:txBody>
      </p:sp>
      <p:pic>
        <p:nvPicPr>
          <p:cNvPr id="9"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5397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5"/>
          <p:cNvSpPr>
            <a:spLocks noGrp="1"/>
          </p:cNvSpPr>
          <p:nvPr>
            <p:ph type="title"/>
          </p:nvPr>
        </p:nvSpPr>
        <p:spPr>
          <a:xfrm>
            <a:off x="1224000" y="486000"/>
            <a:ext cx="9720000" cy="594000"/>
          </a:xfrm>
          <a:prstGeom prst="rect">
            <a:avLst/>
          </a:prstGeom>
        </p:spPr>
        <p:txBody>
          <a:bodyPr lIns="0" rIns="0" anchor="t" anchorCtr="0"/>
          <a:lstStyle>
            <a:lvl1pPr>
              <a:defRPr sz="3600" b="1" i="0" baseline="0">
                <a:latin typeface="Arial" charset="0"/>
                <a:ea typeface="Arial" charset="0"/>
                <a:cs typeface="Arial" charset="0"/>
              </a:defRPr>
            </a:lvl1pPr>
          </a:lstStyle>
          <a:p>
            <a:r>
              <a:rPr lang="es-ES" noProof="0"/>
              <a:t>Haga clic para modificar el estilo de título del patrón</a:t>
            </a:r>
            <a:endParaRPr lang="es-ES_tradnl" noProof="0" dirty="0"/>
          </a:p>
        </p:txBody>
      </p:sp>
      <p:sp>
        <p:nvSpPr>
          <p:cNvPr id="12" name="Text Placeholder 7"/>
          <p:cNvSpPr>
            <a:spLocks noGrp="1"/>
          </p:cNvSpPr>
          <p:nvPr>
            <p:ph type="body" sz="quarter" idx="10"/>
          </p:nvPr>
        </p:nvSpPr>
        <p:spPr>
          <a:xfrm>
            <a:off x="1224000" y="1079998"/>
            <a:ext cx="9720000" cy="720000"/>
          </a:xfrm>
          <a:prstGeom prst="rect">
            <a:avLst/>
          </a:prstGeom>
        </p:spPr>
        <p:txBody>
          <a:bodyPr lIns="0" tIns="36000" rIns="0" bIns="36000"/>
          <a:lstStyle>
            <a:lvl1pPr marL="0" indent="0">
              <a:buNone/>
              <a:defRPr sz="1600" b="1" i="0" baseline="0">
                <a:solidFill>
                  <a:schemeClr val="tx1">
                    <a:alpha val="50000"/>
                  </a:schemeClr>
                </a:solidFill>
                <a:latin typeface="arial" charset="0"/>
                <a:ea typeface="Arial" charset="0"/>
                <a:cs typeface="Arial" charset="0"/>
              </a:defRPr>
            </a:lvl1pPr>
            <a:lvl2pPr marL="457200" indent="0">
              <a:buNone/>
              <a:defRPr/>
            </a:lvl2pPr>
          </a:lstStyle>
          <a:p>
            <a:pPr lvl="0"/>
            <a:r>
              <a:rPr lang="es-ES" noProof="0"/>
              <a:t>Editar el estilo de texto del patrón</a:t>
            </a:r>
          </a:p>
        </p:txBody>
      </p:sp>
      <p:sp>
        <p:nvSpPr>
          <p:cNvPr id="21" name="Picture Placeholder 2"/>
          <p:cNvSpPr>
            <a:spLocks noGrp="1"/>
          </p:cNvSpPr>
          <p:nvPr>
            <p:ph type="pic" sz="quarter" idx="15"/>
          </p:nvPr>
        </p:nvSpPr>
        <p:spPr>
          <a:xfrm rot="20881404">
            <a:off x="997910" y="1891462"/>
            <a:ext cx="2502855" cy="1774223"/>
          </a:xfrm>
          <a:prstGeom prst="rect">
            <a:avLst/>
          </a:prstGeom>
          <a:pattFill prst="pct80">
            <a:fgClr>
              <a:schemeClr val="bg1">
                <a:lumMod val="65000"/>
              </a:schemeClr>
            </a:fgClr>
            <a:bgClr>
              <a:schemeClr val="bg1">
                <a:lumMod val="95000"/>
              </a:schemeClr>
            </a:bgClr>
          </a:pattFill>
        </p:spPr>
        <p:txBody>
          <a:bodyPr rtlCol="0" anchor="ctr">
            <a:normAutofit/>
          </a:bodyPr>
          <a:lstStyle>
            <a:lvl1pPr marL="0" indent="0" algn="ctr">
              <a:buNone/>
              <a:defRPr sz="1800" b="0" i="0" baseline="0">
                <a:latin typeface="Arial" charset="0"/>
                <a:ea typeface="Arial" charset="0"/>
                <a:cs typeface="Arial" charset="0"/>
              </a:defRPr>
            </a:lvl1pPr>
          </a:lstStyle>
          <a:p>
            <a:pPr lvl="0"/>
            <a:r>
              <a:rPr lang="es-ES" noProof="0"/>
              <a:t>Haga clic en el icono para agregar una imagen</a:t>
            </a:r>
            <a:endParaRPr lang="en-US" noProof="0" dirty="0"/>
          </a:p>
        </p:txBody>
      </p:sp>
      <p:sp>
        <p:nvSpPr>
          <p:cNvPr id="22" name="Picture Placeholder 2"/>
          <p:cNvSpPr>
            <a:spLocks noGrp="1"/>
          </p:cNvSpPr>
          <p:nvPr>
            <p:ph type="pic" sz="quarter" idx="16"/>
          </p:nvPr>
        </p:nvSpPr>
        <p:spPr>
          <a:xfrm>
            <a:off x="4090728" y="1657526"/>
            <a:ext cx="2479406" cy="1772450"/>
          </a:xfrm>
          <a:prstGeom prst="rect">
            <a:avLst/>
          </a:prstGeom>
          <a:pattFill prst="pct80">
            <a:fgClr>
              <a:schemeClr val="bg1">
                <a:lumMod val="65000"/>
              </a:schemeClr>
            </a:fgClr>
            <a:bgClr>
              <a:schemeClr val="bg1">
                <a:lumMod val="95000"/>
              </a:schemeClr>
            </a:bgClr>
          </a:pattFill>
        </p:spPr>
        <p:txBody>
          <a:bodyPr rtlCol="0" anchor="ctr">
            <a:normAutofit/>
          </a:bodyPr>
          <a:lstStyle>
            <a:lvl1pPr marL="0" indent="0" algn="ctr">
              <a:buNone/>
              <a:defRPr sz="1800" b="0" i="0" baseline="0">
                <a:latin typeface="Arial" charset="0"/>
                <a:ea typeface="Arial" charset="0"/>
                <a:cs typeface="Arial" charset="0"/>
              </a:defRPr>
            </a:lvl1pPr>
          </a:lstStyle>
          <a:p>
            <a:pPr lvl="0"/>
            <a:r>
              <a:rPr lang="es-ES" noProof="0"/>
              <a:t>Haga clic en el icono para agregar una imagen</a:t>
            </a:r>
            <a:endParaRPr lang="en-US" noProof="0" dirty="0"/>
          </a:p>
        </p:txBody>
      </p:sp>
      <p:sp>
        <p:nvSpPr>
          <p:cNvPr id="23" name="Picture Placeholder 2"/>
          <p:cNvSpPr>
            <a:spLocks noGrp="1"/>
          </p:cNvSpPr>
          <p:nvPr>
            <p:ph type="pic" sz="quarter" idx="17"/>
          </p:nvPr>
        </p:nvSpPr>
        <p:spPr>
          <a:xfrm rot="21411138">
            <a:off x="1088080" y="4264977"/>
            <a:ext cx="2478118" cy="1761079"/>
          </a:xfrm>
          <a:prstGeom prst="rect">
            <a:avLst/>
          </a:prstGeom>
          <a:pattFill prst="pct80">
            <a:fgClr>
              <a:schemeClr val="bg1">
                <a:lumMod val="65000"/>
              </a:schemeClr>
            </a:fgClr>
            <a:bgClr>
              <a:schemeClr val="bg1">
                <a:lumMod val="95000"/>
              </a:schemeClr>
            </a:bgClr>
          </a:pattFill>
        </p:spPr>
        <p:txBody>
          <a:bodyPr rtlCol="0" anchor="ctr">
            <a:normAutofit/>
          </a:bodyPr>
          <a:lstStyle>
            <a:lvl1pPr marL="0" indent="0" algn="ctr">
              <a:buNone/>
              <a:defRPr sz="1800" b="0" i="0" baseline="0">
                <a:latin typeface="Arial" charset="0"/>
                <a:ea typeface="Arial" charset="0"/>
                <a:cs typeface="Arial" charset="0"/>
              </a:defRPr>
            </a:lvl1pPr>
          </a:lstStyle>
          <a:p>
            <a:pPr lvl="0"/>
            <a:r>
              <a:rPr lang="es-ES" noProof="0"/>
              <a:t>Haga clic en el icono para agregar una imagen</a:t>
            </a:r>
            <a:endParaRPr lang="en-US" noProof="0" dirty="0"/>
          </a:p>
        </p:txBody>
      </p:sp>
      <p:sp>
        <p:nvSpPr>
          <p:cNvPr id="24" name="Picture Placeholder 2"/>
          <p:cNvSpPr>
            <a:spLocks noGrp="1"/>
          </p:cNvSpPr>
          <p:nvPr>
            <p:ph type="pic" sz="quarter" idx="18"/>
          </p:nvPr>
        </p:nvSpPr>
        <p:spPr>
          <a:xfrm rot="364430">
            <a:off x="4287380" y="4058949"/>
            <a:ext cx="2470800" cy="1752285"/>
          </a:xfrm>
          <a:prstGeom prst="rect">
            <a:avLst/>
          </a:prstGeom>
          <a:pattFill prst="pct80">
            <a:fgClr>
              <a:schemeClr val="bg1">
                <a:lumMod val="65000"/>
              </a:schemeClr>
            </a:fgClr>
            <a:bgClr>
              <a:schemeClr val="bg1">
                <a:lumMod val="95000"/>
              </a:schemeClr>
            </a:bgClr>
          </a:pattFill>
        </p:spPr>
        <p:txBody>
          <a:bodyPr rtlCol="0" anchor="ctr">
            <a:normAutofit/>
          </a:bodyPr>
          <a:lstStyle>
            <a:lvl1pPr marL="0" indent="0" algn="ctr">
              <a:buNone/>
              <a:defRPr sz="1800" b="0" i="0" baseline="0">
                <a:latin typeface="Arial" charset="0"/>
                <a:ea typeface="Arial" charset="0"/>
                <a:cs typeface="Arial" charset="0"/>
              </a:defRPr>
            </a:lvl1pPr>
          </a:lstStyle>
          <a:p>
            <a:pPr lvl="0"/>
            <a:r>
              <a:rPr lang="es-ES" noProof="0"/>
              <a:t>Haga clic en el icono para agregar una imagen</a:t>
            </a:r>
            <a:endParaRPr lang="en-US" noProof="0" dirty="0"/>
          </a:p>
        </p:txBody>
      </p:sp>
    </p:spTree>
    <p:extLst>
      <p:ext uri="{BB962C8B-B14F-4D97-AF65-F5344CB8AC3E}">
        <p14:creationId xmlns:p14="http://schemas.microsoft.com/office/powerpoint/2010/main" val="427385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Final">
    <p:spTree>
      <p:nvGrpSpPr>
        <p:cNvPr id="1" name=""/>
        <p:cNvGrpSpPr/>
        <p:nvPr/>
      </p:nvGrpSpPr>
      <p:grpSpPr>
        <a:xfrm>
          <a:off x="0" y="0"/>
          <a:ext cx="0" cy="0"/>
          <a:chOff x="0" y="0"/>
          <a:chExt cx="0" cy="0"/>
        </a:xfrm>
      </p:grpSpPr>
      <p:sp>
        <p:nvSpPr>
          <p:cNvPr id="2" name="Rectángulo 5"/>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3"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80438" y="5348288"/>
            <a:ext cx="294163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8180489"/>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a:t>Haga clic para modificar el estilo de texto del patrón</a:t>
            </a:r>
          </a:p>
          <a:p>
            <a:pPr lvl="1"/>
            <a:r>
              <a:rPr lang="es-ES_tradnl" altLang="es-ES"/>
              <a:t>Segundo nivel</a:t>
            </a:r>
          </a:p>
          <a:p>
            <a:pPr lvl="2"/>
            <a:r>
              <a:rPr lang="es-ES_tradnl" altLang="es-ES"/>
              <a:t>Tercer nivel</a:t>
            </a:r>
          </a:p>
          <a:p>
            <a:pPr lvl="3"/>
            <a:r>
              <a:rPr lang="es-ES_tradnl" altLang="es-ES"/>
              <a:t>Cuarto nivel</a:t>
            </a:r>
          </a:p>
          <a:p>
            <a:pPr lvl="4"/>
            <a:r>
              <a:rPr lang="es-ES_tradnl" altLang="es-ES"/>
              <a:t>Quinto nivel</a:t>
            </a:r>
            <a:endParaRPr lang="en-US" altLang="es-E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C784C83E-41A3-4272-AFCE-C9BB56A82C0C}" type="datetimeFigureOut">
              <a:rPr lang="en-US"/>
              <a:pPr>
                <a:defRPr/>
              </a:pPr>
              <a:t>4/28/2025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7" name="Slide Number Placeholder 5"/>
          <p:cNvSpPr txBox="1">
            <a:spLocks/>
          </p:cNvSpPr>
          <p:nvPr userDrawn="1"/>
        </p:nvSpPr>
        <p:spPr>
          <a:xfrm>
            <a:off x="11398250" y="503238"/>
            <a:ext cx="280988" cy="204787"/>
          </a:xfrm>
          <a:prstGeom prst="rect">
            <a:avLst/>
          </a:prstGeom>
        </p:spPr>
        <p:txBody>
          <a:bodyPr wrap="none" lIns="72000" tIns="0" rIns="7200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fld id="{F5FF87E9-0CBD-4FBB-A801-0841CE23D902}" type="slidenum">
              <a:rPr lang="en-US" altLang="es-ES" sz="1200">
                <a:cs typeface="Arial" pitchFamily="34" charset="0"/>
              </a:rPr>
              <a:pPr algn="ctr" eaLnBrk="1" hangingPunct="1"/>
              <a:t>‹Nº›</a:t>
            </a:fld>
            <a:endParaRPr lang="en-US" altLang="es-ES" sz="1200">
              <a:cs typeface="Arial" pitchFamily="34" charset="0"/>
            </a:endParaRPr>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Lst>
  <p:txStyles>
    <p:titleStyle>
      <a:lvl1pPr algn="l" rtl="0" fontAlgn="base">
        <a:lnSpc>
          <a:spcPct val="90000"/>
        </a:lnSpc>
        <a:spcBef>
          <a:spcPct val="0"/>
        </a:spcBef>
        <a:spcAft>
          <a:spcPct val="0"/>
        </a:spcAft>
        <a:defRPr sz="4000" b="1" kern="1200">
          <a:solidFill>
            <a:schemeClr val="accent1"/>
          </a:solidFill>
          <a:latin typeface="+mj-lt"/>
          <a:ea typeface="+mj-ea"/>
          <a:cs typeface="+mj-cs"/>
        </a:defRPr>
      </a:lvl1pPr>
      <a:lvl2pPr algn="l" rtl="0" fontAlgn="base">
        <a:lnSpc>
          <a:spcPct val="90000"/>
        </a:lnSpc>
        <a:spcBef>
          <a:spcPct val="0"/>
        </a:spcBef>
        <a:spcAft>
          <a:spcPct val="0"/>
        </a:spcAft>
        <a:defRPr sz="4000" b="1">
          <a:solidFill>
            <a:schemeClr val="accent1"/>
          </a:solidFill>
          <a:latin typeface="Arial" pitchFamily="34" charset="0"/>
        </a:defRPr>
      </a:lvl2pPr>
      <a:lvl3pPr algn="l" rtl="0" fontAlgn="base">
        <a:lnSpc>
          <a:spcPct val="90000"/>
        </a:lnSpc>
        <a:spcBef>
          <a:spcPct val="0"/>
        </a:spcBef>
        <a:spcAft>
          <a:spcPct val="0"/>
        </a:spcAft>
        <a:defRPr sz="4000" b="1">
          <a:solidFill>
            <a:schemeClr val="accent1"/>
          </a:solidFill>
          <a:latin typeface="Arial" pitchFamily="34" charset="0"/>
        </a:defRPr>
      </a:lvl3pPr>
      <a:lvl4pPr algn="l" rtl="0" fontAlgn="base">
        <a:lnSpc>
          <a:spcPct val="90000"/>
        </a:lnSpc>
        <a:spcBef>
          <a:spcPct val="0"/>
        </a:spcBef>
        <a:spcAft>
          <a:spcPct val="0"/>
        </a:spcAft>
        <a:defRPr sz="4000" b="1">
          <a:solidFill>
            <a:schemeClr val="accent1"/>
          </a:solidFill>
          <a:latin typeface="Arial" pitchFamily="34" charset="0"/>
        </a:defRPr>
      </a:lvl4pPr>
      <a:lvl5pPr algn="l" rtl="0" fontAlgn="base">
        <a:lnSpc>
          <a:spcPct val="90000"/>
        </a:lnSpc>
        <a:spcBef>
          <a:spcPct val="0"/>
        </a:spcBef>
        <a:spcAft>
          <a:spcPct val="0"/>
        </a:spcAft>
        <a:defRPr sz="4000" b="1">
          <a:solidFill>
            <a:schemeClr val="accent1"/>
          </a:solidFill>
          <a:latin typeface="Arial" pitchFamily="34" charset="0"/>
        </a:defRPr>
      </a:lvl5pPr>
      <a:lvl6pPr marL="457200" algn="l" rtl="0" fontAlgn="base">
        <a:lnSpc>
          <a:spcPct val="90000"/>
        </a:lnSpc>
        <a:spcBef>
          <a:spcPct val="0"/>
        </a:spcBef>
        <a:spcAft>
          <a:spcPct val="0"/>
        </a:spcAft>
        <a:defRPr sz="4000" b="1">
          <a:solidFill>
            <a:schemeClr val="accent1"/>
          </a:solidFill>
          <a:latin typeface="Arial" pitchFamily="34" charset="0"/>
        </a:defRPr>
      </a:lvl6pPr>
      <a:lvl7pPr marL="914400" algn="l" rtl="0" fontAlgn="base">
        <a:lnSpc>
          <a:spcPct val="90000"/>
        </a:lnSpc>
        <a:spcBef>
          <a:spcPct val="0"/>
        </a:spcBef>
        <a:spcAft>
          <a:spcPct val="0"/>
        </a:spcAft>
        <a:defRPr sz="4000" b="1">
          <a:solidFill>
            <a:schemeClr val="accent1"/>
          </a:solidFill>
          <a:latin typeface="Arial" pitchFamily="34" charset="0"/>
        </a:defRPr>
      </a:lvl7pPr>
      <a:lvl8pPr marL="1371600" algn="l" rtl="0" fontAlgn="base">
        <a:lnSpc>
          <a:spcPct val="90000"/>
        </a:lnSpc>
        <a:spcBef>
          <a:spcPct val="0"/>
        </a:spcBef>
        <a:spcAft>
          <a:spcPct val="0"/>
        </a:spcAft>
        <a:defRPr sz="4000" b="1">
          <a:solidFill>
            <a:schemeClr val="accent1"/>
          </a:solidFill>
          <a:latin typeface="Arial" pitchFamily="34" charset="0"/>
        </a:defRPr>
      </a:lvl8pPr>
      <a:lvl9pPr marL="1828800" algn="l" rtl="0" fontAlgn="base">
        <a:lnSpc>
          <a:spcPct val="90000"/>
        </a:lnSpc>
        <a:spcBef>
          <a:spcPct val="0"/>
        </a:spcBef>
        <a:spcAft>
          <a:spcPct val="0"/>
        </a:spcAft>
        <a:defRPr sz="4000" b="1">
          <a:solidFill>
            <a:schemeClr val="accent1"/>
          </a:solidFill>
          <a:latin typeface="Arial" pitchFamily="34" charset="0"/>
        </a:defRPr>
      </a:lvl9pPr>
    </p:titleStyle>
    <p:bodyStyle>
      <a:lvl1pPr marL="228600" indent="-228600" algn="l"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hyperlink" Target="https://educa.aragon.es/-/formacion-profesional/calendario-convocatoria/dual"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mailto:cromerom@cifpa.aragon.es" TargetMode="External"/><Relationship Id="rId2" Type="http://schemas.openxmlformats.org/officeDocument/2006/relationships/hyperlink" Target="mailto:fpdual@aragon.es"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texto 9"/>
          <p:cNvSpPr>
            <a:spLocks noGrp="1"/>
          </p:cNvSpPr>
          <p:nvPr>
            <p:ph type="body" sz="quarter" idx="10"/>
          </p:nvPr>
        </p:nvSpPr>
        <p:spPr>
          <a:xfrm>
            <a:off x="1120549" y="5310281"/>
            <a:ext cx="9718675" cy="759182"/>
          </a:xfrm>
        </p:spPr>
        <p:txBody>
          <a:bodyPr/>
          <a:lstStyle/>
          <a:p>
            <a:pPr algn="ctr">
              <a:spcAft>
                <a:spcPts val="600"/>
              </a:spcAft>
            </a:pPr>
            <a:r>
              <a:rPr lang="es-ES" altLang="es-ES" sz="2000" b="1" dirty="0">
                <a:latin typeface="Calibri" pitchFamily="34" charset="0"/>
                <a:ea typeface="Times New Roman" pitchFamily="18" charset="0"/>
                <a:cs typeface="Arial" pitchFamily="34" charset="0"/>
              </a:rPr>
              <a:t>25 abril 2025 </a:t>
            </a:r>
          </a:p>
          <a:p>
            <a:pPr algn="ctr">
              <a:spcAft>
                <a:spcPts val="600"/>
              </a:spcAft>
            </a:pPr>
            <a:endParaRPr lang="es-ES" altLang="es-ES" sz="2000" b="1" dirty="0">
              <a:latin typeface="Calibri" pitchFamily="34" charset="0"/>
              <a:ea typeface="Times New Roman" pitchFamily="18" charset="0"/>
              <a:cs typeface="Arial" pitchFamily="34" charset="0"/>
            </a:endParaRPr>
          </a:p>
        </p:txBody>
      </p:sp>
      <p:sp>
        <p:nvSpPr>
          <p:cNvPr id="12291" name="Título 5"/>
          <p:cNvSpPr>
            <a:spLocks noGrp="1"/>
          </p:cNvSpPr>
          <p:nvPr>
            <p:ph type="title"/>
          </p:nvPr>
        </p:nvSpPr>
        <p:spPr bwMode="auto">
          <a:xfrm>
            <a:off x="1236662" y="1910788"/>
            <a:ext cx="9718675" cy="21700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spcAft>
                <a:spcPts val="600"/>
              </a:spcAft>
            </a:pPr>
            <a:r>
              <a:rPr lang="es-ES" altLang="es-ES" dirty="0">
                <a:latin typeface="Calibri" pitchFamily="34" charset="0"/>
                <a:ea typeface="Times New Roman" pitchFamily="18" charset="0"/>
                <a:cs typeface="Arial" pitchFamily="34" charset="0"/>
              </a:rPr>
              <a:t>Formación Profesional en Régimen Intensivo</a:t>
            </a:r>
            <a:endParaRPr lang="es-ES" altLang="es-ES" sz="5400" dirty="0">
              <a:latin typeface="Calibri" pitchFamily="34" charset="0"/>
              <a:ea typeface="Times New Roman" pitchFamily="18" charset="0"/>
              <a:cs typeface="Arial" pitchFamily="34" charset="0"/>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0"/>
          <p:cNvGrpSpPr>
            <a:grpSpLocks/>
          </p:cNvGrpSpPr>
          <p:nvPr/>
        </p:nvGrpSpPr>
        <p:grpSpPr bwMode="auto">
          <a:xfrm>
            <a:off x="6083300" y="990600"/>
            <a:ext cx="5008563" cy="1782339"/>
            <a:chOff x="1224175" y="1614953"/>
            <a:chExt cx="5008110" cy="1782336"/>
          </a:xfrm>
        </p:grpSpPr>
        <p:sp>
          <p:nvSpPr>
            <p:cNvPr id="14340" name="Title 1"/>
            <p:cNvSpPr txBox="1">
              <a:spLocks/>
            </p:cNvSpPr>
            <p:nvPr/>
          </p:nvSpPr>
          <p:spPr bwMode="auto">
            <a:xfrm>
              <a:off x="1224175" y="1806647"/>
              <a:ext cx="5008110" cy="159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r>
                <a:rPr lang="es-ES_tradnl" altLang="es-ES" sz="6600" b="1" dirty="0">
                  <a:solidFill>
                    <a:schemeClr val="accent2"/>
                  </a:solidFill>
                  <a:cs typeface="Arial" pitchFamily="34" charset="0"/>
                </a:rPr>
                <a:t>Regulación normativa Dual en Régimen Intensivo</a:t>
              </a:r>
            </a:p>
          </p:txBody>
        </p:sp>
        <p:cxnSp>
          <p:nvCxnSpPr>
            <p:cNvPr id="14" name="Straight Connector 13"/>
            <p:cNvCxnSpPr/>
            <p:nvPr/>
          </p:nvCxnSpPr>
          <p:spPr>
            <a:xfrm>
              <a:off x="1306718" y="2165815"/>
              <a:ext cx="44604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343" name="Title 1"/>
            <p:cNvSpPr txBox="1">
              <a:spLocks/>
            </p:cNvSpPr>
            <p:nvPr/>
          </p:nvSpPr>
          <p:spPr bwMode="auto">
            <a:xfrm>
              <a:off x="1224175" y="1614953"/>
              <a:ext cx="5008110" cy="40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endParaRPr lang="es-ES_tradnl" altLang="es-ES" sz="2400" b="1">
                <a:solidFill>
                  <a:schemeClr val="tx2"/>
                </a:solidFill>
                <a:cs typeface="Arial" pitchFamily="34" charset="0"/>
              </a:endParaRPr>
            </a:p>
          </p:txBody>
        </p:sp>
      </p:grpSp>
      <p:sp>
        <p:nvSpPr>
          <p:cNvPr id="3" name="Marcador de texto 2"/>
          <p:cNvSpPr>
            <a:spLocks noGrp="1"/>
          </p:cNvSpPr>
          <p:nvPr>
            <p:ph type="body" sz="quarter" idx="10"/>
          </p:nvPr>
        </p:nvSpPr>
        <p:spPr>
          <a:xfrm>
            <a:off x="0" y="1079500"/>
            <a:ext cx="6121400" cy="5105400"/>
          </a:xfrm>
        </p:spPr>
        <p:txBody>
          <a:bodyPr rtlCol="0">
            <a:normAutofit lnSpcReduction="10000"/>
          </a:bodyPr>
          <a:lstStyle/>
          <a:p>
            <a:pPr fontAlgn="auto">
              <a:spcAft>
                <a:spcPts val="0"/>
              </a:spcAft>
              <a:defRPr/>
            </a:pPr>
            <a:r>
              <a:rPr lang="es-ES_tradnl" dirty="0"/>
              <a:t>2</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Regulación normativa Dual en Régimen Intensivo</a:t>
            </a:r>
          </a:p>
        </p:txBody>
      </p:sp>
      <p:sp>
        <p:nvSpPr>
          <p:cNvPr id="8" name="Marcador de texto 18"/>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Consideración previa:</a:t>
            </a:r>
          </a:p>
        </p:txBody>
      </p:sp>
      <p:sp>
        <p:nvSpPr>
          <p:cNvPr id="16389" name="Rectángulo 6"/>
          <p:cNvSpPr>
            <a:spLocks noChangeArrowheads="1"/>
          </p:cNvSpPr>
          <p:nvPr/>
        </p:nvSpPr>
        <p:spPr bwMode="auto">
          <a:xfrm>
            <a:off x="1223963" y="2025370"/>
            <a:ext cx="10054091" cy="3890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sz="2800" dirty="0"/>
              <a:t>Ya no existe convocatoria de proyectos experimentales de dual, la regulación normativa está </a:t>
            </a:r>
            <a:r>
              <a:rPr lang="es-ES" sz="2800" b="1" dirty="0"/>
              <a:t>incluida</a:t>
            </a:r>
            <a:r>
              <a:rPr lang="es-ES" sz="2800" dirty="0"/>
              <a:t> en el propio </a:t>
            </a:r>
            <a:r>
              <a:rPr lang="es-ES" sz="2800" b="1" dirty="0"/>
              <a:t>Decreto 91/2024</a:t>
            </a:r>
            <a:r>
              <a:rPr lang="es-ES" sz="2800" dirty="0"/>
              <a:t>, de 5 de junio, del Gobierno de Aragón por el que se establece la Ordenación de la Formación Profesional del Grado D y del Grado E en la Comunidad Autónoma de Aragón</a:t>
            </a:r>
            <a:endParaRPr lang="es-ES_tradnl" altLang="es-ES" sz="2800" dirty="0">
              <a:solidFill>
                <a:schemeClr val="tx2"/>
              </a:solidFill>
              <a:cs typeface="Arial" pitchFamily="34" charset="0"/>
            </a:endParaRPr>
          </a:p>
        </p:txBody>
      </p:sp>
    </p:spTree>
    <p:extLst>
      <p:ext uri="{BB962C8B-B14F-4D97-AF65-F5344CB8AC3E}">
        <p14:creationId xmlns:p14="http://schemas.microsoft.com/office/powerpoint/2010/main" val="30180227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A50EB-035D-4AC3-487D-7CB08863B07B}"/>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D3ED6A18-C07E-6BB3-9781-FDBAB40E6F9B}"/>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Regulación normativa Dual en Régimen Intensivo</a:t>
            </a:r>
          </a:p>
        </p:txBody>
      </p:sp>
      <p:sp>
        <p:nvSpPr>
          <p:cNvPr id="8" name="Marcador de texto 18">
            <a:extLst>
              <a:ext uri="{FF2B5EF4-FFF2-40B4-BE49-F238E27FC236}">
                <a16:creationId xmlns:a16="http://schemas.microsoft.com/office/drawing/2014/main" id="{518E372F-ABC5-4499-7011-53682C8C6E16}"/>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Desarrollo normativo:</a:t>
            </a:r>
          </a:p>
        </p:txBody>
      </p:sp>
      <p:pic>
        <p:nvPicPr>
          <p:cNvPr id="5" name="Imagen 4">
            <a:extLst>
              <a:ext uri="{FF2B5EF4-FFF2-40B4-BE49-F238E27FC236}">
                <a16:creationId xmlns:a16="http://schemas.microsoft.com/office/drawing/2014/main" id="{55B59254-5306-364D-37BA-DB02C160695B}"/>
              </a:ext>
            </a:extLst>
          </p:cNvPr>
          <p:cNvPicPr>
            <a:picLocks noChangeAspect="1"/>
          </p:cNvPicPr>
          <p:nvPr/>
        </p:nvPicPr>
        <p:blipFill>
          <a:blip r:embed="rId2"/>
          <a:srcRect l="43235" t="21475" r="10040" b="31133"/>
          <a:stretch/>
        </p:blipFill>
        <p:spPr>
          <a:xfrm>
            <a:off x="2017058" y="1724379"/>
            <a:ext cx="9332260" cy="5014046"/>
          </a:xfrm>
          <a:prstGeom prst="rect">
            <a:avLst/>
          </a:prstGeom>
        </p:spPr>
      </p:pic>
    </p:spTree>
    <p:extLst>
      <p:ext uri="{BB962C8B-B14F-4D97-AF65-F5344CB8AC3E}">
        <p14:creationId xmlns:p14="http://schemas.microsoft.com/office/powerpoint/2010/main" val="397306324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EB4A9-D63E-9BEB-9E20-7F0DC1630F7F}"/>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F978B577-BF56-E910-4EFF-3F088FAA4CAB}"/>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Regulación normativa Dual en Régimen Intensivo</a:t>
            </a:r>
          </a:p>
        </p:txBody>
      </p:sp>
      <p:sp>
        <p:nvSpPr>
          <p:cNvPr id="8" name="Marcador de texto 18">
            <a:extLst>
              <a:ext uri="{FF2B5EF4-FFF2-40B4-BE49-F238E27FC236}">
                <a16:creationId xmlns:a16="http://schemas.microsoft.com/office/drawing/2014/main" id="{C94217B7-97EC-1BCE-A90E-62660E4993D5}"/>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¿Qué alumnado puede participar en Régimen Intensivo?:</a:t>
            </a:r>
          </a:p>
        </p:txBody>
      </p:sp>
      <p:sp>
        <p:nvSpPr>
          <p:cNvPr id="16389" name="Rectángulo 6">
            <a:extLst>
              <a:ext uri="{FF2B5EF4-FFF2-40B4-BE49-F238E27FC236}">
                <a16:creationId xmlns:a16="http://schemas.microsoft.com/office/drawing/2014/main" id="{2AD93D07-AECE-F614-7641-29E259FC4770}"/>
              </a:ext>
            </a:extLst>
          </p:cNvPr>
          <p:cNvSpPr>
            <a:spLocks noChangeArrowheads="1"/>
          </p:cNvSpPr>
          <p:nvPr/>
        </p:nvSpPr>
        <p:spPr bwMode="auto">
          <a:xfrm>
            <a:off x="889909" y="1851509"/>
            <a:ext cx="10968038" cy="4759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285750" indent="-285750" algn="just">
              <a:lnSpc>
                <a:spcPct val="130000"/>
              </a:lnSpc>
              <a:spcBef>
                <a:spcPts val="600"/>
              </a:spcBef>
              <a:spcAft>
                <a:spcPts val="600"/>
              </a:spcAft>
              <a:buFont typeface="Arial" panose="020B0604020202020204" pitchFamily="34" charset="0"/>
              <a:buChar char="•"/>
            </a:pP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alumnado de 2º</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curso de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Grado Medio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Grado Superior</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excepcionalmente</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Grado Básico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siendo necesario que hayan </a:t>
            </a:r>
            <a:r>
              <a:rPr lang="es-ES_tradnl"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superado todos los módulos de 1</a:t>
            </a:r>
            <a:r>
              <a:rPr lang="es-ES_tradnl" sz="2000" b="1" u="sng"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er</a:t>
            </a:r>
            <a:r>
              <a:rPr lang="es-ES_tradnl"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curso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indent="-285750" algn="just">
              <a:lnSpc>
                <a:spcPct val="130000"/>
              </a:lnSpc>
              <a:spcBef>
                <a:spcPts val="600"/>
              </a:spcBef>
              <a:spcAft>
                <a:spcPts val="600"/>
              </a:spcAft>
              <a:buFont typeface="Arial" panose="020B0604020202020204" pitchFamily="34" charset="0"/>
              <a:buChar char="•"/>
            </a:pP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Alumnado con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primero curso en común </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 </a:t>
            </a:r>
            <a:r>
              <a:rPr lang="es-ES_tradnl" sz="20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que proviene de Ciclos LOE </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 pueda realizar una matrícula completa en 2º LFP con pendientes de 1º LFP, que no había cursado en sus ciclos LOE de origen. Este último colectivo se incluirá en la modificación del Decreto 91/2024, de 5 de junio. Este alumnado solo podrá optar a plazas vacantes ya que inicialmente no habrán podido participar en la solicitud como alumnado en el proyecto, pudiendo incorporarse en los proyectos de dual intensiva hasta el 30 de septiembre.</a:t>
            </a: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lnSpc>
                <a:spcPct val="130000"/>
              </a:lnSpc>
              <a:spcBef>
                <a:spcPts val="600"/>
              </a:spcBef>
              <a:spcAft>
                <a:spcPts val="600"/>
              </a:spcAft>
              <a:buFont typeface="Arial" panose="020B0604020202020204" pitchFamily="34" charset="0"/>
              <a:buChar char="•"/>
            </a:pP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 podrán participar </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 el régimen intensivo las personas que</a:t>
            </a:r>
            <a:r>
              <a:rPr lang="es-ES_tradnl" sz="20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por razón de convalidaciones, exenciones y otros motivos,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 fueran a cursar todos los módulos de 2º</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curso.</a:t>
            </a: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67042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A025F-BE46-F08F-5FD9-FD1F86BC46F9}"/>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99BB0AE6-5A4C-8EF8-64F4-C7509FF816E4}"/>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Regulación normativa Dual en Régimen Intensivo</a:t>
            </a:r>
          </a:p>
        </p:txBody>
      </p:sp>
      <p:sp>
        <p:nvSpPr>
          <p:cNvPr id="8" name="Marcador de texto 18">
            <a:extLst>
              <a:ext uri="{FF2B5EF4-FFF2-40B4-BE49-F238E27FC236}">
                <a16:creationId xmlns:a16="http://schemas.microsoft.com/office/drawing/2014/main" id="{48C9C9C7-AE03-F4AA-7151-C55458A507DE}"/>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¿Limitaciones formación y RA mínimos en centro?:</a:t>
            </a:r>
          </a:p>
        </p:txBody>
      </p:sp>
      <p:sp>
        <p:nvSpPr>
          <p:cNvPr id="16389" name="Rectángulo 6">
            <a:extLst>
              <a:ext uri="{FF2B5EF4-FFF2-40B4-BE49-F238E27FC236}">
                <a16:creationId xmlns:a16="http://schemas.microsoft.com/office/drawing/2014/main" id="{4BF16A14-75D5-70D3-5AB8-8A0857B30CE1}"/>
              </a:ext>
            </a:extLst>
          </p:cNvPr>
          <p:cNvSpPr>
            <a:spLocks noChangeArrowheads="1"/>
          </p:cNvSpPr>
          <p:nvPr/>
        </p:nvSpPr>
        <p:spPr bwMode="auto">
          <a:xfrm>
            <a:off x="637673" y="1851509"/>
            <a:ext cx="11220273" cy="4759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285750" indent="-285750" algn="just">
              <a:lnSpc>
                <a:spcPct val="130000"/>
              </a:lnSpc>
              <a:spcBef>
                <a:spcPts val="600"/>
              </a:spcBef>
              <a:spcAft>
                <a:spcPts val="600"/>
              </a:spcAft>
              <a:buFont typeface="Arial" panose="020B0604020202020204" pitchFamily="34" charset="0"/>
              <a:buChar char="•"/>
            </a:pP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Consideramos como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módulo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dualizado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cuando se desarrollan algunos de sus resultados de aprendizaje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en la empresa, no tienen por qué ser todos los criterios de evaluación del RA, ya que pueden desarrollarse algunos en el centro formativo. Se consideran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módulos no dualizados </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aquellos en los que no se plantea desarrollar ningún RA del módulo en la empresa.</a:t>
            </a: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lnSpc>
                <a:spcPct val="130000"/>
              </a:lnSpc>
              <a:spcBef>
                <a:spcPts val="600"/>
              </a:spcBef>
              <a:spcAft>
                <a:spcPts val="600"/>
              </a:spcAft>
              <a:buFont typeface="Arial" panose="020B0604020202020204" pitchFamily="34" charset="0"/>
              <a:buChar char="•"/>
            </a:pP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 total, contando los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dualizados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 1</a:t>
            </a:r>
            <a:r>
              <a:rPr lang="es-ES_tradnl" sz="2000" b="1"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er</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más los de 2º curso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 tienen que alcanzar como mínimo un 30% de los RA del Ciclo en la empresa u organismo equiparado</a:t>
            </a: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just">
              <a:lnSpc>
                <a:spcPct val="130000"/>
              </a:lnSpc>
              <a:spcBef>
                <a:spcPts val="600"/>
              </a:spcBef>
              <a:spcAft>
                <a:spcPts val="600"/>
              </a:spcAft>
              <a:buFont typeface="Arial" panose="020B0604020202020204" pitchFamily="34" charset="0"/>
              <a:buChar char="•"/>
            </a:pP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Para los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módulos dualizados</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el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mínimo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horas</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formación en el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centro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educativo tiene que ser del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35%</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las horas que se aplican en el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currículo aragonés</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Respecto a los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módulos no dualizados </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deben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impartirse</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todas</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las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horas</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 formación del módulo presencialmente en el </a:t>
            </a:r>
            <a:r>
              <a:rPr lang="es-ES_tradnl"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centro</a:t>
            </a:r>
            <a:r>
              <a:rPr lang="es-ES_tradnl"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como se ha venido realizando años atrás en los proyectos experimentales.</a:t>
            </a: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558927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E7F5B-9E50-347F-4875-32663BBA8527}"/>
            </a:ext>
          </a:extLst>
        </p:cNvPr>
        <p:cNvGrpSpPr/>
        <p:nvPr/>
      </p:nvGrpSpPr>
      <p:grpSpPr>
        <a:xfrm>
          <a:off x="0" y="0"/>
          <a:ext cx="0" cy="0"/>
          <a:chOff x="0" y="0"/>
          <a:chExt cx="0" cy="0"/>
        </a:xfrm>
      </p:grpSpPr>
      <p:grpSp>
        <p:nvGrpSpPr>
          <p:cNvPr id="14338" name="Group 10">
            <a:extLst>
              <a:ext uri="{FF2B5EF4-FFF2-40B4-BE49-F238E27FC236}">
                <a16:creationId xmlns:a16="http://schemas.microsoft.com/office/drawing/2014/main" id="{2591F51D-BAD3-0C60-06B5-268D225F059D}"/>
              </a:ext>
            </a:extLst>
          </p:cNvPr>
          <p:cNvGrpSpPr>
            <a:grpSpLocks/>
          </p:cNvGrpSpPr>
          <p:nvPr/>
        </p:nvGrpSpPr>
        <p:grpSpPr bwMode="auto">
          <a:xfrm>
            <a:off x="6083300" y="990600"/>
            <a:ext cx="5008563" cy="1782339"/>
            <a:chOff x="1224175" y="1614953"/>
            <a:chExt cx="5008110" cy="1782336"/>
          </a:xfrm>
        </p:grpSpPr>
        <p:sp>
          <p:nvSpPr>
            <p:cNvPr id="14340" name="Title 1">
              <a:extLst>
                <a:ext uri="{FF2B5EF4-FFF2-40B4-BE49-F238E27FC236}">
                  <a16:creationId xmlns:a16="http://schemas.microsoft.com/office/drawing/2014/main" id="{326B3A0F-EEBE-1918-0FD1-2E886D615F1D}"/>
                </a:ext>
              </a:extLst>
            </p:cNvPr>
            <p:cNvSpPr txBox="1">
              <a:spLocks/>
            </p:cNvSpPr>
            <p:nvPr/>
          </p:nvSpPr>
          <p:spPr bwMode="auto">
            <a:xfrm>
              <a:off x="1224175" y="1806647"/>
              <a:ext cx="5008110" cy="159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r>
                <a:rPr lang="es-ES_tradnl" altLang="es-ES" sz="6600" b="1" dirty="0">
                  <a:solidFill>
                    <a:schemeClr val="accent2"/>
                  </a:solidFill>
                  <a:cs typeface="Arial" pitchFamily="34" charset="0"/>
                </a:rPr>
                <a:t>Pasos desarrollo proyecto</a:t>
              </a:r>
            </a:p>
          </p:txBody>
        </p:sp>
        <p:cxnSp>
          <p:nvCxnSpPr>
            <p:cNvPr id="14" name="Straight Connector 13">
              <a:extLst>
                <a:ext uri="{FF2B5EF4-FFF2-40B4-BE49-F238E27FC236}">
                  <a16:creationId xmlns:a16="http://schemas.microsoft.com/office/drawing/2014/main" id="{9B30E817-C0D4-EE03-E721-734207ED35D2}"/>
                </a:ext>
              </a:extLst>
            </p:cNvPr>
            <p:cNvCxnSpPr/>
            <p:nvPr/>
          </p:nvCxnSpPr>
          <p:spPr>
            <a:xfrm>
              <a:off x="1306718" y="2165815"/>
              <a:ext cx="44604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343" name="Title 1">
              <a:extLst>
                <a:ext uri="{FF2B5EF4-FFF2-40B4-BE49-F238E27FC236}">
                  <a16:creationId xmlns:a16="http://schemas.microsoft.com/office/drawing/2014/main" id="{BC7B4AAC-A132-56B2-B05C-59FE77A3C37C}"/>
                </a:ext>
              </a:extLst>
            </p:cNvPr>
            <p:cNvSpPr txBox="1">
              <a:spLocks/>
            </p:cNvSpPr>
            <p:nvPr/>
          </p:nvSpPr>
          <p:spPr bwMode="auto">
            <a:xfrm>
              <a:off x="1224175" y="1614953"/>
              <a:ext cx="5008110" cy="40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endParaRPr lang="es-ES_tradnl" altLang="es-ES" sz="2400" b="1">
                <a:solidFill>
                  <a:schemeClr val="tx2"/>
                </a:solidFill>
                <a:cs typeface="Arial" pitchFamily="34" charset="0"/>
              </a:endParaRPr>
            </a:p>
          </p:txBody>
        </p:sp>
      </p:grpSp>
      <p:sp>
        <p:nvSpPr>
          <p:cNvPr id="3" name="Marcador de texto 2">
            <a:extLst>
              <a:ext uri="{FF2B5EF4-FFF2-40B4-BE49-F238E27FC236}">
                <a16:creationId xmlns:a16="http://schemas.microsoft.com/office/drawing/2014/main" id="{AF12CFF5-0E34-F29B-3FFF-4889CB503EF5}"/>
              </a:ext>
            </a:extLst>
          </p:cNvPr>
          <p:cNvSpPr>
            <a:spLocks noGrp="1"/>
          </p:cNvSpPr>
          <p:nvPr>
            <p:ph type="body" sz="quarter" idx="10"/>
          </p:nvPr>
        </p:nvSpPr>
        <p:spPr>
          <a:xfrm>
            <a:off x="0" y="1079500"/>
            <a:ext cx="6121400" cy="5105400"/>
          </a:xfrm>
        </p:spPr>
        <p:txBody>
          <a:bodyPr rtlCol="0">
            <a:normAutofit lnSpcReduction="10000"/>
          </a:bodyPr>
          <a:lstStyle/>
          <a:p>
            <a:pPr fontAlgn="auto">
              <a:spcAft>
                <a:spcPts val="0"/>
              </a:spcAft>
              <a:defRPr/>
            </a:pPr>
            <a:r>
              <a:rPr lang="es-ES_tradnl" dirty="0"/>
              <a:t>3</a:t>
            </a:r>
          </a:p>
        </p:txBody>
      </p:sp>
    </p:spTree>
    <p:extLst>
      <p:ext uri="{BB962C8B-B14F-4D97-AF65-F5344CB8AC3E}">
        <p14:creationId xmlns:p14="http://schemas.microsoft.com/office/powerpoint/2010/main" val="319527364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graphicFrame>
        <p:nvGraphicFramePr>
          <p:cNvPr id="2" name="Diagrama 1"/>
          <p:cNvGraphicFramePr/>
          <p:nvPr>
            <p:extLst>
              <p:ext uri="{D42A27DB-BD31-4B8C-83A1-F6EECF244321}">
                <p14:modId xmlns:p14="http://schemas.microsoft.com/office/powerpoint/2010/main" val="3756510656"/>
              </p:ext>
            </p:extLst>
          </p:nvPr>
        </p:nvGraphicFramePr>
        <p:xfrm>
          <a:off x="239487" y="3359026"/>
          <a:ext cx="11669484" cy="3224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30B6D372-4C0E-4735-7F5A-6D50E694A663}"/>
              </a:ext>
            </a:extLst>
          </p:cNvPr>
          <p:cNvSpPr txBox="1"/>
          <p:nvPr/>
        </p:nvSpPr>
        <p:spPr>
          <a:xfrm>
            <a:off x="4283242" y="1163880"/>
            <a:ext cx="7457075" cy="2816156"/>
          </a:xfrm>
          <a:prstGeom prst="rect">
            <a:avLst/>
          </a:prstGeom>
          <a:noFill/>
        </p:spPr>
        <p:txBody>
          <a:bodyPr wrap="square" lIns="0" tIns="0" rIns="0" bIns="0" rtlCol="0">
            <a:spAutoFit/>
          </a:bodyPr>
          <a:lstStyle/>
          <a:p>
            <a:r>
              <a:rPr lang="es-ES" sz="2400" b="1" i="0" dirty="0">
                <a:latin typeface="Arial" charset="0"/>
                <a:ea typeface="Arial" charset="0"/>
                <a:cs typeface="Arial" charset="0"/>
              </a:rPr>
              <a:t>Regulación proyectos incluida en Decreto 91/2024</a:t>
            </a:r>
          </a:p>
          <a:p>
            <a:pPr lvl="1">
              <a:lnSpc>
                <a:spcPct val="150000"/>
              </a:lnSpc>
            </a:pPr>
            <a:r>
              <a:rPr lang="es-ES" b="1" dirty="0">
                <a:latin typeface="Arial" charset="0"/>
                <a:ea typeface="Arial" charset="0"/>
                <a:cs typeface="Arial" charset="0"/>
              </a:rPr>
              <a:t>1º Proyecto con compromisos participación </a:t>
            </a:r>
            <a:r>
              <a:rPr lang="es-ES" dirty="0">
                <a:solidFill>
                  <a:srgbClr val="0070C0"/>
                </a:solidFill>
                <a:latin typeface="Arial" charset="0"/>
                <a:ea typeface="Arial" charset="0"/>
                <a:cs typeface="Arial" charset="0"/>
              </a:rPr>
              <a:t>(plazo 40 días antes del fin de curso)</a:t>
            </a:r>
          </a:p>
          <a:p>
            <a:pPr lvl="1">
              <a:lnSpc>
                <a:spcPct val="150000"/>
              </a:lnSpc>
            </a:pPr>
            <a:r>
              <a:rPr lang="es-ES" b="1" i="0" dirty="0">
                <a:latin typeface="Arial" charset="0"/>
                <a:ea typeface="Arial" charset="0"/>
                <a:cs typeface="Arial" charset="0"/>
              </a:rPr>
              <a:t>2º Autorización por parte Dirección General competente</a:t>
            </a:r>
          </a:p>
          <a:p>
            <a:pPr lvl="1">
              <a:lnSpc>
                <a:spcPct val="150000"/>
              </a:lnSpc>
            </a:pPr>
            <a:r>
              <a:rPr lang="es-ES" b="1" dirty="0">
                <a:latin typeface="Arial" charset="0"/>
                <a:ea typeface="Arial" charset="0"/>
                <a:cs typeface="Arial" charset="0"/>
              </a:rPr>
              <a:t>3º Convenio y Acuerdo formativo</a:t>
            </a:r>
            <a:endParaRPr lang="es-ES" b="1" i="0" dirty="0">
              <a:latin typeface="Arial" charset="0"/>
              <a:ea typeface="Arial" charset="0"/>
              <a:cs typeface="Arial" charset="0"/>
            </a:endParaRPr>
          </a:p>
          <a:p>
            <a:pPr lvl="1">
              <a:lnSpc>
                <a:spcPct val="150000"/>
              </a:lnSpc>
            </a:pPr>
            <a:r>
              <a:rPr lang="es-ES" b="1" dirty="0">
                <a:latin typeface="Arial" charset="0"/>
                <a:ea typeface="Arial" charset="0"/>
                <a:cs typeface="Arial" charset="0"/>
              </a:rPr>
              <a:t>4</a:t>
            </a:r>
            <a:r>
              <a:rPr lang="es-ES" b="1" i="0" dirty="0">
                <a:latin typeface="Arial" charset="0"/>
                <a:ea typeface="Arial" charset="0"/>
                <a:cs typeface="Arial" charset="0"/>
              </a:rPr>
              <a:t>º </a:t>
            </a:r>
            <a:r>
              <a:rPr lang="es-ES" b="1" dirty="0">
                <a:latin typeface="Arial" charset="0"/>
                <a:ea typeface="Arial" charset="0"/>
                <a:cs typeface="Arial" charset="0"/>
              </a:rPr>
              <a:t>Programa de formación</a:t>
            </a:r>
            <a:endParaRPr lang="es-ES" b="1" i="0" dirty="0">
              <a:latin typeface="Arial" charset="0"/>
              <a:ea typeface="Arial" charset="0"/>
              <a:cs typeface="Arial" charset="0"/>
            </a:endParaRPr>
          </a:p>
          <a:p>
            <a:pPr marL="342900" indent="-342900">
              <a:buFont typeface="Arial" panose="020B0604020202020204" pitchFamily="34" charset="0"/>
              <a:buChar char="•"/>
            </a:pPr>
            <a:endParaRPr lang="es-ES" sz="2400" b="1" i="0" dirty="0">
              <a:latin typeface="Arial" charset="0"/>
              <a:ea typeface="Arial" charset="0"/>
              <a:cs typeface="Arial" charset="0"/>
            </a:endParaRPr>
          </a:p>
        </p:txBody>
      </p:sp>
      <p:cxnSp>
        <p:nvCxnSpPr>
          <p:cNvPr id="5" name="Conector recto de flecha 4">
            <a:extLst>
              <a:ext uri="{FF2B5EF4-FFF2-40B4-BE49-F238E27FC236}">
                <a16:creationId xmlns:a16="http://schemas.microsoft.com/office/drawing/2014/main" id="{1723B860-20EC-2175-D7AD-1E593392CB58}"/>
              </a:ext>
            </a:extLst>
          </p:cNvPr>
          <p:cNvCxnSpPr>
            <a:cxnSpLocks/>
          </p:cNvCxnSpPr>
          <p:nvPr/>
        </p:nvCxnSpPr>
        <p:spPr>
          <a:xfrm flipH="1">
            <a:off x="3581038" y="2571958"/>
            <a:ext cx="882678" cy="8570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69992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538E9-2BD0-ED16-F98D-5ADD99E184AC}"/>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CFA472FF-5B06-9500-B8A8-D7D1746D1266}"/>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sp>
        <p:nvSpPr>
          <p:cNvPr id="8" name="Marcador de texto 18">
            <a:extLst>
              <a:ext uri="{FF2B5EF4-FFF2-40B4-BE49-F238E27FC236}">
                <a16:creationId xmlns:a16="http://schemas.microsoft.com/office/drawing/2014/main" id="{15E5517C-F99B-DDF0-76D2-42ABACFF75DC}"/>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1º Solicitud autorización proyectos régimen intensivo</a:t>
            </a:r>
          </a:p>
        </p:txBody>
      </p:sp>
      <p:sp>
        <p:nvSpPr>
          <p:cNvPr id="16389" name="Rectángulo 6">
            <a:extLst>
              <a:ext uri="{FF2B5EF4-FFF2-40B4-BE49-F238E27FC236}">
                <a16:creationId xmlns:a16="http://schemas.microsoft.com/office/drawing/2014/main" id="{EAD08EB8-5F2C-C94B-63E4-2AE6D9FD064A}"/>
              </a:ext>
            </a:extLst>
          </p:cNvPr>
          <p:cNvSpPr>
            <a:spLocks noChangeArrowheads="1"/>
          </p:cNvSpPr>
          <p:nvPr/>
        </p:nvSpPr>
        <p:spPr bwMode="auto">
          <a:xfrm>
            <a:off x="336884" y="1851509"/>
            <a:ext cx="11521062" cy="592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Solicitud general de proyecto (Anexo </a:t>
            </a:r>
            <a:r>
              <a:rPr lang="es-E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XIIa</a:t>
            </a:r>
            <a:r>
              <a:rPr lang="es-E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1028700" lvl="1"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Incluye fechas de </a:t>
            </a:r>
            <a:r>
              <a:rPr lang="es-ES" sz="2000" b="1" dirty="0">
                <a:solidFill>
                  <a:srgbClr val="000000"/>
                </a:solidFill>
                <a:ea typeface="Times New Roman" panose="02020603050405020304" pitchFamily="18" charset="0"/>
                <a:cs typeface="Arial" panose="020B0604020202020204" pitchFamily="34" charset="0"/>
              </a:rPr>
              <a:t>información</a:t>
            </a:r>
            <a:r>
              <a:rPr lang="es-ES" sz="2000" dirty="0">
                <a:solidFill>
                  <a:srgbClr val="000000"/>
                </a:solidFill>
                <a:ea typeface="Times New Roman" panose="02020603050405020304" pitchFamily="18" charset="0"/>
                <a:cs typeface="Arial" panose="020B0604020202020204" pitchFamily="34" charset="0"/>
              </a:rPr>
              <a:t> al Claustro y de </a:t>
            </a:r>
            <a:r>
              <a:rPr lang="es-ES" sz="2000" b="1" dirty="0">
                <a:solidFill>
                  <a:srgbClr val="000000"/>
                </a:solidFill>
                <a:ea typeface="Times New Roman" panose="02020603050405020304" pitchFamily="18" charset="0"/>
                <a:cs typeface="Arial" panose="020B0604020202020204" pitchFamily="34" charset="0"/>
              </a:rPr>
              <a:t>aprobación</a:t>
            </a:r>
            <a:r>
              <a:rPr lang="es-ES" sz="2000" dirty="0">
                <a:solidFill>
                  <a:srgbClr val="000000"/>
                </a:solidFill>
                <a:ea typeface="Times New Roman" panose="02020603050405020304" pitchFamily="18" charset="0"/>
                <a:cs typeface="Arial" panose="020B0604020202020204" pitchFamily="34" charset="0"/>
              </a:rPr>
              <a:t> del Consejo Escolar o Consejo Social</a:t>
            </a:r>
            <a:endParaRPr lang="es-E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Para cada ciclo un proyecto con su organización que incluya el contenido del Anexo </a:t>
            </a:r>
            <a:r>
              <a:rPr lang="es-ES" sz="2000" dirty="0" err="1">
                <a:solidFill>
                  <a:srgbClr val="000000"/>
                </a:solidFill>
                <a:ea typeface="Times New Roman" panose="02020603050405020304" pitchFamily="18" charset="0"/>
                <a:cs typeface="Arial" panose="020B0604020202020204" pitchFamily="34" charset="0"/>
              </a:rPr>
              <a:t>XIIb</a:t>
            </a: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Solicitud de admisión en proyecto del alumnado (Anexo XIII), no se remiten los anexos a Dirección General, sólo se incluye el listado de personas en el proyecto. Alumnado debe aportar al centro su CV Europass</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Compromiso participación de empresas u organismos equiparados (Anexo XIV)</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Remitir solicitud hasta el </a:t>
            </a:r>
            <a:r>
              <a:rPr lang="es-ES" sz="2000" b="1" dirty="0">
                <a:solidFill>
                  <a:srgbClr val="0070C0"/>
                </a:solidFill>
                <a:ea typeface="Times New Roman" panose="02020603050405020304" pitchFamily="18" charset="0"/>
                <a:cs typeface="Arial" panose="020B0604020202020204" pitchFamily="34" charset="0"/>
              </a:rPr>
              <a:t>12 de mayo </a:t>
            </a:r>
            <a:r>
              <a:rPr lang="es-ES" sz="2000" i="1" dirty="0">
                <a:solidFill>
                  <a:srgbClr val="000000"/>
                </a:solidFill>
                <a:ea typeface="Times New Roman" panose="02020603050405020304" pitchFamily="18" charset="0"/>
                <a:cs typeface="Arial" panose="020B0604020202020204" pitchFamily="34" charset="0"/>
              </a:rPr>
              <a:t>(40 días antes del fin de curso), </a:t>
            </a:r>
            <a:r>
              <a:rPr lang="es-ES" sz="2000" dirty="0">
                <a:solidFill>
                  <a:srgbClr val="000000"/>
                </a:solidFill>
                <a:ea typeface="Times New Roman" panose="02020603050405020304" pitchFamily="18" charset="0"/>
                <a:cs typeface="Arial" panose="020B0604020202020204" pitchFamily="34" charset="0"/>
              </a:rPr>
              <a:t>de forma </a:t>
            </a:r>
            <a:r>
              <a:rPr lang="es-ES" sz="2000" b="1" dirty="0">
                <a:solidFill>
                  <a:srgbClr val="0070C0"/>
                </a:solidFill>
                <a:ea typeface="Times New Roman" panose="02020603050405020304" pitchFamily="18" charset="0"/>
                <a:cs typeface="Arial" panose="020B0604020202020204" pitchFamily="34" charset="0"/>
              </a:rPr>
              <a:t>excepcional</a:t>
            </a:r>
            <a:r>
              <a:rPr lang="es-ES" sz="2000" dirty="0">
                <a:solidFill>
                  <a:srgbClr val="000000"/>
                </a:solidFill>
                <a:ea typeface="Times New Roman" panose="02020603050405020304" pitchFamily="18" charset="0"/>
                <a:cs typeface="Arial" panose="020B0604020202020204" pitchFamily="34" charset="0"/>
              </a:rPr>
              <a:t> se pueden presentar hasta </a:t>
            </a:r>
            <a:r>
              <a:rPr lang="es-ES" sz="2000" b="1" dirty="0">
                <a:solidFill>
                  <a:srgbClr val="0070C0"/>
                </a:solidFill>
                <a:ea typeface="Times New Roman" panose="02020603050405020304" pitchFamily="18" charset="0"/>
                <a:cs typeface="Arial" panose="020B0604020202020204" pitchFamily="34" charset="0"/>
              </a:rPr>
              <a:t>una semana antes </a:t>
            </a:r>
            <a:r>
              <a:rPr lang="es-ES" sz="2000" dirty="0">
                <a:solidFill>
                  <a:srgbClr val="000000"/>
                </a:solidFill>
                <a:ea typeface="Times New Roman" panose="02020603050405020304" pitchFamily="18" charset="0"/>
                <a:cs typeface="Arial" panose="020B0604020202020204" pitchFamily="34" charset="0"/>
              </a:rPr>
              <a:t>del comienzo del </a:t>
            </a:r>
            <a:r>
              <a:rPr lang="es-ES" sz="2000" b="1" dirty="0">
                <a:solidFill>
                  <a:srgbClr val="0070C0"/>
                </a:solidFill>
                <a:ea typeface="Times New Roman" panose="02020603050405020304" pitchFamily="18" charset="0"/>
                <a:cs typeface="Arial" panose="020B0604020202020204" pitchFamily="34" charset="0"/>
              </a:rPr>
              <a:t>curso escolar</a:t>
            </a: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629373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0AA4-4D9D-F61C-1C1C-08912C61B9D0}"/>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67F5B55C-DA3E-1278-0E77-B04A9F0F028E}"/>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sp>
        <p:nvSpPr>
          <p:cNvPr id="8" name="Marcador de texto 18">
            <a:extLst>
              <a:ext uri="{FF2B5EF4-FFF2-40B4-BE49-F238E27FC236}">
                <a16:creationId xmlns:a16="http://schemas.microsoft.com/office/drawing/2014/main" id="{37D88D38-0A11-4E15-4078-EC4F054943C5}"/>
              </a:ext>
            </a:extLst>
          </p:cNvPr>
          <p:cNvSpPr>
            <a:spLocks noGrp="1"/>
          </p:cNvSpPr>
          <p:nvPr>
            <p:ph type="body" sz="quarter" idx="10"/>
          </p:nvPr>
        </p:nvSpPr>
        <p:spPr>
          <a:xfrm>
            <a:off x="1115716" y="1186328"/>
            <a:ext cx="3444252" cy="979356"/>
          </a:xfrm>
        </p:spPr>
        <p:txBody>
          <a:bodyPr rtlCol="0">
            <a:normAutofit fontScale="85000" lnSpcReduction="10000"/>
          </a:bodyPr>
          <a:lstStyle/>
          <a:p>
            <a:pPr fontAlgn="auto">
              <a:spcAft>
                <a:spcPts val="0"/>
              </a:spcAft>
              <a:defRPr/>
            </a:pPr>
            <a:r>
              <a:rPr lang="es-ES_tradnl" sz="2800" dirty="0"/>
              <a:t>1º Solicitud autorización proyectos régimen intensivo</a:t>
            </a:r>
          </a:p>
        </p:txBody>
      </p:sp>
      <p:sp>
        <p:nvSpPr>
          <p:cNvPr id="16389" name="Rectángulo 6">
            <a:extLst>
              <a:ext uri="{FF2B5EF4-FFF2-40B4-BE49-F238E27FC236}">
                <a16:creationId xmlns:a16="http://schemas.microsoft.com/office/drawing/2014/main" id="{FE46C1CA-3E04-D96B-7873-12B8637DED31}"/>
              </a:ext>
            </a:extLst>
          </p:cNvPr>
          <p:cNvSpPr>
            <a:spLocks noChangeArrowheads="1"/>
          </p:cNvSpPr>
          <p:nvPr/>
        </p:nvSpPr>
        <p:spPr bwMode="auto">
          <a:xfrm>
            <a:off x="1223962" y="3240050"/>
            <a:ext cx="3212432" cy="195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nSpc>
                <a:spcPct val="130000"/>
              </a:lnSpc>
              <a:spcBef>
                <a:spcPts val="600"/>
              </a:spcBef>
              <a:spcAft>
                <a:spcPts val="600"/>
              </a:spcAft>
            </a:pPr>
            <a:r>
              <a:rPr lang="es-E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Contenido del proyecto </a:t>
            </a:r>
            <a:r>
              <a:rPr lang="es-E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(Anexo </a:t>
            </a:r>
            <a:r>
              <a:rPr lang="es-E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XIIb</a:t>
            </a:r>
            <a:r>
              <a:rPr lang="es-E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3" name="Imagen 2">
            <a:extLst>
              <a:ext uri="{FF2B5EF4-FFF2-40B4-BE49-F238E27FC236}">
                <a16:creationId xmlns:a16="http://schemas.microsoft.com/office/drawing/2014/main" id="{E5ABDF7F-8F37-796C-C532-C484F667F5BC}"/>
              </a:ext>
            </a:extLst>
          </p:cNvPr>
          <p:cNvPicPr>
            <a:picLocks noChangeAspect="1"/>
          </p:cNvPicPr>
          <p:nvPr/>
        </p:nvPicPr>
        <p:blipFill>
          <a:blip r:embed="rId2"/>
          <a:srcRect l="37501" t="23525" r="19276" b="9574"/>
          <a:stretch/>
        </p:blipFill>
        <p:spPr>
          <a:xfrm>
            <a:off x="5281863" y="1079500"/>
            <a:ext cx="6777824" cy="5557082"/>
          </a:xfrm>
          <a:prstGeom prst="rect">
            <a:avLst/>
          </a:prstGeom>
        </p:spPr>
      </p:pic>
    </p:spTree>
    <p:extLst>
      <p:ext uri="{BB962C8B-B14F-4D97-AF65-F5344CB8AC3E}">
        <p14:creationId xmlns:p14="http://schemas.microsoft.com/office/powerpoint/2010/main" val="2397368303"/>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90EC-5F8F-3075-034C-6B4F7EB4F230}"/>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A3944AAE-FD3C-BB49-2C45-641FA4704881}"/>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sp>
        <p:nvSpPr>
          <p:cNvPr id="8" name="Marcador de texto 18">
            <a:extLst>
              <a:ext uri="{FF2B5EF4-FFF2-40B4-BE49-F238E27FC236}">
                <a16:creationId xmlns:a16="http://schemas.microsoft.com/office/drawing/2014/main" id="{344FDB64-7925-0C0F-009B-66D7F98F04DB}"/>
              </a:ext>
            </a:extLst>
          </p:cNvPr>
          <p:cNvSpPr>
            <a:spLocks noGrp="1"/>
          </p:cNvSpPr>
          <p:nvPr>
            <p:ph type="body" sz="quarter" idx="10"/>
          </p:nvPr>
        </p:nvSpPr>
        <p:spPr>
          <a:xfrm>
            <a:off x="1115716" y="1186328"/>
            <a:ext cx="3444252" cy="979356"/>
          </a:xfrm>
        </p:spPr>
        <p:txBody>
          <a:bodyPr rtlCol="0">
            <a:normAutofit fontScale="85000" lnSpcReduction="10000"/>
          </a:bodyPr>
          <a:lstStyle/>
          <a:p>
            <a:pPr fontAlgn="auto">
              <a:spcAft>
                <a:spcPts val="0"/>
              </a:spcAft>
              <a:defRPr/>
            </a:pPr>
            <a:r>
              <a:rPr lang="es-ES_tradnl" sz="2800" dirty="0"/>
              <a:t>1º Solicitud autorización proyectos régimen intensivo</a:t>
            </a:r>
          </a:p>
        </p:txBody>
      </p:sp>
      <p:sp>
        <p:nvSpPr>
          <p:cNvPr id="16389" name="Rectángulo 6">
            <a:extLst>
              <a:ext uri="{FF2B5EF4-FFF2-40B4-BE49-F238E27FC236}">
                <a16:creationId xmlns:a16="http://schemas.microsoft.com/office/drawing/2014/main" id="{4BEA90D3-FD00-5B1B-95BF-122DAC27BC8F}"/>
              </a:ext>
            </a:extLst>
          </p:cNvPr>
          <p:cNvSpPr>
            <a:spLocks noChangeArrowheads="1"/>
          </p:cNvSpPr>
          <p:nvPr/>
        </p:nvSpPr>
        <p:spPr bwMode="auto">
          <a:xfrm>
            <a:off x="1122431" y="2419264"/>
            <a:ext cx="3212432" cy="100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nSpc>
                <a:spcPct val="130000"/>
              </a:lnSpc>
              <a:spcBef>
                <a:spcPts val="600"/>
              </a:spcBef>
              <a:spcAft>
                <a:spcPts val="600"/>
              </a:spcAft>
            </a:pPr>
            <a:r>
              <a:rPr lang="es-E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Excel organización</a:t>
            </a: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68CCF31C-1EDF-A3BB-46F4-FC8937463A0C}"/>
              </a:ext>
            </a:extLst>
          </p:cNvPr>
          <p:cNvPicPr>
            <a:picLocks noChangeAspect="1"/>
          </p:cNvPicPr>
          <p:nvPr/>
        </p:nvPicPr>
        <p:blipFill>
          <a:blip r:embed="rId2"/>
          <a:srcRect t="20682" r="31758" b="2142"/>
          <a:stretch/>
        </p:blipFill>
        <p:spPr>
          <a:xfrm>
            <a:off x="4832169" y="1079500"/>
            <a:ext cx="6862525" cy="5292725"/>
          </a:xfrm>
          <a:prstGeom prst="rect">
            <a:avLst/>
          </a:prstGeom>
        </p:spPr>
      </p:pic>
    </p:spTree>
    <p:extLst>
      <p:ext uri="{BB962C8B-B14F-4D97-AF65-F5344CB8AC3E}">
        <p14:creationId xmlns:p14="http://schemas.microsoft.com/office/powerpoint/2010/main" val="50451324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0"/>
          <p:cNvGrpSpPr>
            <a:grpSpLocks/>
          </p:cNvGrpSpPr>
          <p:nvPr/>
        </p:nvGrpSpPr>
        <p:grpSpPr bwMode="auto">
          <a:xfrm>
            <a:off x="6083300" y="990600"/>
            <a:ext cx="5354721" cy="4287253"/>
            <a:chOff x="1224175" y="1614953"/>
            <a:chExt cx="5008110" cy="1782336"/>
          </a:xfrm>
        </p:grpSpPr>
        <p:sp>
          <p:nvSpPr>
            <p:cNvPr id="14340" name="Title 1"/>
            <p:cNvSpPr txBox="1">
              <a:spLocks/>
            </p:cNvSpPr>
            <p:nvPr/>
          </p:nvSpPr>
          <p:spPr bwMode="auto">
            <a:xfrm>
              <a:off x="1224175" y="1806647"/>
              <a:ext cx="5008110" cy="159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r>
                <a:rPr lang="es-ES_tradnl" altLang="es-ES" sz="6600" b="1" dirty="0">
                  <a:solidFill>
                    <a:schemeClr val="accent2"/>
                  </a:solidFill>
                  <a:cs typeface="Arial" pitchFamily="34" charset="0"/>
                </a:rPr>
                <a:t>FP en Régimen Intensivo</a:t>
              </a:r>
            </a:p>
          </p:txBody>
        </p:sp>
        <p:cxnSp>
          <p:nvCxnSpPr>
            <p:cNvPr id="14" name="Straight Connector 13"/>
            <p:cNvCxnSpPr/>
            <p:nvPr/>
          </p:nvCxnSpPr>
          <p:spPr>
            <a:xfrm>
              <a:off x="1306718" y="2165815"/>
              <a:ext cx="44604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343" name="Title 1"/>
            <p:cNvSpPr txBox="1">
              <a:spLocks/>
            </p:cNvSpPr>
            <p:nvPr/>
          </p:nvSpPr>
          <p:spPr bwMode="auto">
            <a:xfrm>
              <a:off x="1224175" y="1614953"/>
              <a:ext cx="5008110" cy="40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endParaRPr lang="es-ES_tradnl" altLang="es-ES" sz="2400" b="1">
                <a:solidFill>
                  <a:schemeClr val="tx2"/>
                </a:solidFill>
                <a:cs typeface="Arial" pitchFamily="34" charset="0"/>
              </a:endParaRPr>
            </a:p>
          </p:txBody>
        </p:sp>
      </p:grpSp>
      <p:sp>
        <p:nvSpPr>
          <p:cNvPr id="3" name="Marcador de texto 2"/>
          <p:cNvSpPr>
            <a:spLocks noGrp="1"/>
          </p:cNvSpPr>
          <p:nvPr>
            <p:ph type="body" sz="quarter" idx="10"/>
          </p:nvPr>
        </p:nvSpPr>
        <p:spPr>
          <a:xfrm>
            <a:off x="0" y="1079500"/>
            <a:ext cx="6121400" cy="5105400"/>
          </a:xfrm>
        </p:spPr>
        <p:txBody>
          <a:bodyPr rtlCol="0">
            <a:normAutofit lnSpcReduction="10000"/>
          </a:bodyPr>
          <a:lstStyle/>
          <a:p>
            <a:pPr fontAlgn="auto">
              <a:spcAft>
                <a:spcPts val="0"/>
              </a:spcAft>
              <a:defRPr/>
            </a:pPr>
            <a:r>
              <a:rPr lang="es-ES_tradnl" dirty="0"/>
              <a:t>1</a:t>
            </a:r>
          </a:p>
        </p:txBody>
      </p:sp>
    </p:spTree>
    <p:extLst>
      <p:ext uri="{BB962C8B-B14F-4D97-AF65-F5344CB8AC3E}">
        <p14:creationId xmlns:p14="http://schemas.microsoft.com/office/powerpoint/2010/main" val="43114301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19CC8-768D-148A-C1C1-53CCD8D56EAA}"/>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7E7B6434-EA98-CBD6-01C3-1917C523AACF}"/>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sp>
        <p:nvSpPr>
          <p:cNvPr id="8" name="Marcador de texto 18">
            <a:extLst>
              <a:ext uri="{FF2B5EF4-FFF2-40B4-BE49-F238E27FC236}">
                <a16:creationId xmlns:a16="http://schemas.microsoft.com/office/drawing/2014/main" id="{E6647CA0-D9EF-5C81-2F19-0F7E148B1078}"/>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2º Autorización proyectos</a:t>
            </a:r>
          </a:p>
        </p:txBody>
      </p:sp>
      <p:sp>
        <p:nvSpPr>
          <p:cNvPr id="16389" name="Rectángulo 6">
            <a:extLst>
              <a:ext uri="{FF2B5EF4-FFF2-40B4-BE49-F238E27FC236}">
                <a16:creationId xmlns:a16="http://schemas.microsoft.com/office/drawing/2014/main" id="{B21555A6-F255-F6C5-E2A2-0561C37E5438}"/>
              </a:ext>
            </a:extLst>
          </p:cNvPr>
          <p:cNvSpPr>
            <a:spLocks noChangeArrowheads="1"/>
          </p:cNvSpPr>
          <p:nvPr/>
        </p:nvSpPr>
        <p:spPr bwMode="auto">
          <a:xfrm>
            <a:off x="1600200" y="1851509"/>
            <a:ext cx="10257746" cy="522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Los proyectos deben ser </a:t>
            </a:r>
            <a:r>
              <a:rPr lang="es-ES" sz="2000" b="1" dirty="0">
                <a:solidFill>
                  <a:srgbClr val="000000"/>
                </a:solidFill>
                <a:ea typeface="Times New Roman" panose="02020603050405020304" pitchFamily="18" charset="0"/>
                <a:cs typeface="Arial" panose="020B0604020202020204" pitchFamily="34" charset="0"/>
              </a:rPr>
              <a:t>remitidos</a:t>
            </a:r>
            <a:r>
              <a:rPr lang="es-ES" sz="2000" dirty="0">
                <a:solidFill>
                  <a:srgbClr val="000000"/>
                </a:solidFill>
                <a:ea typeface="Times New Roman" panose="02020603050405020304" pitchFamily="18" charset="0"/>
                <a:cs typeface="Arial" panose="020B0604020202020204" pitchFamily="34" charset="0"/>
              </a:rPr>
              <a:t>, preferentemente a través del </a:t>
            </a:r>
            <a:r>
              <a:rPr lang="es-ES" sz="2000" b="1" dirty="0">
                <a:solidFill>
                  <a:srgbClr val="000000"/>
                </a:solidFill>
                <a:ea typeface="Times New Roman" panose="02020603050405020304" pitchFamily="18" charset="0"/>
                <a:cs typeface="Arial" panose="020B0604020202020204" pitchFamily="34" charset="0"/>
              </a:rPr>
              <a:t>Registro Electrónico de Aragón</a:t>
            </a:r>
            <a:r>
              <a:rPr lang="es-ES" sz="2000" dirty="0">
                <a:solidFill>
                  <a:srgbClr val="000000"/>
                </a:solidFill>
                <a:ea typeface="Times New Roman" panose="02020603050405020304" pitchFamily="18" charset="0"/>
                <a:cs typeface="Arial" panose="020B0604020202020204" pitchFamily="34" charset="0"/>
              </a:rPr>
              <a:t>, a la Dirección General de Planificación, Centros y Formación Profesional</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En mayo se realiza la revisión de proyectos y comunicación de correcciones.</a:t>
            </a:r>
          </a:p>
          <a:p>
            <a:pPr marL="285750" indent="-285750" algn="just">
              <a:lnSpc>
                <a:spcPct val="130000"/>
              </a:lnSpc>
              <a:spcBef>
                <a:spcPts val="600"/>
              </a:spcBef>
              <a:spcAft>
                <a:spcPts val="600"/>
              </a:spcAft>
              <a:buFont typeface="Arial" panose="020B0604020202020204" pitchFamily="34" charset="0"/>
              <a:buChar char="•"/>
            </a:pPr>
            <a:r>
              <a:rPr lang="es-ES" sz="2000" b="1" dirty="0">
                <a:solidFill>
                  <a:srgbClr val="000000"/>
                </a:solidFill>
                <a:ea typeface="Times New Roman" panose="02020603050405020304" pitchFamily="18" charset="0"/>
                <a:cs typeface="Arial" panose="020B0604020202020204" pitchFamily="34" charset="0"/>
              </a:rPr>
              <a:t>Resolución de autorización </a:t>
            </a:r>
            <a:r>
              <a:rPr lang="es-ES" sz="2000" dirty="0">
                <a:solidFill>
                  <a:srgbClr val="000000"/>
                </a:solidFill>
                <a:ea typeface="Times New Roman" panose="02020603050405020304" pitchFamily="18" charset="0"/>
                <a:cs typeface="Arial" panose="020B0604020202020204" pitchFamily="34" charset="0"/>
              </a:rPr>
              <a:t>del Director General finales de mayo y principios de junio para poder realizar la </a:t>
            </a:r>
            <a:r>
              <a:rPr lang="es-ES" sz="2000" b="1" dirty="0">
                <a:solidFill>
                  <a:srgbClr val="000000"/>
                </a:solidFill>
                <a:ea typeface="Times New Roman" panose="02020603050405020304" pitchFamily="18" charset="0"/>
                <a:cs typeface="Arial" panose="020B0604020202020204" pitchFamily="34" charset="0"/>
              </a:rPr>
              <a:t>selección</a:t>
            </a:r>
            <a:r>
              <a:rPr lang="es-ES" sz="2000" dirty="0">
                <a:solidFill>
                  <a:srgbClr val="000000"/>
                </a:solidFill>
                <a:ea typeface="Times New Roman" panose="02020603050405020304" pitchFamily="18" charset="0"/>
                <a:cs typeface="Arial" panose="020B0604020202020204" pitchFamily="34" charset="0"/>
              </a:rPr>
              <a:t> del </a:t>
            </a:r>
            <a:r>
              <a:rPr lang="es-ES" sz="2000" b="1" dirty="0">
                <a:solidFill>
                  <a:srgbClr val="000000"/>
                </a:solidFill>
                <a:ea typeface="Times New Roman" panose="02020603050405020304" pitchFamily="18" charset="0"/>
                <a:cs typeface="Arial" panose="020B0604020202020204" pitchFamily="34" charset="0"/>
              </a:rPr>
              <a:t>alumnado</a:t>
            </a:r>
            <a:r>
              <a:rPr lang="es-ES" sz="2000" dirty="0">
                <a:solidFill>
                  <a:srgbClr val="000000"/>
                </a:solidFill>
                <a:ea typeface="Times New Roman" panose="02020603050405020304" pitchFamily="18" charset="0"/>
                <a:cs typeface="Arial" panose="020B0604020202020204" pitchFamily="34" charset="0"/>
              </a:rPr>
              <a:t> en </a:t>
            </a:r>
            <a:r>
              <a:rPr lang="es-ES" sz="2000" b="1" dirty="0">
                <a:solidFill>
                  <a:srgbClr val="000000"/>
                </a:solidFill>
                <a:ea typeface="Times New Roman" panose="02020603050405020304" pitchFamily="18" charset="0"/>
                <a:cs typeface="Arial" panose="020B0604020202020204" pitchFamily="34" charset="0"/>
              </a:rPr>
              <a:t>junio</a:t>
            </a:r>
            <a:r>
              <a:rPr lang="es-ES" sz="2000" dirty="0">
                <a:solidFill>
                  <a:srgbClr val="000000"/>
                </a:solidFill>
                <a:ea typeface="Times New Roman" panose="02020603050405020304" pitchFamily="18" charset="0"/>
                <a:cs typeface="Arial" panose="020B0604020202020204" pitchFamily="34" charset="0"/>
              </a:rPr>
              <a:t>.</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Para tener </a:t>
            </a:r>
            <a:r>
              <a:rPr lang="es-ES" sz="2000" b="1" dirty="0">
                <a:solidFill>
                  <a:srgbClr val="000000"/>
                </a:solidFill>
                <a:ea typeface="Times New Roman" panose="02020603050405020304" pitchFamily="18" charset="0"/>
                <a:cs typeface="Arial" panose="020B0604020202020204" pitchFamily="34" charset="0"/>
              </a:rPr>
              <a:t>grupo desdoblado </a:t>
            </a:r>
            <a:r>
              <a:rPr lang="es-ES" sz="2000" dirty="0">
                <a:solidFill>
                  <a:srgbClr val="000000"/>
                </a:solidFill>
                <a:ea typeface="Times New Roman" panose="02020603050405020304" pitchFamily="18" charset="0"/>
                <a:cs typeface="Arial" panose="020B0604020202020204" pitchFamily="34" charset="0"/>
              </a:rPr>
              <a:t>se necesita la selección por parte de la empresa de mínimo 10 alumnos y que en el grupo de referencia se cuenta también con mínimo 10 alumnos.</a:t>
            </a: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122428"/>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73334-885E-D41E-5EC9-822D5132A6D3}"/>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02064E8C-CB0A-B3DF-7BCF-25557C2B2177}"/>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sp>
        <p:nvSpPr>
          <p:cNvPr id="8" name="Marcador de texto 18">
            <a:extLst>
              <a:ext uri="{FF2B5EF4-FFF2-40B4-BE49-F238E27FC236}">
                <a16:creationId xmlns:a16="http://schemas.microsoft.com/office/drawing/2014/main" id="{38B4A4F8-167B-66B0-0245-4988DFCFE353}"/>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3º Convenio y Acuerdo formativo</a:t>
            </a:r>
          </a:p>
        </p:txBody>
      </p:sp>
      <p:sp>
        <p:nvSpPr>
          <p:cNvPr id="16389" name="Rectángulo 6">
            <a:extLst>
              <a:ext uri="{FF2B5EF4-FFF2-40B4-BE49-F238E27FC236}">
                <a16:creationId xmlns:a16="http://schemas.microsoft.com/office/drawing/2014/main" id="{EA84FD69-7480-1F43-69EB-A23CF1F78B7D}"/>
              </a:ext>
            </a:extLst>
          </p:cNvPr>
          <p:cNvSpPr>
            <a:spLocks noChangeArrowheads="1"/>
          </p:cNvSpPr>
          <p:nvPr/>
        </p:nvSpPr>
        <p:spPr bwMode="auto">
          <a:xfrm>
            <a:off x="553453" y="1851509"/>
            <a:ext cx="11304493" cy="586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Antes de tener que realizarse el contrato por parte de las empresas se tiene que tener firmados los Convenios y los Acuerdos formativos, para que lo puedan aportar al SEPE</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El </a:t>
            </a:r>
            <a:r>
              <a:rPr lang="es-ES" sz="2000" b="1" dirty="0">
                <a:solidFill>
                  <a:srgbClr val="0070C0"/>
                </a:solidFill>
                <a:ea typeface="Times New Roman" panose="02020603050405020304" pitchFamily="18" charset="0"/>
                <a:cs typeface="Arial" panose="020B0604020202020204" pitchFamily="34" charset="0"/>
              </a:rPr>
              <a:t>Convenio</a:t>
            </a:r>
            <a:r>
              <a:rPr lang="es-ES" sz="2000" dirty="0">
                <a:solidFill>
                  <a:srgbClr val="000000"/>
                </a:solidFill>
                <a:ea typeface="Times New Roman" panose="02020603050405020304" pitchFamily="18" charset="0"/>
                <a:cs typeface="Arial" panose="020B0604020202020204" pitchFamily="34" charset="0"/>
              </a:rPr>
              <a:t> de colaboración entre Centros Públicos docentes y las empresas u organismos fue aprobado en el Consejo de Gobierno de Aragón del 12 de febrero de 2025. Ahora este convenio tiene </a:t>
            </a:r>
            <a:r>
              <a:rPr lang="es-ES" sz="2000" b="1" dirty="0">
                <a:solidFill>
                  <a:srgbClr val="0070C0"/>
                </a:solidFill>
                <a:ea typeface="Times New Roman" panose="02020603050405020304" pitchFamily="18" charset="0"/>
                <a:cs typeface="Arial" panose="020B0604020202020204" pitchFamily="34" charset="0"/>
              </a:rPr>
              <a:t>validez</a:t>
            </a:r>
            <a:r>
              <a:rPr lang="es-ES" sz="2000" dirty="0">
                <a:solidFill>
                  <a:srgbClr val="000000"/>
                </a:solidFill>
                <a:ea typeface="Times New Roman" panose="02020603050405020304" pitchFamily="18" charset="0"/>
                <a:cs typeface="Arial" panose="020B0604020202020204" pitchFamily="34" charset="0"/>
              </a:rPr>
              <a:t> de </a:t>
            </a:r>
            <a:r>
              <a:rPr lang="es-ES" sz="2000" b="1" dirty="0">
                <a:solidFill>
                  <a:srgbClr val="0070C0"/>
                </a:solidFill>
                <a:ea typeface="Times New Roman" panose="02020603050405020304" pitchFamily="18" charset="0"/>
                <a:cs typeface="Arial" panose="020B0604020202020204" pitchFamily="34" charset="0"/>
              </a:rPr>
              <a:t>4 años </a:t>
            </a:r>
            <a:r>
              <a:rPr lang="es-ES" sz="2000" dirty="0">
                <a:solidFill>
                  <a:srgbClr val="000000"/>
                </a:solidFill>
                <a:ea typeface="Times New Roman" panose="02020603050405020304" pitchFamily="18" charset="0"/>
                <a:cs typeface="Arial" panose="020B0604020202020204" pitchFamily="34" charset="0"/>
              </a:rPr>
              <a:t>y da cobertura a </a:t>
            </a:r>
            <a:r>
              <a:rPr lang="es-ES" sz="2000" b="1" dirty="0">
                <a:solidFill>
                  <a:srgbClr val="0070C0"/>
                </a:solidFill>
                <a:ea typeface="Times New Roman" panose="02020603050405020304" pitchFamily="18" charset="0"/>
                <a:cs typeface="Arial" panose="020B0604020202020204" pitchFamily="34" charset="0"/>
              </a:rPr>
              <a:t>todos</a:t>
            </a:r>
            <a:r>
              <a:rPr lang="es-ES" sz="2000" dirty="0">
                <a:solidFill>
                  <a:srgbClr val="000000"/>
                </a:solidFill>
                <a:ea typeface="Times New Roman" panose="02020603050405020304" pitchFamily="18" charset="0"/>
                <a:cs typeface="Arial" panose="020B0604020202020204" pitchFamily="34" charset="0"/>
              </a:rPr>
              <a:t> los </a:t>
            </a:r>
            <a:r>
              <a:rPr lang="es-ES" sz="2000" b="1" dirty="0">
                <a:solidFill>
                  <a:srgbClr val="0070C0"/>
                </a:solidFill>
                <a:ea typeface="Times New Roman" panose="02020603050405020304" pitchFamily="18" charset="0"/>
                <a:cs typeface="Arial" panose="020B0604020202020204" pitchFamily="34" charset="0"/>
              </a:rPr>
              <a:t>ciclos</a:t>
            </a:r>
            <a:r>
              <a:rPr lang="es-ES" sz="2000" dirty="0">
                <a:solidFill>
                  <a:srgbClr val="000000"/>
                </a:solidFill>
                <a:ea typeface="Times New Roman" panose="02020603050405020304" pitchFamily="18" charset="0"/>
                <a:cs typeface="Arial" panose="020B0604020202020204" pitchFamily="34" charset="0"/>
              </a:rPr>
              <a:t> del Centro, cuando se genere en la APP de estancias formativas debe elegirse como tipo de convenio “Dual intensivo” y debe indicarse la fecha correcta de su suscripción. Ya no debe remitirse el listado de convenios suscritos a la Dirección General, se obtendrá directamente de la APP de estancias formativas.</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Depende del tipo de relación laboral se plantean dos modelos de Acuerdo formativo (Contrato de formación en alternancia = Anexo II y Beca formación = Anexo III)</a:t>
            </a: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960167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0FEDD-0AD7-A55F-DE54-E17B9024A414}"/>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85207FA1-6217-BFAF-599D-172C5969E534}"/>
              </a:ext>
            </a:extLst>
          </p:cNvPr>
          <p:cNvSpPr>
            <a:spLocks noGrp="1"/>
          </p:cNvSpPr>
          <p:nvPr>
            <p:ph type="title"/>
          </p:nvPr>
        </p:nvSpPr>
        <p:spPr bwMode="auto">
          <a:xfrm>
            <a:off x="1223962" y="485775"/>
            <a:ext cx="10968038"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Pasos desarrollo proyecto</a:t>
            </a:r>
          </a:p>
        </p:txBody>
      </p:sp>
      <p:sp>
        <p:nvSpPr>
          <p:cNvPr id="8" name="Marcador de texto 18">
            <a:extLst>
              <a:ext uri="{FF2B5EF4-FFF2-40B4-BE49-F238E27FC236}">
                <a16:creationId xmlns:a16="http://schemas.microsoft.com/office/drawing/2014/main" id="{9E4C8A03-F377-16F3-2D4A-5376CD9194DD}"/>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4º Programa formación</a:t>
            </a:r>
          </a:p>
        </p:txBody>
      </p:sp>
      <p:sp>
        <p:nvSpPr>
          <p:cNvPr id="16389" name="Rectángulo 6">
            <a:extLst>
              <a:ext uri="{FF2B5EF4-FFF2-40B4-BE49-F238E27FC236}">
                <a16:creationId xmlns:a16="http://schemas.microsoft.com/office/drawing/2014/main" id="{7A94154A-0F96-CC46-6739-C5058D0ECC1B}"/>
              </a:ext>
            </a:extLst>
          </p:cNvPr>
          <p:cNvSpPr>
            <a:spLocks noChangeArrowheads="1"/>
          </p:cNvSpPr>
          <p:nvPr/>
        </p:nvSpPr>
        <p:spPr bwMode="auto">
          <a:xfrm>
            <a:off x="553453" y="1851509"/>
            <a:ext cx="11304493" cy="66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Debe utilizarse la APP de estancias formativas para definir el programa formativo con los RA y sus criterios de evaluación (actividades formativas) que van a realizarse en la empresa.</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El seguimiento en la APP se realizará mensualmente.</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En la pantalla donde se recoge la evaluación, para facilitar el trabajo de los tutores duales de centro y empresa, debería rellenarse la temporalización de las actividades a realizar.</a:t>
            </a:r>
          </a:p>
          <a:p>
            <a:pPr marL="285750" indent="-285750"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En el Paso de la generación del Plan formativo:</a:t>
            </a:r>
          </a:p>
          <a:p>
            <a:pPr marL="1028700" lvl="1"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Se tiene que elegir como Tipo de Programa = “Dual Intensiva”.</a:t>
            </a:r>
          </a:p>
          <a:p>
            <a:pPr marL="1028700" lvl="1" algn="just">
              <a:lnSpc>
                <a:spcPct val="130000"/>
              </a:lnSpc>
              <a:spcBef>
                <a:spcPts val="600"/>
              </a:spcBef>
              <a:spcAft>
                <a:spcPts val="600"/>
              </a:spcAft>
              <a:buFont typeface="Arial" panose="020B0604020202020204" pitchFamily="34" charset="0"/>
              <a:buChar char="•"/>
            </a:pPr>
            <a:r>
              <a:rPr lang="es-ES" sz="2000" dirty="0">
                <a:solidFill>
                  <a:srgbClr val="000000"/>
                </a:solidFill>
                <a:ea typeface="Times New Roman" panose="02020603050405020304" pitchFamily="18" charset="0"/>
                <a:cs typeface="Arial" panose="020B0604020202020204" pitchFamily="34" charset="0"/>
              </a:rPr>
              <a:t>Se pueden definir los diferentes periodos de estancia en empresa tal como se recoge en la 3ª hoja de la Excel de organización del proyecto.</a:t>
            </a: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a typeface="Times New Roman" panose="02020603050405020304" pitchFamily="18" charset="0"/>
              <a:cs typeface="Arial" panose="020B0604020202020204" pitchFamily="34" charset="0"/>
            </a:endParaRPr>
          </a:p>
          <a:p>
            <a:pPr marL="285750" indent="-285750" algn="just">
              <a:lnSpc>
                <a:spcPct val="130000"/>
              </a:lnSpc>
              <a:spcBef>
                <a:spcPts val="600"/>
              </a:spcBef>
              <a:spcAft>
                <a:spcPts val="600"/>
              </a:spcAft>
              <a:buFont typeface="Arial" panose="020B0604020202020204" pitchFamily="34" charset="0"/>
              <a:buChar char="•"/>
            </a:pPr>
            <a:endParaRPr lang="es-ES" sz="2000" dirty="0">
              <a:solidFill>
                <a:srgbClr val="00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686138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0"/>
          <p:cNvGrpSpPr>
            <a:grpSpLocks/>
          </p:cNvGrpSpPr>
          <p:nvPr/>
        </p:nvGrpSpPr>
        <p:grpSpPr bwMode="auto">
          <a:xfrm>
            <a:off x="5519775" y="990600"/>
            <a:ext cx="6080346" cy="5194300"/>
            <a:chOff x="712613" y="1614953"/>
            <a:chExt cx="5519672" cy="5194292"/>
          </a:xfrm>
        </p:grpSpPr>
        <p:sp>
          <p:nvSpPr>
            <p:cNvPr id="14340" name="Title 1"/>
            <p:cNvSpPr txBox="1">
              <a:spLocks/>
            </p:cNvSpPr>
            <p:nvPr/>
          </p:nvSpPr>
          <p:spPr bwMode="auto">
            <a:xfrm>
              <a:off x="712613" y="1826918"/>
              <a:ext cx="5008110" cy="159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r>
                <a:rPr lang="es-ES_tradnl" altLang="es-ES" sz="5000" b="1" dirty="0">
                  <a:solidFill>
                    <a:schemeClr val="accent2"/>
                  </a:solidFill>
                  <a:cs typeface="Arial" pitchFamily="34" charset="0"/>
                </a:rPr>
                <a:t>¿Por qué modelo de relación laboral optar: Contrato en Alternancia o Beca formativa?</a:t>
              </a:r>
            </a:p>
          </p:txBody>
        </p:sp>
        <p:sp>
          <p:nvSpPr>
            <p:cNvPr id="14341" name="Text Placeholder 2"/>
            <p:cNvSpPr txBox="1">
              <a:spLocks/>
            </p:cNvSpPr>
            <p:nvPr/>
          </p:nvSpPr>
          <p:spPr bwMode="auto">
            <a:xfrm>
              <a:off x="1224175" y="4185958"/>
              <a:ext cx="5008110" cy="262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ct val="120000"/>
                </a:lnSpc>
                <a:buFont typeface="Arial" pitchFamily="34" charset="0"/>
                <a:buNone/>
              </a:pPr>
              <a:endParaRPr lang="es-ES_tradnl" altLang="es-ES" sz="1600">
                <a:solidFill>
                  <a:schemeClr val="tx2"/>
                </a:solidFill>
                <a:cs typeface="Arial" pitchFamily="34" charset="0"/>
              </a:endParaRPr>
            </a:p>
          </p:txBody>
        </p:sp>
        <p:sp>
          <p:nvSpPr>
            <p:cNvPr id="14343" name="Title 1"/>
            <p:cNvSpPr txBox="1">
              <a:spLocks/>
            </p:cNvSpPr>
            <p:nvPr/>
          </p:nvSpPr>
          <p:spPr bwMode="auto">
            <a:xfrm>
              <a:off x="1224175" y="1614953"/>
              <a:ext cx="5008110" cy="40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endParaRPr lang="es-ES_tradnl" altLang="es-ES" sz="2400" b="1">
                <a:solidFill>
                  <a:schemeClr val="tx2"/>
                </a:solidFill>
                <a:cs typeface="Arial" pitchFamily="34" charset="0"/>
              </a:endParaRPr>
            </a:p>
          </p:txBody>
        </p:sp>
      </p:grpSp>
      <p:sp>
        <p:nvSpPr>
          <p:cNvPr id="3" name="Marcador de texto 2"/>
          <p:cNvSpPr>
            <a:spLocks noGrp="1"/>
          </p:cNvSpPr>
          <p:nvPr>
            <p:ph type="body" sz="quarter" idx="10"/>
          </p:nvPr>
        </p:nvSpPr>
        <p:spPr>
          <a:xfrm>
            <a:off x="0" y="1079500"/>
            <a:ext cx="6121400" cy="5105400"/>
          </a:xfrm>
        </p:spPr>
        <p:txBody>
          <a:bodyPr rtlCol="0">
            <a:normAutofit lnSpcReduction="10000"/>
          </a:bodyPr>
          <a:lstStyle/>
          <a:p>
            <a:pPr fontAlgn="auto">
              <a:spcAft>
                <a:spcPts val="0"/>
              </a:spcAft>
              <a:defRPr/>
            </a:pPr>
            <a:r>
              <a:rPr lang="es-ES_tradnl" dirty="0"/>
              <a:t>4</a:t>
            </a:r>
          </a:p>
        </p:txBody>
      </p:sp>
    </p:spTree>
    <p:extLst>
      <p:ext uri="{BB962C8B-B14F-4D97-AF65-F5344CB8AC3E}">
        <p14:creationId xmlns:p14="http://schemas.microsoft.com/office/powerpoint/2010/main" val="1480617878"/>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Relación laboral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Relación laboral</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graphicFrame>
        <p:nvGraphicFramePr>
          <p:cNvPr id="2" name="Diagrama 1"/>
          <p:cNvGraphicFramePr/>
          <p:nvPr>
            <p:extLst>
              <p:ext uri="{D42A27DB-BD31-4B8C-83A1-F6EECF244321}">
                <p14:modId xmlns:p14="http://schemas.microsoft.com/office/powerpoint/2010/main" val="3317017884"/>
              </p:ext>
            </p:extLst>
          </p:nvPr>
        </p:nvGraphicFramePr>
        <p:xfrm>
          <a:off x="1150937" y="1588168"/>
          <a:ext cx="10054091" cy="4487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000788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16388" name="Text Placeholder 2"/>
          <p:cNvSpPr txBox="1">
            <a:spLocks/>
          </p:cNvSpPr>
          <p:nvPr/>
        </p:nvSpPr>
        <p:spPr bwMode="auto">
          <a:xfrm>
            <a:off x="1235869" y="171516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16389" name="Rectángulo 6"/>
          <p:cNvSpPr>
            <a:spLocks noChangeArrowheads="1"/>
          </p:cNvSpPr>
          <p:nvPr/>
        </p:nvSpPr>
        <p:spPr bwMode="auto">
          <a:xfrm>
            <a:off x="1150937" y="1824038"/>
            <a:ext cx="1038230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342900" indent="-342900" algn="just" eaLnBrk="1" hangingPunct="1">
              <a:lnSpc>
                <a:spcPct val="150000"/>
              </a:lnSpc>
              <a:buClr>
                <a:srgbClr val="000099"/>
              </a:buClr>
              <a:buSzTx/>
              <a:buFont typeface="Arial" panose="020B0604020202020204" pitchFamily="34" charset="0"/>
              <a:buChar char="•"/>
            </a:pPr>
            <a:r>
              <a:rPr lang="es-ES" altLang="es-ES" sz="2400" b="1" dirty="0"/>
              <a:t>Edad: </a:t>
            </a:r>
            <a:r>
              <a:rPr lang="es-ES" altLang="es-ES" sz="2400" dirty="0">
                <a:solidFill>
                  <a:srgbClr val="2A2A2A"/>
                </a:solidFill>
              </a:rPr>
              <a:t>Sin límite, salvo Certificados Profesionales nivel 1 y 2 (máx. 25 años) y mayores 16 años.</a:t>
            </a:r>
            <a:endParaRPr lang="es-ES" altLang="es-ES" sz="2400" i="1" dirty="0">
              <a:solidFill>
                <a:srgbClr val="2A2A2A"/>
              </a:solidFill>
            </a:endParaRPr>
          </a:p>
          <a:p>
            <a:pPr marL="342900" indent="-342900" eaLnBrk="1" hangingPunct="1">
              <a:lnSpc>
                <a:spcPct val="150000"/>
              </a:lnSpc>
              <a:buClr>
                <a:srgbClr val="000099"/>
              </a:buClr>
              <a:buSzTx/>
              <a:buFont typeface="Arial" panose="020B0604020202020204" pitchFamily="34" charset="0"/>
              <a:buChar char="•"/>
            </a:pPr>
            <a:r>
              <a:rPr lang="es-ES" altLang="es-ES" sz="2400" dirty="0"/>
              <a:t>Duración</a:t>
            </a:r>
            <a:r>
              <a:rPr lang="es-ES" altLang="es-ES" sz="2400" b="1" dirty="0"/>
              <a:t>: mínima </a:t>
            </a:r>
            <a:r>
              <a:rPr lang="es-ES" altLang="es-ES" sz="2400" b="1" dirty="0">
                <a:solidFill>
                  <a:srgbClr val="2A2A2A"/>
                </a:solidFill>
              </a:rPr>
              <a:t>9 </a:t>
            </a:r>
            <a:r>
              <a:rPr lang="es-ES" altLang="es-ES" sz="2400" dirty="0">
                <a:solidFill>
                  <a:srgbClr val="2A2A2A"/>
                </a:solidFill>
              </a:rPr>
              <a:t>meses</a:t>
            </a:r>
            <a:r>
              <a:rPr lang="es-ES" altLang="es-ES" sz="2400" b="1" dirty="0">
                <a:solidFill>
                  <a:srgbClr val="2A2A2A"/>
                </a:solidFill>
              </a:rPr>
              <a:t>, </a:t>
            </a:r>
            <a:r>
              <a:rPr lang="es-ES" altLang="es-ES" sz="2400" i="1" dirty="0">
                <a:solidFill>
                  <a:srgbClr val="00B0F0"/>
                </a:solidFill>
              </a:rPr>
              <a:t>no podrá llegarse al año de contrato por limitación estancia máxima en empresa del 65% del tiempo del contrato.</a:t>
            </a:r>
          </a:p>
          <a:p>
            <a:pPr marL="342900" indent="-342900" eaLnBrk="1" hangingPunct="1">
              <a:lnSpc>
                <a:spcPct val="150000"/>
              </a:lnSpc>
              <a:buClr>
                <a:srgbClr val="000099"/>
              </a:buClr>
              <a:buFont typeface="Arial" panose="020B0604020202020204" pitchFamily="34" charset="0"/>
              <a:buChar char="•"/>
            </a:pPr>
            <a:r>
              <a:rPr lang="es-ES" altLang="es-ES" sz="2400" b="1" dirty="0">
                <a:solidFill>
                  <a:srgbClr val="2A2A2A"/>
                </a:solidFill>
              </a:rPr>
              <a:t>Remuneración: </a:t>
            </a:r>
            <a:r>
              <a:rPr lang="es-ES" altLang="es-ES" sz="2400" dirty="0">
                <a:solidFill>
                  <a:srgbClr val="2A2A2A"/>
                </a:solidFill>
              </a:rPr>
              <a:t>Proporcional a horas de trabajo efectivas</a:t>
            </a:r>
            <a:r>
              <a:rPr lang="es-ES" altLang="es-ES" sz="2400" b="1" dirty="0">
                <a:solidFill>
                  <a:srgbClr val="2A2A2A"/>
                </a:solidFill>
              </a:rPr>
              <a:t>, 60% del salario de la categoría a la que se asimile, </a:t>
            </a:r>
            <a:r>
              <a:rPr lang="es-ES" altLang="es-ES" sz="2400" dirty="0">
                <a:solidFill>
                  <a:srgbClr val="2A2A2A"/>
                </a:solidFill>
              </a:rPr>
              <a:t>con</a:t>
            </a:r>
            <a:r>
              <a:rPr lang="es-ES" altLang="es-ES" sz="2400" b="1" dirty="0">
                <a:solidFill>
                  <a:srgbClr val="2A2A2A"/>
                </a:solidFill>
              </a:rPr>
              <a:t> mínimo del SMI </a:t>
            </a:r>
            <a:r>
              <a:rPr lang="es-ES" altLang="es-ES" sz="2400" i="1" dirty="0">
                <a:solidFill>
                  <a:srgbClr val="2A2A2A"/>
                </a:solidFill>
              </a:rPr>
              <a:t>(suele ser esta la referencia en FP)</a:t>
            </a:r>
            <a:r>
              <a:rPr lang="es-ES" altLang="es-ES" sz="2400" b="1" dirty="0">
                <a:solidFill>
                  <a:srgbClr val="2A2A2A"/>
                </a:solidFill>
              </a:rPr>
              <a:t>. </a:t>
            </a:r>
          </a:p>
        </p:txBody>
      </p:sp>
      <p:sp>
        <p:nvSpPr>
          <p:cNvPr id="7" name="Marcador de texto 18"/>
          <p:cNvSpPr txBox="1">
            <a:spLocks/>
          </p:cNvSpPr>
          <p:nvPr/>
        </p:nvSpPr>
        <p:spPr bwMode="auto">
          <a:xfrm>
            <a:off x="1376400" y="1136142"/>
            <a:ext cx="972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36000" numCol="1" rtlCol="0" anchor="t" anchorCtr="0" compatLnSpc="1">
            <a:prstTxWarp prst="textNoShape">
              <a:avLst/>
            </a:prstTxWarp>
            <a:normAutofit/>
          </a:bodyPr>
          <a:lstStyle>
            <a:lvl1pPr marL="0" indent="0" algn="l" rtl="0" fontAlgn="base">
              <a:lnSpc>
                <a:spcPct val="90000"/>
              </a:lnSpc>
              <a:spcBef>
                <a:spcPts val="1000"/>
              </a:spcBef>
              <a:spcAft>
                <a:spcPct val="0"/>
              </a:spcAft>
              <a:buFont typeface="Arial" pitchFamily="34" charset="0"/>
              <a:buNone/>
              <a:defRPr sz="1600" b="1" i="0" kern="1200" baseline="0">
                <a:solidFill>
                  <a:schemeClr val="tx1">
                    <a:alpha val="50000"/>
                  </a:schemeClr>
                </a:solidFill>
                <a:latin typeface="arial" charset="0"/>
                <a:ea typeface="Arial" charset="0"/>
                <a:cs typeface="Arial" charset="0"/>
              </a:defRPr>
            </a:lvl1pPr>
            <a:lvl2pPr marL="457200" indent="0" algn="l" rtl="0" fontAlgn="base">
              <a:lnSpc>
                <a:spcPct val="90000"/>
              </a:lnSpc>
              <a:spcBef>
                <a:spcPts val="500"/>
              </a:spcBef>
              <a:spcAft>
                <a:spcPct val="0"/>
              </a:spcAft>
              <a:buFont typeface="Arial" pitchFamily="34" charset="0"/>
              <a:buNone/>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fontAlgn="auto" hangingPunct="1">
              <a:spcAft>
                <a:spcPts val="0"/>
              </a:spcAft>
              <a:defRPr/>
            </a:pPr>
            <a:r>
              <a:rPr lang="es-ES_tradnl" sz="2800" dirty="0"/>
              <a:t>Contrato para la formación en alternancia</a:t>
            </a:r>
          </a:p>
        </p:txBody>
      </p:sp>
    </p:spTree>
    <p:extLst>
      <p:ext uri="{BB962C8B-B14F-4D97-AF65-F5344CB8AC3E}">
        <p14:creationId xmlns:p14="http://schemas.microsoft.com/office/powerpoint/2010/main" val="293454381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Contrato para la formación en alternancia</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16389" name="Rectángulo 6"/>
          <p:cNvSpPr>
            <a:spLocks noChangeArrowheads="1"/>
          </p:cNvSpPr>
          <p:nvPr/>
        </p:nvSpPr>
        <p:spPr bwMode="auto">
          <a:xfrm>
            <a:off x="1150937" y="1824038"/>
            <a:ext cx="10054091" cy="39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342900" indent="-342900" eaLnBrk="1" hangingPunct="1">
              <a:lnSpc>
                <a:spcPct val="150000"/>
              </a:lnSpc>
              <a:buClr>
                <a:srgbClr val="000099"/>
              </a:buClr>
              <a:buFont typeface="Arial" panose="020B0604020202020204" pitchFamily="34" charset="0"/>
              <a:buChar char="•"/>
            </a:pPr>
            <a:r>
              <a:rPr lang="es-ES" altLang="es-ES" sz="2400" b="1" dirty="0"/>
              <a:t>El/La alumno/a tiene cubiertas todas las prestaciones de la Seguridad Social.</a:t>
            </a:r>
          </a:p>
          <a:p>
            <a:pPr marL="342900" indent="-342900" eaLnBrk="1" hangingPunct="1">
              <a:lnSpc>
                <a:spcPct val="150000"/>
              </a:lnSpc>
              <a:buClr>
                <a:srgbClr val="000099"/>
              </a:buClr>
              <a:buFont typeface="Arial" panose="020B0604020202020204" pitchFamily="34" charset="0"/>
              <a:buChar char="•"/>
            </a:pPr>
            <a:r>
              <a:rPr lang="es-ES" altLang="es-ES" sz="2400" b="1" dirty="0"/>
              <a:t>El/La alumno/a tiene los mismos derechos y deberes que cualquier otro/a trabajador/a.</a:t>
            </a:r>
          </a:p>
          <a:p>
            <a:pPr marL="342900" indent="-342900" eaLnBrk="1" hangingPunct="1">
              <a:lnSpc>
                <a:spcPct val="150000"/>
              </a:lnSpc>
              <a:buClr>
                <a:srgbClr val="000099"/>
              </a:buClr>
              <a:buFont typeface="Arial" panose="020B0604020202020204" pitchFamily="34" charset="0"/>
              <a:buChar char="•"/>
            </a:pPr>
            <a:r>
              <a:rPr lang="es-ES" altLang="es-ES" sz="2400" b="1" dirty="0"/>
              <a:t>Esta modalidad de contratación excluye:</a:t>
            </a:r>
          </a:p>
          <a:p>
            <a:pPr marL="800100" lvl="1" indent="-342900" eaLnBrk="1" hangingPunct="1">
              <a:lnSpc>
                <a:spcPct val="150000"/>
              </a:lnSpc>
              <a:buClr>
                <a:srgbClr val="000099"/>
              </a:buClr>
              <a:buFont typeface="Arial" panose="020B0604020202020204" pitchFamily="34" charset="0"/>
              <a:buChar char="•"/>
            </a:pPr>
            <a:r>
              <a:rPr lang="es-ES" altLang="es-ES" sz="2400" b="1" dirty="0"/>
              <a:t>Trabajo a turnos y nocturnos. </a:t>
            </a:r>
            <a:r>
              <a:rPr lang="es-ES" altLang="es-ES" sz="2400" b="1" dirty="0">
                <a:solidFill>
                  <a:srgbClr val="00B0F0"/>
                </a:solidFill>
              </a:rPr>
              <a:t>Existe excepcionalidad</a:t>
            </a:r>
          </a:p>
          <a:p>
            <a:pPr marL="800100" lvl="1" indent="-342900" eaLnBrk="1" hangingPunct="1">
              <a:lnSpc>
                <a:spcPct val="150000"/>
              </a:lnSpc>
              <a:buClr>
                <a:srgbClr val="000099"/>
              </a:buClr>
              <a:buFont typeface="Arial" panose="020B0604020202020204" pitchFamily="34" charset="0"/>
              <a:buChar char="•"/>
            </a:pPr>
            <a:r>
              <a:rPr lang="es-ES" altLang="es-ES" sz="2400" b="1" dirty="0"/>
              <a:t>La realización de horas extraordinarias.</a:t>
            </a:r>
          </a:p>
        </p:txBody>
      </p:sp>
    </p:spTree>
    <p:extLst>
      <p:ext uri="{BB962C8B-B14F-4D97-AF65-F5344CB8AC3E}">
        <p14:creationId xmlns:p14="http://schemas.microsoft.com/office/powerpoint/2010/main" val="652791608"/>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8"/>
          <p:cNvSpPr>
            <a:spLocks noGrp="1"/>
          </p:cNvSpPr>
          <p:nvPr>
            <p:ph type="body" sz="quarter" idx="10"/>
          </p:nvPr>
        </p:nvSpPr>
        <p:spPr>
          <a:xfrm>
            <a:off x="806116" y="1718739"/>
            <a:ext cx="9720000" cy="720000"/>
          </a:xfrm>
        </p:spPr>
        <p:txBody>
          <a:bodyPr rtlCol="0">
            <a:normAutofit/>
          </a:bodyPr>
          <a:lstStyle/>
          <a:p>
            <a:pPr eaLnBrk="1" fontAlgn="auto" hangingPunct="1">
              <a:spcAft>
                <a:spcPts val="0"/>
              </a:spcAft>
              <a:defRPr/>
            </a:pPr>
            <a:r>
              <a:rPr lang="es-ES_tradnl" sz="2400" dirty="0"/>
              <a:t>Bonificaciones </a:t>
            </a:r>
            <a:r>
              <a:rPr lang="es-ES_tradnl" sz="2400" i="1" dirty="0">
                <a:solidFill>
                  <a:srgbClr val="0070C0">
                    <a:alpha val="50000"/>
                  </a:srgbClr>
                </a:solidFill>
              </a:rPr>
              <a:t>(Real Decreto Ley 1/2023, de 10 de enero)</a:t>
            </a:r>
            <a:endParaRPr lang="es-ES_tradnl" sz="2000" i="1" dirty="0">
              <a:solidFill>
                <a:srgbClr val="0070C0">
                  <a:alpha val="50000"/>
                </a:srgbClr>
              </a:solidFill>
            </a:endParaRPr>
          </a:p>
        </p:txBody>
      </p:sp>
      <p:sp>
        <p:nvSpPr>
          <p:cNvPr id="21507" name="Rectángulo 6"/>
          <p:cNvSpPr>
            <a:spLocks noChangeArrowheads="1"/>
          </p:cNvSpPr>
          <p:nvPr/>
        </p:nvSpPr>
        <p:spPr bwMode="auto">
          <a:xfrm>
            <a:off x="914399" y="2220913"/>
            <a:ext cx="10876547" cy="39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14313" indent="-214313" algn="just">
              <a:lnSpc>
                <a:spcPct val="150000"/>
              </a:lnSpc>
              <a:buClr>
                <a:srgbClr val="000099"/>
              </a:buClr>
              <a:buFont typeface="Arial" pitchFamily="34" charset="0"/>
              <a:buChar char="•"/>
            </a:pPr>
            <a:r>
              <a:rPr lang="es-ES" altLang="es-ES" sz="2400" b="1" dirty="0"/>
              <a:t>Bonificaciones de Seguridad Social</a:t>
            </a:r>
            <a:r>
              <a:rPr lang="es-ES" altLang="es-ES" sz="2400" dirty="0"/>
              <a:t>: </a:t>
            </a:r>
            <a:r>
              <a:rPr lang="es-ES" altLang="es-ES" sz="2400" b="1" dirty="0"/>
              <a:t>91 </a:t>
            </a:r>
            <a:r>
              <a:rPr lang="es-ES" altLang="es-ES" sz="2400" dirty="0"/>
              <a:t>€/mes para la empresa y </a:t>
            </a:r>
            <a:r>
              <a:rPr lang="es-ES" altLang="es-ES" sz="2400" b="1" dirty="0"/>
              <a:t>28</a:t>
            </a:r>
            <a:r>
              <a:rPr lang="es-ES" altLang="es-ES" sz="2400" dirty="0"/>
              <a:t> €/mes para el/la trabajador/a, independiente del tamaño de la empresa</a:t>
            </a:r>
          </a:p>
          <a:p>
            <a:pPr marL="214313" indent="-214313" algn="just">
              <a:lnSpc>
                <a:spcPct val="150000"/>
              </a:lnSpc>
              <a:buClr>
                <a:srgbClr val="000099"/>
              </a:buClr>
              <a:buFont typeface="Arial" pitchFamily="34" charset="0"/>
              <a:buChar char="•"/>
            </a:pPr>
            <a:r>
              <a:rPr lang="es-ES" altLang="es-ES" sz="2400" b="1" dirty="0"/>
              <a:t>Bonificación por tutorización</a:t>
            </a:r>
            <a:r>
              <a:rPr lang="es-ES" altLang="es-ES" sz="2400" dirty="0"/>
              <a:t>: máximo 40 horas/mes alumno/a, 2 € por alumno/a y hora de tutoría (&lt; 5 trabajadores/as) o 1,5 € por alumno/a y hora de tutoría (&gt; 5 trabajadores/as).</a:t>
            </a:r>
          </a:p>
          <a:p>
            <a:pPr marL="214313" indent="-214313" algn="just">
              <a:lnSpc>
                <a:spcPct val="150000"/>
              </a:lnSpc>
              <a:buClr>
                <a:srgbClr val="000099"/>
              </a:buClr>
              <a:buFont typeface="Arial" pitchFamily="34" charset="0"/>
              <a:buChar char="•"/>
            </a:pPr>
            <a:r>
              <a:rPr lang="es-ES" altLang="es-ES" sz="2400" b="1" dirty="0"/>
              <a:t>Incentivos por la conversión del contrato a Indefinido</a:t>
            </a:r>
            <a:r>
              <a:rPr lang="es-ES" altLang="es-ES" sz="2400" dirty="0"/>
              <a:t>: 128 €/mes en el caso de hombres o 147 €/mes  en el caso de mujeres, </a:t>
            </a:r>
            <a:r>
              <a:rPr lang="es-ES" altLang="es-ES" sz="2400" b="1" dirty="0"/>
              <a:t>durante tres años</a:t>
            </a:r>
            <a:r>
              <a:rPr lang="es-ES" altLang="es-ES" sz="2400" dirty="0"/>
              <a:t>.</a:t>
            </a:r>
          </a:p>
        </p:txBody>
      </p:sp>
      <p:sp>
        <p:nvSpPr>
          <p:cNvPr id="9" name="Título 3"/>
          <p:cNvSpPr>
            <a:spLocks noGrp="1"/>
          </p:cNvSpPr>
          <p:nvPr>
            <p:ph type="title"/>
          </p:nvPr>
        </p:nvSpPr>
        <p:spPr bwMode="auto">
          <a:xfrm>
            <a:off x="1162844" y="40576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10" name="Marcador de texto 18"/>
          <p:cNvSpPr txBox="1">
            <a:spLocks/>
          </p:cNvSpPr>
          <p:nvPr/>
        </p:nvSpPr>
        <p:spPr bwMode="auto">
          <a:xfrm>
            <a:off x="1162881" y="999988"/>
            <a:ext cx="972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36000" numCol="1" rtlCol="0" anchor="t" anchorCtr="0" compatLnSpc="1">
            <a:prstTxWarp prst="textNoShape">
              <a:avLst/>
            </a:prstTxWarp>
            <a:normAutofit/>
          </a:bodyPr>
          <a:lstStyle>
            <a:lvl1pPr marL="0" indent="0" algn="l" rtl="0" fontAlgn="base">
              <a:lnSpc>
                <a:spcPct val="90000"/>
              </a:lnSpc>
              <a:spcBef>
                <a:spcPts val="1000"/>
              </a:spcBef>
              <a:spcAft>
                <a:spcPct val="0"/>
              </a:spcAft>
              <a:buFont typeface="Arial" pitchFamily="34" charset="0"/>
              <a:buNone/>
              <a:defRPr sz="1600" b="1" i="0" kern="1200" baseline="0">
                <a:solidFill>
                  <a:schemeClr val="tx1">
                    <a:alpha val="50000"/>
                  </a:schemeClr>
                </a:solidFill>
                <a:latin typeface="arial" charset="0"/>
                <a:ea typeface="Arial" charset="0"/>
                <a:cs typeface="Arial" charset="0"/>
              </a:defRPr>
            </a:lvl1pPr>
            <a:lvl2pPr marL="457200" indent="0" algn="l" rtl="0" fontAlgn="base">
              <a:lnSpc>
                <a:spcPct val="90000"/>
              </a:lnSpc>
              <a:spcBef>
                <a:spcPts val="500"/>
              </a:spcBef>
              <a:spcAft>
                <a:spcPct val="0"/>
              </a:spcAft>
              <a:buFont typeface="Arial" pitchFamily="34" charset="0"/>
              <a:buNone/>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s-ES_tradnl" sz="2800" dirty="0"/>
              <a:t>Contrato para la formación en alternancia</a:t>
            </a:r>
          </a:p>
        </p:txBody>
      </p:sp>
    </p:spTree>
    <p:extLst>
      <p:ext uri="{BB962C8B-B14F-4D97-AF65-F5344CB8AC3E}">
        <p14:creationId xmlns:p14="http://schemas.microsoft.com/office/powerpoint/2010/main" val="714987966"/>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3"/>
          <p:cNvSpPr>
            <a:spLocks noGrp="1"/>
          </p:cNvSpPr>
          <p:nvPr>
            <p:ph type="title"/>
          </p:nvPr>
        </p:nvSpPr>
        <p:spPr bwMode="auto">
          <a:xfrm>
            <a:off x="1162844" y="40576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10" name="Marcador de texto 18"/>
          <p:cNvSpPr txBox="1">
            <a:spLocks/>
          </p:cNvSpPr>
          <p:nvPr/>
        </p:nvSpPr>
        <p:spPr bwMode="auto">
          <a:xfrm>
            <a:off x="1162881" y="999988"/>
            <a:ext cx="9720225" cy="108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36000" numCol="1" rtlCol="0" anchor="t" anchorCtr="0" compatLnSpc="1">
            <a:prstTxWarp prst="textNoShape">
              <a:avLst/>
            </a:prstTxWarp>
            <a:normAutofit/>
          </a:bodyPr>
          <a:lstStyle>
            <a:lvl1pPr marL="0" indent="0" algn="l" rtl="0" fontAlgn="base">
              <a:lnSpc>
                <a:spcPct val="90000"/>
              </a:lnSpc>
              <a:spcBef>
                <a:spcPts val="1000"/>
              </a:spcBef>
              <a:spcAft>
                <a:spcPct val="0"/>
              </a:spcAft>
              <a:buFont typeface="Arial" pitchFamily="34" charset="0"/>
              <a:buNone/>
              <a:defRPr sz="1600" b="1" i="0" kern="1200" baseline="0">
                <a:solidFill>
                  <a:schemeClr val="tx1">
                    <a:alpha val="50000"/>
                  </a:schemeClr>
                </a:solidFill>
                <a:latin typeface="arial" charset="0"/>
                <a:ea typeface="Arial" charset="0"/>
                <a:cs typeface="Arial" charset="0"/>
              </a:defRPr>
            </a:lvl1pPr>
            <a:lvl2pPr marL="457200" indent="0" algn="l" rtl="0" fontAlgn="base">
              <a:lnSpc>
                <a:spcPct val="90000"/>
              </a:lnSpc>
              <a:spcBef>
                <a:spcPts val="500"/>
              </a:spcBef>
              <a:spcAft>
                <a:spcPct val="0"/>
              </a:spcAft>
              <a:buFont typeface="Arial" pitchFamily="34" charset="0"/>
              <a:buNone/>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s-ES_tradnl" sz="2800" dirty="0"/>
              <a:t>Cotizaciones y bonificaciones contrato para la formación en alternancia y beca formación</a:t>
            </a:r>
          </a:p>
        </p:txBody>
      </p:sp>
      <p:pic>
        <p:nvPicPr>
          <p:cNvPr id="2" name="Imagen 1">
            <a:extLst>
              <a:ext uri="{FF2B5EF4-FFF2-40B4-BE49-F238E27FC236}">
                <a16:creationId xmlns:a16="http://schemas.microsoft.com/office/drawing/2014/main" id="{FBCDD909-7856-14FA-164E-1D79FA386387}"/>
              </a:ext>
            </a:extLst>
          </p:cNvPr>
          <p:cNvPicPr>
            <a:picLocks noChangeAspect="1"/>
          </p:cNvPicPr>
          <p:nvPr/>
        </p:nvPicPr>
        <p:blipFill>
          <a:blip r:embed="rId2"/>
          <a:stretch>
            <a:fillRect/>
          </a:stretch>
        </p:blipFill>
        <p:spPr>
          <a:xfrm>
            <a:off x="263734" y="1988520"/>
            <a:ext cx="9699282" cy="4523873"/>
          </a:xfrm>
          <a:prstGeom prst="rect">
            <a:avLst/>
          </a:prstGeom>
        </p:spPr>
      </p:pic>
    </p:spTree>
    <p:extLst>
      <p:ext uri="{BB962C8B-B14F-4D97-AF65-F5344CB8AC3E}">
        <p14:creationId xmlns:p14="http://schemas.microsoft.com/office/powerpoint/2010/main" val="2452647095"/>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Beca de formación</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6" name="Rectángulo 6"/>
          <p:cNvSpPr>
            <a:spLocks noChangeArrowheads="1"/>
          </p:cNvSpPr>
          <p:nvPr/>
        </p:nvSpPr>
        <p:spPr bwMode="auto">
          <a:xfrm>
            <a:off x="637674" y="1799998"/>
            <a:ext cx="11165305" cy="478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342900" indent="-342900" algn="just" eaLnBrk="1" hangingPunct="1">
              <a:lnSpc>
                <a:spcPct val="150000"/>
              </a:lnSpc>
              <a:buClr>
                <a:srgbClr val="000099"/>
              </a:buClr>
              <a:buSzTx/>
              <a:buFont typeface="Arial" panose="020B0604020202020204" pitchFamily="34" charset="0"/>
              <a:buChar char="•"/>
            </a:pPr>
            <a:r>
              <a:rPr lang="es-ES" altLang="es-ES" sz="2400" dirty="0"/>
              <a:t>Limitación de aplicación: 31/12/2028 </a:t>
            </a:r>
          </a:p>
          <a:p>
            <a:pPr marL="342900" indent="-342900" algn="just" eaLnBrk="1" hangingPunct="1">
              <a:lnSpc>
                <a:spcPct val="150000"/>
              </a:lnSpc>
              <a:buClr>
                <a:srgbClr val="000099"/>
              </a:buClr>
              <a:buSzTx/>
              <a:buFont typeface="Arial" panose="020B0604020202020204" pitchFamily="34" charset="0"/>
              <a:buChar char="•"/>
            </a:pPr>
            <a:r>
              <a:rPr lang="es-ES" altLang="es-ES" sz="2400" dirty="0"/>
              <a:t>Edad</a:t>
            </a:r>
            <a:r>
              <a:rPr lang="es-ES" altLang="es-ES" sz="2400" b="1" dirty="0"/>
              <a:t>: Sin límite.</a:t>
            </a:r>
            <a:endParaRPr lang="es-ES" altLang="es-ES" sz="2400" b="1" i="1" dirty="0">
              <a:solidFill>
                <a:schemeClr val="tx1">
                  <a:lumMod val="50000"/>
                  <a:lumOff val="50000"/>
                </a:schemeClr>
              </a:solidFill>
            </a:endParaRPr>
          </a:p>
          <a:p>
            <a:pPr marL="342900" indent="-342900" eaLnBrk="1" hangingPunct="1">
              <a:lnSpc>
                <a:spcPct val="150000"/>
              </a:lnSpc>
              <a:buClr>
                <a:srgbClr val="000099"/>
              </a:buClr>
              <a:buSzTx/>
              <a:buFont typeface="Arial" panose="020B0604020202020204" pitchFamily="34" charset="0"/>
              <a:buChar char="•"/>
            </a:pPr>
            <a:r>
              <a:rPr lang="es-ES" altLang="es-ES" sz="2400" dirty="0"/>
              <a:t>Duración</a:t>
            </a:r>
            <a:r>
              <a:rPr lang="es-ES" altLang="es-ES" sz="2400" b="1" dirty="0"/>
              <a:t>: mínima </a:t>
            </a:r>
            <a:r>
              <a:rPr lang="es-ES" altLang="es-ES" sz="2400" b="1" dirty="0">
                <a:solidFill>
                  <a:srgbClr val="2A2A2A"/>
                </a:solidFill>
              </a:rPr>
              <a:t>9 </a:t>
            </a:r>
            <a:r>
              <a:rPr lang="es-ES" altLang="es-ES" sz="2400" dirty="0">
                <a:solidFill>
                  <a:srgbClr val="2A2A2A"/>
                </a:solidFill>
              </a:rPr>
              <a:t>meses</a:t>
            </a:r>
            <a:r>
              <a:rPr lang="es-ES" altLang="es-ES" sz="2400" b="1" dirty="0">
                <a:solidFill>
                  <a:srgbClr val="2A2A2A"/>
                </a:solidFill>
              </a:rPr>
              <a:t> y máxima 12 </a:t>
            </a:r>
            <a:r>
              <a:rPr lang="es-ES" altLang="es-ES" sz="2400" dirty="0">
                <a:solidFill>
                  <a:srgbClr val="2A2A2A"/>
                </a:solidFill>
              </a:rPr>
              <a:t>meses.</a:t>
            </a:r>
            <a:endParaRPr lang="es-ES" altLang="es-ES" i="1" dirty="0">
              <a:solidFill>
                <a:srgbClr val="2A2A2A"/>
              </a:solidFill>
            </a:endParaRPr>
          </a:p>
          <a:p>
            <a:pPr marL="342900" lvl="1" indent="-342900" eaLnBrk="1" hangingPunct="1">
              <a:lnSpc>
                <a:spcPct val="150000"/>
              </a:lnSpc>
              <a:buClr>
                <a:srgbClr val="000099"/>
              </a:buClr>
              <a:buFont typeface="Arial" panose="020B0604020202020204" pitchFamily="34" charset="0"/>
              <a:buChar char="•"/>
            </a:pPr>
            <a:r>
              <a:rPr lang="es-ES" altLang="es-ES" sz="2400" b="1" dirty="0"/>
              <a:t>Remuneración:</a:t>
            </a:r>
          </a:p>
          <a:p>
            <a:pPr marL="742950" lvl="2" indent="-342900" eaLnBrk="1" hangingPunct="1">
              <a:lnSpc>
                <a:spcPct val="150000"/>
              </a:lnSpc>
              <a:buClr>
                <a:srgbClr val="000099"/>
              </a:buClr>
              <a:buFont typeface="Arial" panose="020B0604020202020204" pitchFamily="34" charset="0"/>
              <a:buChar char="•"/>
            </a:pPr>
            <a:r>
              <a:rPr lang="es-ES" altLang="es-ES" sz="2200" dirty="0"/>
              <a:t>Parte </a:t>
            </a:r>
            <a:r>
              <a:rPr lang="es-ES" altLang="es-ES" sz="2200" b="1" dirty="0"/>
              <a:t>proporcional</a:t>
            </a:r>
            <a:r>
              <a:rPr lang="es-ES" altLang="es-ES" sz="2200" dirty="0"/>
              <a:t> del salario (no inferior al </a:t>
            </a:r>
            <a:r>
              <a:rPr lang="es-ES" altLang="es-ES" sz="2200" b="1" dirty="0"/>
              <a:t>SMI</a:t>
            </a:r>
            <a:r>
              <a:rPr lang="es-ES" altLang="es-ES" sz="2200" dirty="0"/>
              <a:t>), </a:t>
            </a:r>
            <a:r>
              <a:rPr lang="es-ES" altLang="es-ES" sz="2200" b="1" dirty="0"/>
              <a:t>según horas </a:t>
            </a:r>
            <a:r>
              <a:rPr lang="es-ES" altLang="es-ES" sz="2200" dirty="0"/>
              <a:t>de trabajo. </a:t>
            </a:r>
          </a:p>
          <a:p>
            <a:pPr marL="742950" lvl="2" indent="-342900" eaLnBrk="1" hangingPunct="1">
              <a:lnSpc>
                <a:spcPct val="150000"/>
              </a:lnSpc>
              <a:buClr>
                <a:srgbClr val="000099"/>
              </a:buClr>
              <a:buFont typeface="Arial" panose="020B0604020202020204" pitchFamily="34" charset="0"/>
              <a:buChar char="•"/>
            </a:pPr>
            <a:r>
              <a:rPr lang="es-ES" altLang="es-ES" sz="2200" b="1" dirty="0"/>
              <a:t>Beca</a:t>
            </a:r>
            <a:r>
              <a:rPr lang="es-ES" altLang="es-ES" sz="2200" dirty="0"/>
              <a:t> a </a:t>
            </a:r>
            <a:r>
              <a:rPr lang="es-ES" altLang="es-ES" sz="2200" b="1" dirty="0"/>
              <a:t>cargo</a:t>
            </a:r>
            <a:r>
              <a:rPr lang="es-ES" altLang="es-ES" sz="2200" dirty="0"/>
              <a:t> de la </a:t>
            </a:r>
            <a:r>
              <a:rPr lang="es-ES" altLang="es-ES" sz="2200" b="1" dirty="0"/>
              <a:t>empresa.</a:t>
            </a:r>
          </a:p>
          <a:p>
            <a:pPr marL="742950" lvl="2" indent="-342900" eaLnBrk="1" hangingPunct="1">
              <a:lnSpc>
                <a:spcPct val="150000"/>
              </a:lnSpc>
              <a:buClr>
                <a:srgbClr val="000099"/>
              </a:buClr>
              <a:buFont typeface="Arial" panose="020B0604020202020204" pitchFamily="34" charset="0"/>
              <a:buChar char="•"/>
            </a:pPr>
            <a:r>
              <a:rPr lang="es-ES" altLang="es-ES" sz="2200" b="1" dirty="0"/>
              <a:t>Alta</a:t>
            </a:r>
            <a:r>
              <a:rPr lang="es-ES" altLang="es-ES" sz="2200" dirty="0"/>
              <a:t> en </a:t>
            </a:r>
            <a:r>
              <a:rPr lang="es-ES" altLang="es-ES" sz="2200" b="1" dirty="0"/>
              <a:t>Seguridad Social.</a:t>
            </a:r>
          </a:p>
          <a:p>
            <a:pPr marL="742950" lvl="2" indent="-342900" eaLnBrk="1" hangingPunct="1">
              <a:lnSpc>
                <a:spcPct val="150000"/>
              </a:lnSpc>
              <a:buClr>
                <a:srgbClr val="000099"/>
              </a:buClr>
              <a:buFont typeface="Arial" panose="020B0604020202020204" pitchFamily="34" charset="0"/>
              <a:buChar char="•"/>
            </a:pPr>
            <a:r>
              <a:rPr lang="es-ES" altLang="es-ES" sz="2200" b="1" dirty="0"/>
              <a:t>Empresa</a:t>
            </a:r>
            <a:r>
              <a:rPr lang="es-ES" altLang="es-ES" sz="2200" dirty="0"/>
              <a:t> contratará </a:t>
            </a:r>
            <a:r>
              <a:rPr lang="es-ES" altLang="es-ES" sz="2200" b="1" dirty="0"/>
              <a:t>seguro</a:t>
            </a:r>
            <a:r>
              <a:rPr lang="es-ES" altLang="es-ES" sz="2200" dirty="0"/>
              <a:t> complementario de </a:t>
            </a:r>
            <a:r>
              <a:rPr lang="es-ES" altLang="es-ES" sz="2200" b="1" dirty="0"/>
              <a:t>accidentes</a:t>
            </a:r>
            <a:r>
              <a:rPr lang="es-ES" altLang="es-ES" sz="2200" dirty="0"/>
              <a:t> y </a:t>
            </a:r>
            <a:r>
              <a:rPr lang="es-ES" altLang="es-ES" sz="2200" b="1" dirty="0"/>
              <a:t>responsabilidad. civil </a:t>
            </a:r>
            <a:r>
              <a:rPr lang="es-ES" altLang="es-ES" sz="2200" dirty="0"/>
              <a:t>durante actividad en empresa </a:t>
            </a:r>
            <a:r>
              <a:rPr lang="es-ES" altLang="es-ES" sz="2200" b="1" dirty="0"/>
              <a:t>o</a:t>
            </a:r>
            <a:r>
              <a:rPr lang="es-ES" altLang="es-ES" sz="2200" dirty="0"/>
              <a:t> asegurará la </a:t>
            </a:r>
            <a:r>
              <a:rPr lang="es-ES" altLang="es-ES" sz="2200" b="1" dirty="0"/>
              <a:t>existencia</a:t>
            </a:r>
            <a:r>
              <a:rPr lang="es-ES" altLang="es-ES" sz="2200" dirty="0"/>
              <a:t> de estas coberturas.</a:t>
            </a:r>
            <a:endParaRPr lang="es-ES" altLang="es-ES" sz="2400" b="1" dirty="0"/>
          </a:p>
        </p:txBody>
      </p:sp>
    </p:spTree>
    <p:extLst>
      <p:ext uri="{BB962C8B-B14F-4D97-AF65-F5344CB8AC3E}">
        <p14:creationId xmlns:p14="http://schemas.microsoft.com/office/powerpoint/2010/main" val="397744228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04BBB-5AAD-DF8C-8BC2-6BA76D5FDB33}"/>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2D025358-795A-91FF-CC87-7F0B85E80271}"/>
              </a:ext>
            </a:extLst>
          </p:cNvPr>
          <p:cNvSpPr>
            <a:spLocks noGrp="1"/>
          </p:cNvSpPr>
          <p:nvPr>
            <p:ph type="title"/>
          </p:nvPr>
        </p:nvSpPr>
        <p:spPr bwMode="auto">
          <a:xfrm>
            <a:off x="1223963" y="485775"/>
            <a:ext cx="10054090"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en Régimen Intensivo</a:t>
            </a:r>
          </a:p>
        </p:txBody>
      </p:sp>
      <p:sp>
        <p:nvSpPr>
          <p:cNvPr id="8" name="Marcador de texto 18">
            <a:extLst>
              <a:ext uri="{FF2B5EF4-FFF2-40B4-BE49-F238E27FC236}">
                <a16:creationId xmlns:a16="http://schemas.microsoft.com/office/drawing/2014/main" id="{5BF07511-A697-4043-33E4-102E6E8AF104}"/>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Definición:</a:t>
            </a:r>
          </a:p>
        </p:txBody>
      </p:sp>
      <p:sp>
        <p:nvSpPr>
          <p:cNvPr id="16389" name="Rectángulo 6">
            <a:extLst>
              <a:ext uri="{FF2B5EF4-FFF2-40B4-BE49-F238E27FC236}">
                <a16:creationId xmlns:a16="http://schemas.microsoft.com/office/drawing/2014/main" id="{8CCC115B-3A0E-2A8F-EB89-B5B4C5A0A331}"/>
              </a:ext>
            </a:extLst>
          </p:cNvPr>
          <p:cNvSpPr>
            <a:spLocks noChangeArrowheads="1"/>
          </p:cNvSpPr>
          <p:nvPr/>
        </p:nvSpPr>
        <p:spPr bwMode="auto">
          <a:xfrm>
            <a:off x="1224000" y="1925164"/>
            <a:ext cx="10054091" cy="3244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sz="2800" dirty="0"/>
              <a:t>La FP en </a:t>
            </a:r>
            <a:r>
              <a:rPr lang="es-ES" sz="2800" b="1" dirty="0">
                <a:solidFill>
                  <a:srgbClr val="0070C0"/>
                </a:solidFill>
              </a:rPr>
              <a:t>régimen intensivo </a:t>
            </a:r>
            <a:r>
              <a:rPr lang="es-ES" sz="2800" dirty="0"/>
              <a:t>se corresponde con la FP que se realiza </a:t>
            </a:r>
            <a:r>
              <a:rPr lang="es-ES" sz="2800" b="1" dirty="0">
                <a:solidFill>
                  <a:srgbClr val="0070C0"/>
                </a:solidFill>
              </a:rPr>
              <a:t>alternando</a:t>
            </a:r>
            <a:r>
              <a:rPr lang="es-ES" sz="2800" dirty="0"/>
              <a:t> la </a:t>
            </a:r>
            <a:r>
              <a:rPr lang="es-ES" sz="2800" b="1" dirty="0">
                <a:solidFill>
                  <a:srgbClr val="0070C0"/>
                </a:solidFill>
              </a:rPr>
              <a:t>formación</a:t>
            </a:r>
            <a:r>
              <a:rPr lang="es-ES" sz="2800" dirty="0"/>
              <a:t> en el centro de FP o en la empresa u organismo equiparado con la </a:t>
            </a:r>
            <a:r>
              <a:rPr lang="es-ES" sz="2800" b="1" dirty="0">
                <a:solidFill>
                  <a:srgbClr val="0070C0"/>
                </a:solidFill>
              </a:rPr>
              <a:t>actividad productiva</a:t>
            </a:r>
            <a:r>
              <a:rPr lang="es-ES" sz="2800" dirty="0"/>
              <a:t>, y </a:t>
            </a:r>
            <a:r>
              <a:rPr lang="es-ES" sz="2800" b="1" u="sng" dirty="0">
                <a:solidFill>
                  <a:srgbClr val="0070C0"/>
                </a:solidFill>
              </a:rPr>
              <a:t>retribuida</a:t>
            </a:r>
            <a:r>
              <a:rPr lang="es-ES" sz="2800" dirty="0"/>
              <a:t> en el marco de un contrato de formación</a:t>
            </a:r>
          </a:p>
        </p:txBody>
      </p:sp>
      <p:sp>
        <p:nvSpPr>
          <p:cNvPr id="2" name="Rectángulo 6">
            <a:extLst>
              <a:ext uri="{FF2B5EF4-FFF2-40B4-BE49-F238E27FC236}">
                <a16:creationId xmlns:a16="http://schemas.microsoft.com/office/drawing/2014/main" id="{7085B2F0-1337-CADC-A6FD-1D6A3DFFA85D}"/>
              </a:ext>
            </a:extLst>
          </p:cNvPr>
          <p:cNvSpPr>
            <a:spLocks noChangeArrowheads="1"/>
          </p:cNvSpPr>
          <p:nvPr/>
        </p:nvSpPr>
        <p:spPr bwMode="auto">
          <a:xfrm>
            <a:off x="5138058" y="5671672"/>
            <a:ext cx="6897234" cy="87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i="1" dirty="0"/>
              <a:t>(Artículo 67 – Nueva Ley de FP – Ley Orgánica 3/2022, de 31 de marzo, de ordenación e integración de la Formación Profesional)</a:t>
            </a:r>
            <a:endParaRPr lang="es-ES_tradnl" altLang="es-ES" i="1" dirty="0">
              <a:solidFill>
                <a:schemeClr val="tx2"/>
              </a:solidFill>
              <a:cs typeface="Arial" pitchFamily="34" charset="0"/>
            </a:endParaRPr>
          </a:p>
        </p:txBody>
      </p:sp>
    </p:spTree>
    <p:extLst>
      <p:ext uri="{BB962C8B-B14F-4D97-AF65-F5344CB8AC3E}">
        <p14:creationId xmlns:p14="http://schemas.microsoft.com/office/powerpoint/2010/main" val="3491585594"/>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Beca de formación</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6" name="Rectángulo 6"/>
          <p:cNvSpPr>
            <a:spLocks noChangeArrowheads="1"/>
          </p:cNvSpPr>
          <p:nvPr/>
        </p:nvSpPr>
        <p:spPr bwMode="auto">
          <a:xfrm>
            <a:off x="1150937" y="1824038"/>
            <a:ext cx="10527257" cy="376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342900" indent="-342900" eaLnBrk="1" hangingPunct="1">
              <a:lnSpc>
                <a:spcPct val="150000"/>
              </a:lnSpc>
              <a:buClr>
                <a:srgbClr val="000099"/>
              </a:buClr>
              <a:buFont typeface="Arial" panose="020B0604020202020204" pitchFamily="34" charset="0"/>
              <a:buChar char="•"/>
            </a:pPr>
            <a:r>
              <a:rPr lang="es-ES" altLang="es-ES" sz="2400" b="1" dirty="0"/>
              <a:t>Cotización a la Seguridad Social por contingencias comunes y profesionales. </a:t>
            </a:r>
            <a:r>
              <a:rPr lang="es-ES" altLang="es-ES" sz="2400" b="1" dirty="0">
                <a:solidFill>
                  <a:srgbClr val="2A2A2A"/>
                </a:solidFill>
              </a:rPr>
              <a:t>Bonificación 95% </a:t>
            </a:r>
            <a:r>
              <a:rPr lang="es-ES" altLang="es-ES" sz="2400" dirty="0">
                <a:solidFill>
                  <a:srgbClr val="2A2A2A"/>
                </a:solidFill>
              </a:rPr>
              <a:t>de contingencias comunes (DA 52 LGSS – RDL 2/2023) – </a:t>
            </a:r>
            <a:r>
              <a:rPr lang="es-ES" altLang="es-ES" sz="2400" b="1" dirty="0">
                <a:solidFill>
                  <a:srgbClr val="2A2A2A"/>
                </a:solidFill>
              </a:rPr>
              <a:t>9939 </a:t>
            </a:r>
            <a:r>
              <a:rPr lang="pt-BR" altLang="es-ES" sz="2400" b="1" dirty="0">
                <a:solidFill>
                  <a:srgbClr val="2A2A2A"/>
                </a:solidFill>
              </a:rPr>
              <a:t>Prácticas formativas remuneradas DA 52 LGSS</a:t>
            </a:r>
            <a:endParaRPr lang="es-ES" altLang="es-ES" sz="2400" b="1" strike="sngStrike" dirty="0">
              <a:solidFill>
                <a:srgbClr val="2A2A2A"/>
              </a:solidFill>
            </a:endParaRPr>
          </a:p>
          <a:p>
            <a:pPr marL="342900" indent="-342900" eaLnBrk="1" hangingPunct="1">
              <a:lnSpc>
                <a:spcPct val="150000"/>
              </a:lnSpc>
              <a:buClr>
                <a:srgbClr val="000099"/>
              </a:buClr>
              <a:buFont typeface="Arial" panose="020B0604020202020204" pitchFamily="34" charset="0"/>
              <a:buChar char="•"/>
            </a:pPr>
            <a:endParaRPr lang="es-ES" altLang="es-ES" b="1" dirty="0"/>
          </a:p>
          <a:p>
            <a:pPr marL="342900" indent="-342900" eaLnBrk="1" hangingPunct="1">
              <a:lnSpc>
                <a:spcPct val="150000"/>
              </a:lnSpc>
              <a:buClr>
                <a:srgbClr val="000099"/>
              </a:buClr>
              <a:buFont typeface="Arial" panose="020B0604020202020204" pitchFamily="34" charset="0"/>
              <a:buChar char="•"/>
            </a:pPr>
            <a:r>
              <a:rPr lang="es-ES" altLang="es-ES" sz="2400" b="1" dirty="0"/>
              <a:t>No se cotiza por: desempleo, fondo de garantía salarial ni formación profesional.</a:t>
            </a:r>
          </a:p>
        </p:txBody>
      </p:sp>
    </p:spTree>
    <p:extLst>
      <p:ext uri="{BB962C8B-B14F-4D97-AF65-F5344CB8AC3E}">
        <p14:creationId xmlns:p14="http://schemas.microsoft.com/office/powerpoint/2010/main" val="3933187487"/>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Segundo contrato</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2" name="Rectángulo 1">
            <a:extLst>
              <a:ext uri="{FF2B5EF4-FFF2-40B4-BE49-F238E27FC236}">
                <a16:creationId xmlns:a16="http://schemas.microsoft.com/office/drawing/2014/main" id="{DD2D7280-3D54-6F7E-7151-746564C78083}"/>
              </a:ext>
            </a:extLst>
          </p:cNvPr>
          <p:cNvSpPr>
            <a:spLocks noChangeArrowheads="1"/>
          </p:cNvSpPr>
          <p:nvPr/>
        </p:nvSpPr>
        <p:spPr bwMode="auto">
          <a:xfrm>
            <a:off x="1150938" y="1824038"/>
            <a:ext cx="10053637" cy="4455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eaLnBrk="1" hangingPunct="1">
              <a:lnSpc>
                <a:spcPct val="150000"/>
              </a:lnSpc>
              <a:buClr>
                <a:srgbClr val="000099"/>
              </a:buClr>
              <a:buFont typeface="Arial" charset="0"/>
              <a:buChar char="•"/>
            </a:pPr>
            <a:r>
              <a:rPr lang="es-ES" altLang="es-ES" sz="2400" dirty="0"/>
              <a:t>En caso de </a:t>
            </a:r>
            <a:r>
              <a:rPr lang="es-ES" altLang="es-ES" sz="2400" b="1" dirty="0"/>
              <a:t>despido no imputable al/a la alumno/a</a:t>
            </a:r>
            <a:r>
              <a:rPr lang="es-ES" altLang="es-ES" sz="2400" dirty="0"/>
              <a:t>, se podrá realizar </a:t>
            </a:r>
            <a:r>
              <a:rPr lang="es-ES" altLang="es-ES" sz="2400" b="1" dirty="0"/>
              <a:t>nuevo contrato o beca</a:t>
            </a:r>
            <a:r>
              <a:rPr lang="es-ES" altLang="es-ES" sz="2400" dirty="0"/>
              <a:t>, hasta </a:t>
            </a:r>
            <a:r>
              <a:rPr lang="es-ES" altLang="es-ES" sz="2400" b="1" dirty="0"/>
              <a:t>alcanzarse</a:t>
            </a:r>
            <a:r>
              <a:rPr lang="es-ES" altLang="es-ES" sz="2400" dirty="0"/>
              <a:t> el </a:t>
            </a:r>
            <a:r>
              <a:rPr lang="es-ES" altLang="es-ES" sz="2400" b="1" dirty="0"/>
              <a:t>mínimo</a:t>
            </a:r>
            <a:r>
              <a:rPr lang="es-ES" altLang="es-ES" sz="2400" dirty="0"/>
              <a:t> de </a:t>
            </a:r>
            <a:r>
              <a:rPr lang="es-ES" altLang="es-ES" sz="2400" b="1" dirty="0">
                <a:solidFill>
                  <a:srgbClr val="92D050"/>
                </a:solidFill>
              </a:rPr>
              <a:t>9 meses</a:t>
            </a:r>
            <a:r>
              <a:rPr lang="es-ES" altLang="es-ES" sz="2400" dirty="0"/>
              <a:t>.</a:t>
            </a:r>
          </a:p>
          <a:p>
            <a:pPr marL="342900" indent="-342900" algn="just" eaLnBrk="1" hangingPunct="1">
              <a:lnSpc>
                <a:spcPct val="150000"/>
              </a:lnSpc>
              <a:buClr>
                <a:srgbClr val="000099"/>
              </a:buClr>
              <a:buFont typeface="Arial" charset="0"/>
              <a:buChar char="•"/>
            </a:pPr>
            <a:r>
              <a:rPr lang="es-ES" altLang="es-ES" sz="2400" dirty="0"/>
              <a:t>En nueva empresa tendrá que </a:t>
            </a:r>
            <a:r>
              <a:rPr lang="es-ES" altLang="es-ES" sz="2400" b="1" dirty="0"/>
              <a:t>desarrollar </a:t>
            </a:r>
            <a:r>
              <a:rPr lang="es-ES" altLang="es-ES" sz="2400" dirty="0"/>
              <a:t>el</a:t>
            </a:r>
            <a:r>
              <a:rPr lang="es-ES" altLang="es-ES" sz="2400" b="1" dirty="0"/>
              <a:t> programa formativo complementario</a:t>
            </a:r>
            <a:r>
              <a:rPr lang="es-ES" altLang="es-ES" sz="2400" dirty="0"/>
              <a:t> que se acordará con ella. </a:t>
            </a:r>
          </a:p>
          <a:p>
            <a:pPr marL="342900" indent="-342900" algn="just" eaLnBrk="1" hangingPunct="1">
              <a:lnSpc>
                <a:spcPct val="150000"/>
              </a:lnSpc>
              <a:buClr>
                <a:srgbClr val="000099"/>
              </a:buClr>
              <a:buFont typeface="Arial" charset="0"/>
              <a:buChar char="•"/>
            </a:pPr>
            <a:r>
              <a:rPr lang="es-ES" altLang="es-ES" sz="2400" dirty="0"/>
              <a:t>Se pueden tener </a:t>
            </a:r>
            <a:r>
              <a:rPr lang="es-ES" altLang="es-ES" sz="2400" b="1" dirty="0">
                <a:solidFill>
                  <a:srgbClr val="92D050"/>
                </a:solidFill>
              </a:rPr>
              <a:t>contratos</a:t>
            </a:r>
            <a:r>
              <a:rPr lang="es-ES" altLang="es-ES" sz="2400" dirty="0"/>
              <a:t> en </a:t>
            </a:r>
            <a:r>
              <a:rPr lang="es-ES" altLang="es-ES" sz="2400" b="1" dirty="0">
                <a:solidFill>
                  <a:srgbClr val="92D050"/>
                </a:solidFill>
              </a:rPr>
              <a:t>diferentes</a:t>
            </a:r>
            <a:r>
              <a:rPr lang="es-ES" altLang="es-ES" sz="2400" dirty="0">
                <a:solidFill>
                  <a:srgbClr val="92D050"/>
                </a:solidFill>
              </a:rPr>
              <a:t> </a:t>
            </a:r>
            <a:r>
              <a:rPr lang="es-ES" altLang="es-ES" sz="2400" b="1" dirty="0">
                <a:solidFill>
                  <a:srgbClr val="92D050"/>
                </a:solidFill>
              </a:rPr>
              <a:t>empresas</a:t>
            </a:r>
            <a:r>
              <a:rPr lang="es-ES" altLang="es-ES" sz="2400" dirty="0">
                <a:solidFill>
                  <a:srgbClr val="92D050"/>
                </a:solidFill>
              </a:rPr>
              <a:t> </a:t>
            </a:r>
            <a:r>
              <a:rPr lang="es-ES" altLang="es-ES" sz="2400" dirty="0"/>
              <a:t>con un </a:t>
            </a:r>
            <a:r>
              <a:rPr lang="es-ES" altLang="es-ES" sz="2400" b="1" dirty="0"/>
              <a:t>limite</a:t>
            </a:r>
            <a:r>
              <a:rPr lang="es-ES" altLang="es-ES" sz="2400" dirty="0"/>
              <a:t> de </a:t>
            </a:r>
            <a:r>
              <a:rPr lang="es-ES" altLang="es-ES" sz="2400" b="1" dirty="0"/>
              <a:t>duración mínima </a:t>
            </a:r>
            <a:r>
              <a:rPr lang="es-ES" altLang="es-ES" sz="2400" dirty="0"/>
              <a:t>de </a:t>
            </a:r>
            <a:r>
              <a:rPr lang="es-ES" altLang="es-ES" sz="2400" b="1" dirty="0">
                <a:solidFill>
                  <a:srgbClr val="92D050"/>
                </a:solidFill>
              </a:rPr>
              <a:t>3</a:t>
            </a:r>
            <a:r>
              <a:rPr lang="es-ES" altLang="es-ES" sz="2400" dirty="0">
                <a:solidFill>
                  <a:srgbClr val="92D050"/>
                </a:solidFill>
              </a:rPr>
              <a:t> </a:t>
            </a:r>
            <a:r>
              <a:rPr lang="es-ES" altLang="es-ES" sz="2400" b="1" dirty="0">
                <a:solidFill>
                  <a:srgbClr val="92D050"/>
                </a:solidFill>
              </a:rPr>
              <a:t>meses</a:t>
            </a:r>
            <a:r>
              <a:rPr lang="es-ES" altLang="es-ES" sz="2400" dirty="0">
                <a:solidFill>
                  <a:srgbClr val="92D050"/>
                </a:solidFill>
              </a:rPr>
              <a:t> </a:t>
            </a:r>
            <a:r>
              <a:rPr lang="es-ES" altLang="es-ES" sz="2400" dirty="0"/>
              <a:t>en el </a:t>
            </a:r>
            <a:r>
              <a:rPr lang="es-ES" altLang="es-ES" sz="2400" b="1" dirty="0"/>
              <a:t>contrato</a:t>
            </a:r>
            <a:r>
              <a:rPr lang="es-ES" altLang="es-ES" sz="2400" dirty="0"/>
              <a:t> para la </a:t>
            </a:r>
            <a:r>
              <a:rPr lang="es-ES" altLang="es-ES" sz="2400" b="1" dirty="0"/>
              <a:t>formación</a:t>
            </a:r>
            <a:r>
              <a:rPr lang="es-ES" altLang="es-ES" sz="2400" dirty="0"/>
              <a:t> en </a:t>
            </a:r>
            <a:r>
              <a:rPr lang="es-ES" altLang="es-ES" sz="2400" b="1" dirty="0">
                <a:solidFill>
                  <a:srgbClr val="2A2A2A"/>
                </a:solidFill>
              </a:rPr>
              <a:t>alternancia.</a:t>
            </a:r>
          </a:p>
        </p:txBody>
      </p:sp>
    </p:spTree>
    <p:extLst>
      <p:ext uri="{BB962C8B-B14F-4D97-AF65-F5344CB8AC3E}">
        <p14:creationId xmlns:p14="http://schemas.microsoft.com/office/powerpoint/2010/main" val="1649068199"/>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Participación en proyectos</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graphicFrame>
        <p:nvGraphicFramePr>
          <p:cNvPr id="2" name="Diagrama 1"/>
          <p:cNvGraphicFramePr/>
          <p:nvPr>
            <p:extLst>
              <p:ext uri="{D42A27DB-BD31-4B8C-83A1-F6EECF244321}">
                <p14:modId xmlns:p14="http://schemas.microsoft.com/office/powerpoint/2010/main" val="3797489524"/>
              </p:ext>
            </p:extLst>
          </p:nvPr>
        </p:nvGraphicFramePr>
        <p:xfrm>
          <a:off x="1150937" y="1571375"/>
          <a:ext cx="10576775" cy="5216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2"/>
          <p:cNvSpPr txBox="1">
            <a:spLocks/>
          </p:cNvSpPr>
          <p:nvPr/>
        </p:nvSpPr>
        <p:spPr bwMode="auto">
          <a:xfrm>
            <a:off x="7588156" y="122512"/>
            <a:ext cx="3657360" cy="1069664"/>
          </a:xfrm>
          <a:prstGeom prst="rect">
            <a:avLst/>
          </a:prstGeom>
          <a:solidFill>
            <a:srgbClr val="FFC0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just" eaLnBrk="1" hangingPunct="1">
              <a:lnSpc>
                <a:spcPts val="2463"/>
              </a:lnSpc>
              <a:buFont typeface="Arial" pitchFamily="34" charset="0"/>
              <a:buNone/>
            </a:pPr>
            <a:r>
              <a:rPr lang="es-ES_tradnl" altLang="es-ES" sz="1600" dirty="0">
                <a:cs typeface="Arial" pitchFamily="34" charset="0"/>
              </a:rPr>
              <a:t>Para los/as </a:t>
            </a:r>
            <a:r>
              <a:rPr lang="es-ES_tradnl" altLang="es-ES" sz="1600" b="1" dirty="0">
                <a:cs typeface="Arial" pitchFamily="34" charset="0"/>
              </a:rPr>
              <a:t>tutores/as</a:t>
            </a:r>
            <a:r>
              <a:rPr lang="es-ES_tradnl" altLang="es-ES" sz="1600" dirty="0">
                <a:cs typeface="Arial" pitchFamily="34" charset="0"/>
              </a:rPr>
              <a:t> del </a:t>
            </a:r>
            <a:r>
              <a:rPr lang="es-ES_tradnl" altLang="es-ES" sz="1600" b="1" dirty="0">
                <a:cs typeface="Arial" pitchFamily="34" charset="0"/>
              </a:rPr>
              <a:t>centro</a:t>
            </a:r>
            <a:r>
              <a:rPr lang="es-ES_tradnl" altLang="es-ES" sz="1600" dirty="0">
                <a:cs typeface="Arial" pitchFamily="34" charset="0"/>
              </a:rPr>
              <a:t> se hará formación en junio y en septiembre (por si hay rotación del profesorado)</a:t>
            </a:r>
            <a:endParaRPr lang="es-ES_tradnl" altLang="es-ES" sz="1600" b="1" dirty="0">
              <a:cs typeface="Arial" pitchFamily="34" charset="0"/>
            </a:endParaRPr>
          </a:p>
        </p:txBody>
      </p:sp>
      <p:cxnSp>
        <p:nvCxnSpPr>
          <p:cNvPr id="7" name="Conector recto de flecha 6"/>
          <p:cNvCxnSpPr>
            <a:cxnSpLocks/>
            <a:stCxn id="9" idx="1"/>
          </p:cNvCxnSpPr>
          <p:nvPr/>
        </p:nvCxnSpPr>
        <p:spPr>
          <a:xfrm flipH="1">
            <a:off x="8572500" y="1903671"/>
            <a:ext cx="637822" cy="3877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 Placeholder 2"/>
          <p:cNvSpPr txBox="1">
            <a:spLocks/>
          </p:cNvSpPr>
          <p:nvPr/>
        </p:nvSpPr>
        <p:spPr bwMode="auto">
          <a:xfrm>
            <a:off x="9210322" y="1280564"/>
            <a:ext cx="2854299" cy="1246213"/>
          </a:xfrm>
          <a:prstGeom prst="rect">
            <a:avLst/>
          </a:prstGeom>
          <a:solidFill>
            <a:schemeClr val="accent6">
              <a:lumMod val="20000"/>
              <a:lumOff val="80000"/>
            </a:schemeClr>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just" eaLnBrk="1" hangingPunct="1">
              <a:lnSpc>
                <a:spcPts val="2463"/>
              </a:lnSpc>
              <a:buFont typeface="Arial" pitchFamily="34" charset="0"/>
              <a:buNone/>
            </a:pPr>
            <a:r>
              <a:rPr lang="es-ES_tradnl" altLang="es-ES" sz="1600" dirty="0">
                <a:cs typeface="Arial" pitchFamily="34" charset="0"/>
              </a:rPr>
              <a:t>Puede ser que algún/a alumno/a no sea seleccionado por las empresas. Se acuerda modo selección con empresas</a:t>
            </a:r>
            <a:endParaRPr lang="es-ES_tradnl" altLang="es-ES" sz="1600" b="1" dirty="0">
              <a:cs typeface="Arial" pitchFamily="34" charset="0"/>
            </a:endParaRPr>
          </a:p>
        </p:txBody>
      </p:sp>
    </p:spTree>
    <p:extLst>
      <p:ext uri="{BB962C8B-B14F-4D97-AF65-F5344CB8AC3E}">
        <p14:creationId xmlns:p14="http://schemas.microsoft.com/office/powerpoint/2010/main" val="199135219"/>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0"/>
          <p:cNvGrpSpPr>
            <a:grpSpLocks/>
          </p:cNvGrpSpPr>
          <p:nvPr/>
        </p:nvGrpSpPr>
        <p:grpSpPr bwMode="auto">
          <a:xfrm>
            <a:off x="6083300" y="990600"/>
            <a:ext cx="5008563" cy="5278583"/>
            <a:chOff x="1224175" y="1614953"/>
            <a:chExt cx="5008110" cy="5278577"/>
          </a:xfrm>
        </p:grpSpPr>
        <p:sp>
          <p:nvSpPr>
            <p:cNvPr id="14340" name="Title 1"/>
            <p:cNvSpPr txBox="1">
              <a:spLocks/>
            </p:cNvSpPr>
            <p:nvPr/>
          </p:nvSpPr>
          <p:spPr bwMode="auto">
            <a:xfrm>
              <a:off x="1224175" y="2230720"/>
              <a:ext cx="5008110" cy="466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r>
                <a:rPr lang="es-ES_tradnl" altLang="es-ES" sz="6600" b="1" dirty="0">
                  <a:solidFill>
                    <a:schemeClr val="accent2"/>
                  </a:solidFill>
                  <a:cs typeface="Arial" pitchFamily="34" charset="0"/>
                </a:rPr>
                <a:t>Ventajas de apostar por la FP-Dual en Régimen Intensivo</a:t>
              </a:r>
            </a:p>
          </p:txBody>
        </p:sp>
        <p:cxnSp>
          <p:nvCxnSpPr>
            <p:cNvPr id="14" name="Straight Connector 13"/>
            <p:cNvCxnSpPr/>
            <p:nvPr/>
          </p:nvCxnSpPr>
          <p:spPr>
            <a:xfrm>
              <a:off x="1306718" y="2165815"/>
              <a:ext cx="44604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343" name="Title 1"/>
            <p:cNvSpPr txBox="1">
              <a:spLocks/>
            </p:cNvSpPr>
            <p:nvPr/>
          </p:nvSpPr>
          <p:spPr bwMode="auto">
            <a:xfrm>
              <a:off x="1224175" y="1614953"/>
              <a:ext cx="5008110" cy="424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endParaRPr lang="es-ES_tradnl" altLang="es-ES" sz="2400" b="1">
                <a:solidFill>
                  <a:schemeClr val="tx2"/>
                </a:solidFill>
                <a:cs typeface="Arial" pitchFamily="34" charset="0"/>
              </a:endParaRPr>
            </a:p>
          </p:txBody>
        </p:sp>
      </p:grpSp>
      <p:sp>
        <p:nvSpPr>
          <p:cNvPr id="3" name="Marcador de texto 2"/>
          <p:cNvSpPr>
            <a:spLocks noGrp="1"/>
          </p:cNvSpPr>
          <p:nvPr>
            <p:ph type="body" sz="quarter" idx="10"/>
          </p:nvPr>
        </p:nvSpPr>
        <p:spPr>
          <a:xfrm>
            <a:off x="0" y="1079500"/>
            <a:ext cx="6121400" cy="5105400"/>
          </a:xfrm>
        </p:spPr>
        <p:txBody>
          <a:bodyPr rtlCol="0">
            <a:normAutofit lnSpcReduction="10000"/>
          </a:bodyPr>
          <a:lstStyle/>
          <a:p>
            <a:pPr fontAlgn="auto">
              <a:spcAft>
                <a:spcPts val="0"/>
              </a:spcAft>
              <a:defRPr/>
            </a:pPr>
            <a:r>
              <a:rPr lang="es-ES_tradnl" dirty="0"/>
              <a:t>5</a:t>
            </a:r>
          </a:p>
        </p:txBody>
      </p:sp>
    </p:spTree>
    <p:extLst>
      <p:ext uri="{BB962C8B-B14F-4D97-AF65-F5344CB8AC3E}">
        <p14:creationId xmlns:p14="http://schemas.microsoft.com/office/powerpoint/2010/main" val="1414596352"/>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Ventajas de apostar por la FP-Dual para el alumno</a:t>
            </a:r>
          </a:p>
        </p:txBody>
      </p:sp>
      <p:sp>
        <p:nvSpPr>
          <p:cNvPr id="16388" name="Text Placeholder 2"/>
          <p:cNvSpPr txBox="1">
            <a:spLocks/>
          </p:cNvSpPr>
          <p:nvPr/>
        </p:nvSpPr>
        <p:spPr bwMode="auto">
          <a:xfrm>
            <a:off x="1130111" y="1845781"/>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grpSp>
        <p:nvGrpSpPr>
          <p:cNvPr id="16449" name="Grupo 16448">
            <a:extLst>
              <a:ext uri="{FF2B5EF4-FFF2-40B4-BE49-F238E27FC236}">
                <a16:creationId xmlns:a16="http://schemas.microsoft.com/office/drawing/2014/main" id="{04BBACF5-5B4A-0BEC-D3E5-E585497130BF}"/>
              </a:ext>
            </a:extLst>
          </p:cNvPr>
          <p:cNvGrpSpPr/>
          <p:nvPr/>
        </p:nvGrpSpPr>
        <p:grpSpPr>
          <a:xfrm>
            <a:off x="2278228" y="1799999"/>
            <a:ext cx="7540686" cy="4967656"/>
            <a:chOff x="1474466" y="1196752"/>
            <a:chExt cx="6828822" cy="4742513"/>
          </a:xfrm>
        </p:grpSpPr>
        <p:sp>
          <p:nvSpPr>
            <p:cNvPr id="16450" name="Freeform 5">
              <a:extLst>
                <a:ext uri="{FF2B5EF4-FFF2-40B4-BE49-F238E27FC236}">
                  <a16:creationId xmlns:a16="http://schemas.microsoft.com/office/drawing/2014/main" id="{1890B0B3-5EC1-84CC-BC94-C5B9EF807CFD}"/>
                </a:ext>
              </a:extLst>
            </p:cNvPr>
            <p:cNvSpPr>
              <a:spLocks/>
            </p:cNvSpPr>
            <p:nvPr/>
          </p:nvSpPr>
          <p:spPr bwMode="auto">
            <a:xfrm>
              <a:off x="2576081" y="1196752"/>
              <a:ext cx="304879" cy="861046"/>
            </a:xfrm>
            <a:custGeom>
              <a:avLst/>
              <a:gdLst>
                <a:gd name="T0" fmla="*/ 768 w 768"/>
                <a:gd name="T1" fmla="*/ 1811 h 2169"/>
                <a:gd name="T2" fmla="*/ 768 w 768"/>
                <a:gd name="T3" fmla="*/ 0 h 2169"/>
                <a:gd name="T4" fmla="*/ 0 w 768"/>
                <a:gd name="T5" fmla="*/ 672 h 2169"/>
                <a:gd name="T6" fmla="*/ 0 w 768"/>
                <a:gd name="T7" fmla="*/ 2169 h 2169"/>
                <a:gd name="T8" fmla="*/ 768 w 768"/>
                <a:gd name="T9" fmla="*/ 1811 h 2169"/>
              </a:gdLst>
              <a:ahLst/>
              <a:cxnLst>
                <a:cxn ang="0">
                  <a:pos x="T0" y="T1"/>
                </a:cxn>
                <a:cxn ang="0">
                  <a:pos x="T2" y="T3"/>
                </a:cxn>
                <a:cxn ang="0">
                  <a:pos x="T4" y="T5"/>
                </a:cxn>
                <a:cxn ang="0">
                  <a:pos x="T6" y="T7"/>
                </a:cxn>
                <a:cxn ang="0">
                  <a:pos x="T8" y="T9"/>
                </a:cxn>
              </a:cxnLst>
              <a:rect l="0" t="0" r="r" b="b"/>
              <a:pathLst>
                <a:path w="768" h="2169">
                  <a:moveTo>
                    <a:pt x="768" y="1811"/>
                  </a:moveTo>
                  <a:lnTo>
                    <a:pt x="768" y="0"/>
                  </a:lnTo>
                  <a:lnTo>
                    <a:pt x="0" y="672"/>
                  </a:lnTo>
                  <a:lnTo>
                    <a:pt x="0" y="2169"/>
                  </a:lnTo>
                  <a:lnTo>
                    <a:pt x="768" y="1811"/>
                  </a:lnTo>
                  <a:close/>
                </a:path>
              </a:pathLst>
            </a:custGeom>
            <a:gradFill>
              <a:gsLst>
                <a:gs pos="0">
                  <a:srgbClr val="F69C2A">
                    <a:lumMod val="50000"/>
                  </a:srgbClr>
                </a:gs>
                <a:gs pos="100000">
                  <a:srgbClr val="F69C2A"/>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grpSp>
          <p:nvGrpSpPr>
            <p:cNvPr id="16451" name="Grupo 16450">
              <a:extLst>
                <a:ext uri="{FF2B5EF4-FFF2-40B4-BE49-F238E27FC236}">
                  <a16:creationId xmlns:a16="http://schemas.microsoft.com/office/drawing/2014/main" id="{42D5F5CA-B246-67F9-A9BC-B619185D2594}"/>
                </a:ext>
              </a:extLst>
            </p:cNvPr>
            <p:cNvGrpSpPr/>
            <p:nvPr/>
          </p:nvGrpSpPr>
          <p:grpSpPr>
            <a:xfrm>
              <a:off x="1474466" y="1196752"/>
              <a:ext cx="6828822" cy="4742513"/>
              <a:chOff x="1474466" y="1196752"/>
              <a:chExt cx="6828822" cy="4742513"/>
            </a:xfrm>
          </p:grpSpPr>
          <p:sp>
            <p:nvSpPr>
              <p:cNvPr id="16452" name="Freeform 18">
                <a:extLst>
                  <a:ext uri="{FF2B5EF4-FFF2-40B4-BE49-F238E27FC236}">
                    <a16:creationId xmlns:a16="http://schemas.microsoft.com/office/drawing/2014/main" id="{72205DBE-6132-44C6-7474-0234C6EE3827}"/>
                  </a:ext>
                </a:extLst>
              </p:cNvPr>
              <p:cNvSpPr>
                <a:spLocks/>
              </p:cNvSpPr>
              <p:nvPr/>
            </p:nvSpPr>
            <p:spPr bwMode="auto">
              <a:xfrm>
                <a:off x="2879480" y="5208171"/>
                <a:ext cx="5420986"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53" name="Forma libre 112">
                <a:extLst>
                  <a:ext uri="{FF2B5EF4-FFF2-40B4-BE49-F238E27FC236}">
                    <a16:creationId xmlns:a16="http://schemas.microsoft.com/office/drawing/2014/main" id="{77864B79-231B-3240-5A2B-D38B4B4AD041}"/>
                  </a:ext>
                </a:extLst>
              </p:cNvPr>
              <p:cNvSpPr/>
              <p:nvPr/>
            </p:nvSpPr>
            <p:spPr bwMode="auto">
              <a:xfrm>
                <a:off x="2557516" y="4824840"/>
                <a:ext cx="323850" cy="1114425"/>
              </a:xfrm>
              <a:custGeom>
                <a:avLst/>
                <a:gdLst>
                  <a:gd name="connsiteX0" fmla="*/ 9525 w 323850"/>
                  <a:gd name="connsiteY0" fmla="*/ 0 h 1114425"/>
                  <a:gd name="connsiteX1" fmla="*/ 323850 w 323850"/>
                  <a:gd name="connsiteY1" fmla="*/ 400050 h 1114425"/>
                  <a:gd name="connsiteX2" fmla="*/ 323850 w 323850"/>
                  <a:gd name="connsiteY2" fmla="*/ 1114425 h 1114425"/>
                  <a:gd name="connsiteX3" fmla="*/ 0 w 323850"/>
                  <a:gd name="connsiteY3" fmla="*/ 590550 h 1114425"/>
                  <a:gd name="connsiteX4" fmla="*/ 9525 w 323850"/>
                  <a:gd name="connsiteY4" fmla="*/ 0 h 111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1114425">
                    <a:moveTo>
                      <a:pt x="9525" y="0"/>
                    </a:moveTo>
                    <a:lnTo>
                      <a:pt x="323850" y="400050"/>
                    </a:lnTo>
                    <a:lnTo>
                      <a:pt x="323850" y="1114425"/>
                    </a:lnTo>
                    <a:lnTo>
                      <a:pt x="0" y="590550"/>
                    </a:lnTo>
                    <a:lnTo>
                      <a:pt x="9525"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algn="ctr" defTabSz="1218987" eaLnBrk="1" fontAlgn="auto" hangingPunct="1">
                  <a:spcBef>
                    <a:spcPts val="0"/>
                  </a:spcBef>
                  <a:spcAft>
                    <a:spcPts val="0"/>
                  </a:spcAft>
                </a:pPr>
                <a:endParaRPr lang="es-ES" sz="2101" i="0" kern="0">
                  <a:solidFill>
                    <a:prstClr val="white"/>
                  </a:solidFill>
                  <a:latin typeface="Calibri"/>
                  <a:ea typeface="+mn-ea"/>
                </a:endParaRPr>
              </a:p>
            </p:txBody>
          </p:sp>
          <p:grpSp>
            <p:nvGrpSpPr>
              <p:cNvPr id="16454" name="Group 8">
                <a:extLst>
                  <a:ext uri="{FF2B5EF4-FFF2-40B4-BE49-F238E27FC236}">
                    <a16:creationId xmlns:a16="http://schemas.microsoft.com/office/drawing/2014/main" id="{BD979D82-E238-0AA1-8C71-7262BCBC0349}"/>
                  </a:ext>
                </a:extLst>
              </p:cNvPr>
              <p:cNvGrpSpPr/>
              <p:nvPr/>
            </p:nvGrpSpPr>
            <p:grpSpPr>
              <a:xfrm>
                <a:off x="2574890" y="4116064"/>
                <a:ext cx="5728398" cy="995622"/>
                <a:chOff x="3025775" y="5437594"/>
                <a:chExt cx="7602537" cy="1327150"/>
              </a:xfrm>
            </p:grpSpPr>
            <p:sp>
              <p:nvSpPr>
                <p:cNvPr id="16493" name="Freeform 18">
                  <a:extLst>
                    <a:ext uri="{FF2B5EF4-FFF2-40B4-BE49-F238E27FC236}">
                      <a16:creationId xmlns:a16="http://schemas.microsoft.com/office/drawing/2014/main" id="{8AA7CC47-1540-D7FA-78F8-33791F3BDA9A}"/>
                    </a:ext>
                  </a:extLst>
                </p:cNvPr>
                <p:cNvSpPr>
                  <a:spLocks/>
                </p:cNvSpPr>
                <p:nvPr/>
              </p:nvSpPr>
              <p:spPr bwMode="auto">
                <a:xfrm>
                  <a:off x="3433762" y="5805894"/>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94" name="Freeform 19">
                  <a:extLst>
                    <a:ext uri="{FF2B5EF4-FFF2-40B4-BE49-F238E27FC236}">
                      <a16:creationId xmlns:a16="http://schemas.microsoft.com/office/drawing/2014/main" id="{B329FAC9-B9AC-A9F3-05DF-C4CA738B1B78}"/>
                    </a:ext>
                  </a:extLst>
                </p:cNvPr>
                <p:cNvSpPr>
                  <a:spLocks/>
                </p:cNvSpPr>
                <p:nvPr/>
              </p:nvSpPr>
              <p:spPr bwMode="auto">
                <a:xfrm>
                  <a:off x="3025775" y="5437594"/>
                  <a:ext cx="407988" cy="1327150"/>
                </a:xfrm>
                <a:custGeom>
                  <a:avLst/>
                  <a:gdLst>
                    <a:gd name="T0" fmla="*/ 769 w 769"/>
                    <a:gd name="T1" fmla="*/ 2508 h 2508"/>
                    <a:gd name="T2" fmla="*/ 769 w 769"/>
                    <a:gd name="T3" fmla="*/ 696 h 2508"/>
                    <a:gd name="T4" fmla="*/ 1 w 769"/>
                    <a:gd name="T5" fmla="*/ 0 h 2508"/>
                    <a:gd name="T6" fmla="*/ 1 w 769"/>
                    <a:gd name="T7" fmla="*/ 1496 h 2508"/>
                    <a:gd name="T8" fmla="*/ 0 w 769"/>
                    <a:gd name="T9" fmla="*/ 1496 h 2508"/>
                    <a:gd name="T10" fmla="*/ 769 w 769"/>
                    <a:gd name="T11" fmla="*/ 2508 h 2508"/>
                  </a:gdLst>
                  <a:ahLst/>
                  <a:cxnLst>
                    <a:cxn ang="0">
                      <a:pos x="T0" y="T1"/>
                    </a:cxn>
                    <a:cxn ang="0">
                      <a:pos x="T2" y="T3"/>
                    </a:cxn>
                    <a:cxn ang="0">
                      <a:pos x="T4" y="T5"/>
                    </a:cxn>
                    <a:cxn ang="0">
                      <a:pos x="T6" y="T7"/>
                    </a:cxn>
                    <a:cxn ang="0">
                      <a:pos x="T8" y="T9"/>
                    </a:cxn>
                    <a:cxn ang="0">
                      <a:pos x="T10" y="T11"/>
                    </a:cxn>
                  </a:cxnLst>
                  <a:rect l="0" t="0" r="r" b="b"/>
                  <a:pathLst>
                    <a:path w="769" h="2508">
                      <a:moveTo>
                        <a:pt x="769" y="2508"/>
                      </a:moveTo>
                      <a:lnTo>
                        <a:pt x="769" y="696"/>
                      </a:lnTo>
                      <a:lnTo>
                        <a:pt x="1" y="0"/>
                      </a:lnTo>
                      <a:lnTo>
                        <a:pt x="1" y="1496"/>
                      </a:lnTo>
                      <a:lnTo>
                        <a:pt x="0" y="1496"/>
                      </a:lnTo>
                      <a:lnTo>
                        <a:pt x="769" y="2508"/>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16455" name="Group 7">
                <a:extLst>
                  <a:ext uri="{FF2B5EF4-FFF2-40B4-BE49-F238E27FC236}">
                    <a16:creationId xmlns:a16="http://schemas.microsoft.com/office/drawing/2014/main" id="{90D7DF9A-0849-0C03-60AE-3AF2D93CC648}"/>
                  </a:ext>
                </a:extLst>
              </p:cNvPr>
              <p:cNvGrpSpPr/>
              <p:nvPr/>
            </p:nvGrpSpPr>
            <p:grpSpPr>
              <a:xfrm>
                <a:off x="2574890" y="3469417"/>
                <a:ext cx="5728398" cy="869383"/>
                <a:chOff x="3025775" y="4731931"/>
                <a:chExt cx="7602537" cy="1158875"/>
              </a:xfrm>
            </p:grpSpPr>
            <p:sp>
              <p:nvSpPr>
                <p:cNvPr id="16491" name="Freeform 15">
                  <a:extLst>
                    <a:ext uri="{FF2B5EF4-FFF2-40B4-BE49-F238E27FC236}">
                      <a16:creationId xmlns:a16="http://schemas.microsoft.com/office/drawing/2014/main" id="{1D51FA91-2F98-5335-A7D7-EE3BC9EEC81F}"/>
                    </a:ext>
                  </a:extLst>
                </p:cNvPr>
                <p:cNvSpPr>
                  <a:spLocks/>
                </p:cNvSpPr>
                <p:nvPr/>
              </p:nvSpPr>
              <p:spPr bwMode="auto">
                <a:xfrm>
                  <a:off x="3433762" y="4931956"/>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92" name="Freeform 16">
                  <a:extLst>
                    <a:ext uri="{FF2B5EF4-FFF2-40B4-BE49-F238E27FC236}">
                      <a16:creationId xmlns:a16="http://schemas.microsoft.com/office/drawing/2014/main" id="{B1BFD659-52CB-A013-7439-78905C54A837}"/>
                    </a:ext>
                  </a:extLst>
                </p:cNvPr>
                <p:cNvSpPr>
                  <a:spLocks/>
                </p:cNvSpPr>
                <p:nvPr/>
              </p:nvSpPr>
              <p:spPr bwMode="auto">
                <a:xfrm>
                  <a:off x="3025775" y="4731931"/>
                  <a:ext cx="407988" cy="1155700"/>
                </a:xfrm>
                <a:custGeom>
                  <a:avLst/>
                  <a:gdLst>
                    <a:gd name="T0" fmla="*/ 769 w 769"/>
                    <a:gd name="T1" fmla="*/ 2183 h 2183"/>
                    <a:gd name="T2" fmla="*/ 769 w 769"/>
                    <a:gd name="T3" fmla="*/ 376 h 2183"/>
                    <a:gd name="T4" fmla="*/ 1 w 769"/>
                    <a:gd name="T5" fmla="*/ 0 h 2183"/>
                    <a:gd name="T6" fmla="*/ 1 w 769"/>
                    <a:gd name="T7" fmla="*/ 1496 h 2183"/>
                    <a:gd name="T8" fmla="*/ 0 w 769"/>
                    <a:gd name="T9" fmla="*/ 1496 h 2183"/>
                    <a:gd name="T10" fmla="*/ 769 w 769"/>
                    <a:gd name="T11" fmla="*/ 2183 h 2183"/>
                  </a:gdLst>
                  <a:ahLst/>
                  <a:cxnLst>
                    <a:cxn ang="0">
                      <a:pos x="T0" y="T1"/>
                    </a:cxn>
                    <a:cxn ang="0">
                      <a:pos x="T2" y="T3"/>
                    </a:cxn>
                    <a:cxn ang="0">
                      <a:pos x="T4" y="T5"/>
                    </a:cxn>
                    <a:cxn ang="0">
                      <a:pos x="T6" y="T7"/>
                    </a:cxn>
                    <a:cxn ang="0">
                      <a:pos x="T8" y="T9"/>
                    </a:cxn>
                    <a:cxn ang="0">
                      <a:pos x="T10" y="T11"/>
                    </a:cxn>
                  </a:cxnLst>
                  <a:rect l="0" t="0" r="r" b="b"/>
                  <a:pathLst>
                    <a:path w="769" h="2183">
                      <a:moveTo>
                        <a:pt x="769" y="2183"/>
                      </a:moveTo>
                      <a:lnTo>
                        <a:pt x="769" y="376"/>
                      </a:lnTo>
                      <a:lnTo>
                        <a:pt x="1" y="0"/>
                      </a:lnTo>
                      <a:lnTo>
                        <a:pt x="1" y="1496"/>
                      </a:lnTo>
                      <a:lnTo>
                        <a:pt x="0" y="1496"/>
                      </a:lnTo>
                      <a:lnTo>
                        <a:pt x="769" y="2183"/>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16456" name="Group 6">
                <a:extLst>
                  <a:ext uri="{FF2B5EF4-FFF2-40B4-BE49-F238E27FC236}">
                    <a16:creationId xmlns:a16="http://schemas.microsoft.com/office/drawing/2014/main" id="{559406D9-D1D7-8EB2-3990-834781BEC3DA}"/>
                  </a:ext>
                </a:extLst>
              </p:cNvPr>
              <p:cNvGrpSpPr/>
              <p:nvPr/>
            </p:nvGrpSpPr>
            <p:grpSpPr>
              <a:xfrm>
                <a:off x="2576081" y="2818331"/>
                <a:ext cx="5727207" cy="719325"/>
                <a:chOff x="3027362" y="3546496"/>
                <a:chExt cx="7600950" cy="958850"/>
              </a:xfrm>
            </p:grpSpPr>
            <p:sp>
              <p:nvSpPr>
                <p:cNvPr id="16489" name="Freeform 12">
                  <a:extLst>
                    <a:ext uri="{FF2B5EF4-FFF2-40B4-BE49-F238E27FC236}">
                      <a16:creationId xmlns:a16="http://schemas.microsoft.com/office/drawing/2014/main" id="{59DA3B65-328E-6B27-D795-58B5823E3D1F}"/>
                    </a:ext>
                  </a:extLst>
                </p:cNvPr>
                <p:cNvSpPr>
                  <a:spLocks/>
                </p:cNvSpPr>
                <p:nvPr/>
              </p:nvSpPr>
              <p:spPr bwMode="auto">
                <a:xfrm>
                  <a:off x="3433762" y="3546496"/>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3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3"/>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90" name="Freeform 13">
                  <a:extLst>
                    <a:ext uri="{FF2B5EF4-FFF2-40B4-BE49-F238E27FC236}">
                      <a16:creationId xmlns:a16="http://schemas.microsoft.com/office/drawing/2014/main" id="{8E39379A-4066-A6F4-A097-6885BD5D6568}"/>
                    </a:ext>
                  </a:extLst>
                </p:cNvPr>
                <p:cNvSpPr>
                  <a:spLocks/>
                </p:cNvSpPr>
                <p:nvPr/>
              </p:nvSpPr>
              <p:spPr bwMode="auto">
                <a:xfrm>
                  <a:off x="3027362" y="3546496"/>
                  <a:ext cx="406400" cy="958850"/>
                </a:xfrm>
                <a:custGeom>
                  <a:avLst/>
                  <a:gdLst>
                    <a:gd name="T0" fmla="*/ 768 w 768"/>
                    <a:gd name="T1" fmla="*/ 1812 h 1812"/>
                    <a:gd name="T2" fmla="*/ 768 w 768"/>
                    <a:gd name="T3" fmla="*/ 0 h 1812"/>
                    <a:gd name="T4" fmla="*/ 0 w 768"/>
                    <a:gd name="T5" fmla="*/ 12 h 1812"/>
                    <a:gd name="T6" fmla="*/ 0 w 768"/>
                    <a:gd name="T7" fmla="*/ 1509 h 1812"/>
                    <a:gd name="T8" fmla="*/ 768 w 768"/>
                    <a:gd name="T9" fmla="*/ 1812 h 1812"/>
                  </a:gdLst>
                  <a:ahLst/>
                  <a:cxnLst>
                    <a:cxn ang="0">
                      <a:pos x="T0" y="T1"/>
                    </a:cxn>
                    <a:cxn ang="0">
                      <a:pos x="T2" y="T3"/>
                    </a:cxn>
                    <a:cxn ang="0">
                      <a:pos x="T4" y="T5"/>
                    </a:cxn>
                    <a:cxn ang="0">
                      <a:pos x="T6" y="T7"/>
                    </a:cxn>
                    <a:cxn ang="0">
                      <a:pos x="T8" y="T9"/>
                    </a:cxn>
                  </a:cxnLst>
                  <a:rect l="0" t="0" r="r" b="b"/>
                  <a:pathLst>
                    <a:path w="768" h="1812">
                      <a:moveTo>
                        <a:pt x="768" y="1812"/>
                      </a:moveTo>
                      <a:lnTo>
                        <a:pt x="768" y="0"/>
                      </a:lnTo>
                      <a:lnTo>
                        <a:pt x="0" y="12"/>
                      </a:lnTo>
                      <a:lnTo>
                        <a:pt x="0" y="1509"/>
                      </a:lnTo>
                      <a:lnTo>
                        <a:pt x="768" y="1812"/>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16457" name="Group 5">
                <a:extLst>
                  <a:ext uri="{FF2B5EF4-FFF2-40B4-BE49-F238E27FC236}">
                    <a16:creationId xmlns:a16="http://schemas.microsoft.com/office/drawing/2014/main" id="{05A61654-E54D-C428-BF1C-9149EBE0CA62}"/>
                  </a:ext>
                </a:extLst>
              </p:cNvPr>
              <p:cNvGrpSpPr/>
              <p:nvPr/>
            </p:nvGrpSpPr>
            <p:grpSpPr>
              <a:xfrm>
                <a:off x="2576081" y="2025141"/>
                <a:ext cx="5727207" cy="719325"/>
                <a:chOff x="3027362" y="2521487"/>
                <a:chExt cx="7600950" cy="958850"/>
              </a:xfrm>
            </p:grpSpPr>
            <p:sp>
              <p:nvSpPr>
                <p:cNvPr id="16487" name="Freeform 9">
                  <a:extLst>
                    <a:ext uri="{FF2B5EF4-FFF2-40B4-BE49-F238E27FC236}">
                      <a16:creationId xmlns:a16="http://schemas.microsoft.com/office/drawing/2014/main" id="{3A46BEBE-DDAB-A69F-6BF7-66A3DA3CC62E}"/>
                    </a:ext>
                  </a:extLst>
                </p:cNvPr>
                <p:cNvSpPr>
                  <a:spLocks/>
                </p:cNvSpPr>
                <p:nvPr/>
              </p:nvSpPr>
              <p:spPr bwMode="auto">
                <a:xfrm>
                  <a:off x="3433762" y="2521487"/>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88" name="Freeform 10">
                  <a:extLst>
                    <a:ext uri="{FF2B5EF4-FFF2-40B4-BE49-F238E27FC236}">
                      <a16:creationId xmlns:a16="http://schemas.microsoft.com/office/drawing/2014/main" id="{36B25450-7A08-952C-CAB3-736DB0F827B7}"/>
                    </a:ext>
                  </a:extLst>
                </p:cNvPr>
                <p:cNvSpPr>
                  <a:spLocks/>
                </p:cNvSpPr>
                <p:nvPr/>
              </p:nvSpPr>
              <p:spPr bwMode="auto">
                <a:xfrm>
                  <a:off x="3027362" y="2523074"/>
                  <a:ext cx="406400" cy="957262"/>
                </a:xfrm>
                <a:custGeom>
                  <a:avLst/>
                  <a:gdLst>
                    <a:gd name="T0" fmla="*/ 768 w 768"/>
                    <a:gd name="T1" fmla="*/ 1807 h 1807"/>
                    <a:gd name="T2" fmla="*/ 768 w 768"/>
                    <a:gd name="T3" fmla="*/ 0 h 1807"/>
                    <a:gd name="T4" fmla="*/ 0 w 768"/>
                    <a:gd name="T5" fmla="*/ 309 h 1807"/>
                    <a:gd name="T6" fmla="*/ 0 w 768"/>
                    <a:gd name="T7" fmla="*/ 1806 h 1807"/>
                    <a:gd name="T8" fmla="*/ 768 w 768"/>
                    <a:gd name="T9" fmla="*/ 1807 h 1807"/>
                  </a:gdLst>
                  <a:ahLst/>
                  <a:cxnLst>
                    <a:cxn ang="0">
                      <a:pos x="T0" y="T1"/>
                    </a:cxn>
                    <a:cxn ang="0">
                      <a:pos x="T2" y="T3"/>
                    </a:cxn>
                    <a:cxn ang="0">
                      <a:pos x="T4" y="T5"/>
                    </a:cxn>
                    <a:cxn ang="0">
                      <a:pos x="T6" y="T7"/>
                    </a:cxn>
                    <a:cxn ang="0">
                      <a:pos x="T8" y="T9"/>
                    </a:cxn>
                  </a:cxnLst>
                  <a:rect l="0" t="0" r="r" b="b"/>
                  <a:pathLst>
                    <a:path w="768" h="1807">
                      <a:moveTo>
                        <a:pt x="768" y="1807"/>
                      </a:moveTo>
                      <a:lnTo>
                        <a:pt x="768" y="0"/>
                      </a:lnTo>
                      <a:lnTo>
                        <a:pt x="0" y="309"/>
                      </a:lnTo>
                      <a:lnTo>
                        <a:pt x="0" y="1806"/>
                      </a:lnTo>
                      <a:lnTo>
                        <a:pt x="768" y="1807"/>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sp>
            <p:nvSpPr>
              <p:cNvPr id="16458" name="Freeform 6">
                <a:extLst>
                  <a:ext uri="{FF2B5EF4-FFF2-40B4-BE49-F238E27FC236}">
                    <a16:creationId xmlns:a16="http://schemas.microsoft.com/office/drawing/2014/main" id="{D4FBF2AE-1BDB-5E9C-1A51-5F7C3000F72F}"/>
                  </a:ext>
                </a:extLst>
              </p:cNvPr>
              <p:cNvSpPr>
                <a:spLocks/>
              </p:cNvSpPr>
              <p:nvPr/>
            </p:nvSpPr>
            <p:spPr bwMode="auto">
              <a:xfrm>
                <a:off x="1475656" y="1463522"/>
                <a:ext cx="1100424" cy="594276"/>
              </a:xfrm>
              <a:custGeom>
                <a:avLst/>
                <a:gdLst>
                  <a:gd name="T0" fmla="*/ 2771 w 2771"/>
                  <a:gd name="T1" fmla="*/ 0 h 1497"/>
                  <a:gd name="T2" fmla="*/ 136 w 2771"/>
                  <a:gd name="T3" fmla="*/ 0 h 1497"/>
                  <a:gd name="T4" fmla="*/ 130 w 2771"/>
                  <a:gd name="T5" fmla="*/ 0 h 1497"/>
                  <a:gd name="T6" fmla="*/ 122 w 2771"/>
                  <a:gd name="T7" fmla="*/ 0 h 1497"/>
                  <a:gd name="T8" fmla="*/ 116 w 2771"/>
                  <a:gd name="T9" fmla="*/ 1 h 1497"/>
                  <a:gd name="T10" fmla="*/ 109 w 2771"/>
                  <a:gd name="T11" fmla="*/ 2 h 1497"/>
                  <a:gd name="T12" fmla="*/ 95 w 2771"/>
                  <a:gd name="T13" fmla="*/ 5 h 1497"/>
                  <a:gd name="T14" fmla="*/ 84 w 2771"/>
                  <a:gd name="T15" fmla="*/ 10 h 1497"/>
                  <a:gd name="T16" fmla="*/ 72 w 2771"/>
                  <a:gd name="T17" fmla="*/ 16 h 1497"/>
                  <a:gd name="T18" fmla="*/ 60 w 2771"/>
                  <a:gd name="T19" fmla="*/ 22 h 1497"/>
                  <a:gd name="T20" fmla="*/ 49 w 2771"/>
                  <a:gd name="T21" fmla="*/ 30 h 1497"/>
                  <a:gd name="T22" fmla="*/ 41 w 2771"/>
                  <a:gd name="T23" fmla="*/ 39 h 1497"/>
                  <a:gd name="T24" fmla="*/ 31 w 2771"/>
                  <a:gd name="T25" fmla="*/ 49 h 1497"/>
                  <a:gd name="T26" fmla="*/ 24 w 2771"/>
                  <a:gd name="T27" fmla="*/ 60 h 1497"/>
                  <a:gd name="T28" fmla="*/ 17 w 2771"/>
                  <a:gd name="T29" fmla="*/ 70 h 1497"/>
                  <a:gd name="T30" fmla="*/ 11 w 2771"/>
                  <a:gd name="T31" fmla="*/ 82 h 1497"/>
                  <a:gd name="T32" fmla="*/ 6 w 2771"/>
                  <a:gd name="T33" fmla="*/ 95 h 1497"/>
                  <a:gd name="T34" fmla="*/ 2 w 2771"/>
                  <a:gd name="T35" fmla="*/ 107 h 1497"/>
                  <a:gd name="T36" fmla="*/ 1 w 2771"/>
                  <a:gd name="T37" fmla="*/ 114 h 1497"/>
                  <a:gd name="T38" fmla="*/ 0 w 2771"/>
                  <a:gd name="T39" fmla="*/ 122 h 1497"/>
                  <a:gd name="T40" fmla="*/ 0 w 2771"/>
                  <a:gd name="T41" fmla="*/ 128 h 1497"/>
                  <a:gd name="T42" fmla="*/ 0 w 2771"/>
                  <a:gd name="T43" fmla="*/ 134 h 1497"/>
                  <a:gd name="T44" fmla="*/ 0 w 2771"/>
                  <a:gd name="T45" fmla="*/ 1360 h 1497"/>
                  <a:gd name="T46" fmla="*/ 0 w 2771"/>
                  <a:gd name="T47" fmla="*/ 1367 h 1497"/>
                  <a:gd name="T48" fmla="*/ 0 w 2771"/>
                  <a:gd name="T49" fmla="*/ 1374 h 1497"/>
                  <a:gd name="T50" fmla="*/ 1 w 2771"/>
                  <a:gd name="T51" fmla="*/ 1380 h 1497"/>
                  <a:gd name="T52" fmla="*/ 2 w 2771"/>
                  <a:gd name="T53" fmla="*/ 1388 h 1497"/>
                  <a:gd name="T54" fmla="*/ 6 w 2771"/>
                  <a:gd name="T55" fmla="*/ 1400 h 1497"/>
                  <a:gd name="T56" fmla="*/ 11 w 2771"/>
                  <a:gd name="T57" fmla="*/ 1413 h 1497"/>
                  <a:gd name="T58" fmla="*/ 17 w 2771"/>
                  <a:gd name="T59" fmla="*/ 1425 h 1497"/>
                  <a:gd name="T60" fmla="*/ 24 w 2771"/>
                  <a:gd name="T61" fmla="*/ 1437 h 1497"/>
                  <a:gd name="T62" fmla="*/ 31 w 2771"/>
                  <a:gd name="T63" fmla="*/ 1447 h 1497"/>
                  <a:gd name="T64" fmla="*/ 41 w 2771"/>
                  <a:gd name="T65" fmla="*/ 1456 h 1497"/>
                  <a:gd name="T66" fmla="*/ 49 w 2771"/>
                  <a:gd name="T67" fmla="*/ 1465 h 1497"/>
                  <a:gd name="T68" fmla="*/ 60 w 2771"/>
                  <a:gd name="T69" fmla="*/ 1473 h 1497"/>
                  <a:gd name="T70" fmla="*/ 72 w 2771"/>
                  <a:gd name="T71" fmla="*/ 1480 h 1497"/>
                  <a:gd name="T72" fmla="*/ 84 w 2771"/>
                  <a:gd name="T73" fmla="*/ 1485 h 1497"/>
                  <a:gd name="T74" fmla="*/ 95 w 2771"/>
                  <a:gd name="T75" fmla="*/ 1490 h 1497"/>
                  <a:gd name="T76" fmla="*/ 109 w 2771"/>
                  <a:gd name="T77" fmla="*/ 1494 h 1497"/>
                  <a:gd name="T78" fmla="*/ 116 w 2771"/>
                  <a:gd name="T79" fmla="*/ 1495 h 1497"/>
                  <a:gd name="T80" fmla="*/ 122 w 2771"/>
                  <a:gd name="T81" fmla="*/ 1496 h 1497"/>
                  <a:gd name="T82" fmla="*/ 130 w 2771"/>
                  <a:gd name="T83" fmla="*/ 1497 h 1497"/>
                  <a:gd name="T84" fmla="*/ 136 w 2771"/>
                  <a:gd name="T85" fmla="*/ 1497 h 1497"/>
                  <a:gd name="T86" fmla="*/ 2771 w 2771"/>
                  <a:gd name="T87" fmla="*/ 1497 h 1497"/>
                  <a:gd name="T88" fmla="*/ 2771 w 2771"/>
                  <a:gd name="T89" fmla="*/ 0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7">
                    <a:moveTo>
                      <a:pt x="2771" y="0"/>
                    </a:moveTo>
                    <a:lnTo>
                      <a:pt x="136" y="0"/>
                    </a:lnTo>
                    <a:lnTo>
                      <a:pt x="130" y="0"/>
                    </a:lnTo>
                    <a:lnTo>
                      <a:pt x="122" y="0"/>
                    </a:lnTo>
                    <a:lnTo>
                      <a:pt x="116" y="1"/>
                    </a:lnTo>
                    <a:lnTo>
                      <a:pt x="109" y="2"/>
                    </a:lnTo>
                    <a:lnTo>
                      <a:pt x="95" y="5"/>
                    </a:lnTo>
                    <a:lnTo>
                      <a:pt x="84" y="10"/>
                    </a:lnTo>
                    <a:lnTo>
                      <a:pt x="72" y="16"/>
                    </a:lnTo>
                    <a:lnTo>
                      <a:pt x="60" y="22"/>
                    </a:lnTo>
                    <a:lnTo>
                      <a:pt x="49" y="30"/>
                    </a:lnTo>
                    <a:lnTo>
                      <a:pt x="41" y="39"/>
                    </a:lnTo>
                    <a:lnTo>
                      <a:pt x="31" y="49"/>
                    </a:lnTo>
                    <a:lnTo>
                      <a:pt x="24" y="60"/>
                    </a:lnTo>
                    <a:lnTo>
                      <a:pt x="17" y="70"/>
                    </a:lnTo>
                    <a:lnTo>
                      <a:pt x="11" y="82"/>
                    </a:lnTo>
                    <a:lnTo>
                      <a:pt x="6" y="95"/>
                    </a:lnTo>
                    <a:lnTo>
                      <a:pt x="2" y="107"/>
                    </a:lnTo>
                    <a:lnTo>
                      <a:pt x="1" y="114"/>
                    </a:lnTo>
                    <a:lnTo>
                      <a:pt x="0" y="122"/>
                    </a:lnTo>
                    <a:lnTo>
                      <a:pt x="0" y="128"/>
                    </a:lnTo>
                    <a:lnTo>
                      <a:pt x="0" y="134"/>
                    </a:lnTo>
                    <a:lnTo>
                      <a:pt x="0" y="1360"/>
                    </a:lnTo>
                    <a:lnTo>
                      <a:pt x="0" y="1367"/>
                    </a:lnTo>
                    <a:lnTo>
                      <a:pt x="0" y="1374"/>
                    </a:lnTo>
                    <a:lnTo>
                      <a:pt x="1" y="1380"/>
                    </a:lnTo>
                    <a:lnTo>
                      <a:pt x="2" y="1388"/>
                    </a:lnTo>
                    <a:lnTo>
                      <a:pt x="6" y="1400"/>
                    </a:lnTo>
                    <a:lnTo>
                      <a:pt x="11" y="1413"/>
                    </a:lnTo>
                    <a:lnTo>
                      <a:pt x="17" y="1425"/>
                    </a:lnTo>
                    <a:lnTo>
                      <a:pt x="24" y="1437"/>
                    </a:lnTo>
                    <a:lnTo>
                      <a:pt x="31" y="1447"/>
                    </a:lnTo>
                    <a:lnTo>
                      <a:pt x="41" y="1456"/>
                    </a:lnTo>
                    <a:lnTo>
                      <a:pt x="49" y="1465"/>
                    </a:lnTo>
                    <a:lnTo>
                      <a:pt x="60" y="1473"/>
                    </a:lnTo>
                    <a:lnTo>
                      <a:pt x="72" y="1480"/>
                    </a:lnTo>
                    <a:lnTo>
                      <a:pt x="84" y="1485"/>
                    </a:lnTo>
                    <a:lnTo>
                      <a:pt x="95" y="1490"/>
                    </a:lnTo>
                    <a:lnTo>
                      <a:pt x="109" y="1494"/>
                    </a:lnTo>
                    <a:lnTo>
                      <a:pt x="116" y="1495"/>
                    </a:lnTo>
                    <a:lnTo>
                      <a:pt x="122" y="1496"/>
                    </a:lnTo>
                    <a:lnTo>
                      <a:pt x="130" y="1497"/>
                    </a:lnTo>
                    <a:lnTo>
                      <a:pt x="136" y="1497"/>
                    </a:lnTo>
                    <a:lnTo>
                      <a:pt x="2771" y="1497"/>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59" name="Freeform 7">
                <a:extLst>
                  <a:ext uri="{FF2B5EF4-FFF2-40B4-BE49-F238E27FC236}">
                    <a16:creationId xmlns:a16="http://schemas.microsoft.com/office/drawing/2014/main" id="{FCC665A6-CF39-DC58-EBF4-B83A6017C7C3}"/>
                  </a:ext>
                </a:extLst>
              </p:cNvPr>
              <p:cNvSpPr>
                <a:spLocks/>
              </p:cNvSpPr>
              <p:nvPr/>
            </p:nvSpPr>
            <p:spPr bwMode="auto">
              <a:xfrm>
                <a:off x="2880960" y="1196752"/>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flip="none" rotWithShape="1">
                <a:gsLst>
                  <a:gs pos="47000">
                    <a:srgbClr val="F7321A"/>
                  </a:gs>
                  <a:gs pos="100000">
                    <a:srgbClr val="F69C2A">
                      <a:lumMod val="60000"/>
                      <a:lumOff val="40000"/>
                    </a:srgbClr>
                  </a:gs>
                </a:gsLst>
                <a:lin ang="10800000" scaled="1"/>
                <a:tileRect/>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0" name="Freeform 8">
                <a:extLst>
                  <a:ext uri="{FF2B5EF4-FFF2-40B4-BE49-F238E27FC236}">
                    <a16:creationId xmlns:a16="http://schemas.microsoft.com/office/drawing/2014/main" id="{A1181884-887B-9DBB-8EAC-2550A2577A51}"/>
                  </a:ext>
                </a:extLst>
              </p:cNvPr>
              <p:cNvSpPr>
                <a:spLocks/>
              </p:cNvSpPr>
              <p:nvPr/>
            </p:nvSpPr>
            <p:spPr bwMode="auto">
              <a:xfrm>
                <a:off x="1475656" y="2111507"/>
                <a:ext cx="1100424" cy="594276"/>
              </a:xfrm>
              <a:custGeom>
                <a:avLst/>
                <a:gdLst>
                  <a:gd name="T0" fmla="*/ 2771 w 2771"/>
                  <a:gd name="T1" fmla="*/ 0 h 1497"/>
                  <a:gd name="T2" fmla="*/ 136 w 2771"/>
                  <a:gd name="T3" fmla="*/ 0 h 1497"/>
                  <a:gd name="T4" fmla="*/ 130 w 2771"/>
                  <a:gd name="T5" fmla="*/ 0 h 1497"/>
                  <a:gd name="T6" fmla="*/ 122 w 2771"/>
                  <a:gd name="T7" fmla="*/ 1 h 1497"/>
                  <a:gd name="T8" fmla="*/ 116 w 2771"/>
                  <a:gd name="T9" fmla="*/ 1 h 1497"/>
                  <a:gd name="T10" fmla="*/ 109 w 2771"/>
                  <a:gd name="T11" fmla="*/ 2 h 1497"/>
                  <a:gd name="T12" fmla="*/ 95 w 2771"/>
                  <a:gd name="T13" fmla="*/ 6 h 1497"/>
                  <a:gd name="T14" fmla="*/ 84 w 2771"/>
                  <a:gd name="T15" fmla="*/ 10 h 1497"/>
                  <a:gd name="T16" fmla="*/ 72 w 2771"/>
                  <a:gd name="T17" fmla="*/ 16 h 1497"/>
                  <a:gd name="T18" fmla="*/ 60 w 2771"/>
                  <a:gd name="T19" fmla="*/ 23 h 1497"/>
                  <a:gd name="T20" fmla="*/ 49 w 2771"/>
                  <a:gd name="T21" fmla="*/ 31 h 1497"/>
                  <a:gd name="T22" fmla="*/ 41 w 2771"/>
                  <a:gd name="T23" fmla="*/ 40 h 1497"/>
                  <a:gd name="T24" fmla="*/ 31 w 2771"/>
                  <a:gd name="T25" fmla="*/ 49 h 1497"/>
                  <a:gd name="T26" fmla="*/ 24 w 2771"/>
                  <a:gd name="T27" fmla="*/ 60 h 1497"/>
                  <a:gd name="T28" fmla="*/ 17 w 2771"/>
                  <a:gd name="T29" fmla="*/ 71 h 1497"/>
                  <a:gd name="T30" fmla="*/ 11 w 2771"/>
                  <a:gd name="T31" fmla="*/ 82 h 1497"/>
                  <a:gd name="T32" fmla="*/ 6 w 2771"/>
                  <a:gd name="T33" fmla="*/ 95 h 1497"/>
                  <a:gd name="T34" fmla="*/ 2 w 2771"/>
                  <a:gd name="T35" fmla="*/ 108 h 1497"/>
                  <a:gd name="T36" fmla="*/ 1 w 2771"/>
                  <a:gd name="T37" fmla="*/ 114 h 1497"/>
                  <a:gd name="T38" fmla="*/ 0 w 2771"/>
                  <a:gd name="T39" fmla="*/ 122 h 1497"/>
                  <a:gd name="T40" fmla="*/ 0 w 2771"/>
                  <a:gd name="T41" fmla="*/ 128 h 1497"/>
                  <a:gd name="T42" fmla="*/ 0 w 2771"/>
                  <a:gd name="T43" fmla="*/ 136 h 1497"/>
                  <a:gd name="T44" fmla="*/ 0 w 2771"/>
                  <a:gd name="T45" fmla="*/ 1361 h 1497"/>
                  <a:gd name="T46" fmla="*/ 0 w 2771"/>
                  <a:gd name="T47" fmla="*/ 1367 h 1497"/>
                  <a:gd name="T48" fmla="*/ 0 w 2771"/>
                  <a:gd name="T49" fmla="*/ 1375 h 1497"/>
                  <a:gd name="T50" fmla="*/ 1 w 2771"/>
                  <a:gd name="T51" fmla="*/ 1381 h 1497"/>
                  <a:gd name="T52" fmla="*/ 2 w 2771"/>
                  <a:gd name="T53" fmla="*/ 1388 h 1497"/>
                  <a:gd name="T54" fmla="*/ 6 w 2771"/>
                  <a:gd name="T55" fmla="*/ 1401 h 1497"/>
                  <a:gd name="T56" fmla="*/ 11 w 2771"/>
                  <a:gd name="T57" fmla="*/ 1413 h 1497"/>
                  <a:gd name="T58" fmla="*/ 17 w 2771"/>
                  <a:gd name="T59" fmla="*/ 1425 h 1497"/>
                  <a:gd name="T60" fmla="*/ 24 w 2771"/>
                  <a:gd name="T61" fmla="*/ 1437 h 1497"/>
                  <a:gd name="T62" fmla="*/ 31 w 2771"/>
                  <a:gd name="T63" fmla="*/ 1448 h 1497"/>
                  <a:gd name="T64" fmla="*/ 41 w 2771"/>
                  <a:gd name="T65" fmla="*/ 1456 h 1497"/>
                  <a:gd name="T66" fmla="*/ 49 w 2771"/>
                  <a:gd name="T67" fmla="*/ 1466 h 1497"/>
                  <a:gd name="T68" fmla="*/ 60 w 2771"/>
                  <a:gd name="T69" fmla="*/ 1473 h 1497"/>
                  <a:gd name="T70" fmla="*/ 72 w 2771"/>
                  <a:gd name="T71" fmla="*/ 1480 h 1497"/>
                  <a:gd name="T72" fmla="*/ 84 w 2771"/>
                  <a:gd name="T73" fmla="*/ 1486 h 1497"/>
                  <a:gd name="T74" fmla="*/ 95 w 2771"/>
                  <a:gd name="T75" fmla="*/ 1490 h 1497"/>
                  <a:gd name="T76" fmla="*/ 109 w 2771"/>
                  <a:gd name="T77" fmla="*/ 1495 h 1497"/>
                  <a:gd name="T78" fmla="*/ 116 w 2771"/>
                  <a:gd name="T79" fmla="*/ 1496 h 1497"/>
                  <a:gd name="T80" fmla="*/ 122 w 2771"/>
                  <a:gd name="T81" fmla="*/ 1496 h 1497"/>
                  <a:gd name="T82" fmla="*/ 130 w 2771"/>
                  <a:gd name="T83" fmla="*/ 1497 h 1497"/>
                  <a:gd name="T84" fmla="*/ 136 w 2771"/>
                  <a:gd name="T85" fmla="*/ 1497 h 1497"/>
                  <a:gd name="T86" fmla="*/ 2771 w 2771"/>
                  <a:gd name="T87" fmla="*/ 1497 h 1497"/>
                  <a:gd name="T88" fmla="*/ 2771 w 2771"/>
                  <a:gd name="T89" fmla="*/ 0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7">
                    <a:moveTo>
                      <a:pt x="2771" y="0"/>
                    </a:moveTo>
                    <a:lnTo>
                      <a:pt x="136" y="0"/>
                    </a:lnTo>
                    <a:lnTo>
                      <a:pt x="130" y="0"/>
                    </a:lnTo>
                    <a:lnTo>
                      <a:pt x="122" y="1"/>
                    </a:lnTo>
                    <a:lnTo>
                      <a:pt x="116" y="1"/>
                    </a:lnTo>
                    <a:lnTo>
                      <a:pt x="109" y="2"/>
                    </a:lnTo>
                    <a:lnTo>
                      <a:pt x="95" y="6"/>
                    </a:lnTo>
                    <a:lnTo>
                      <a:pt x="84" y="10"/>
                    </a:lnTo>
                    <a:lnTo>
                      <a:pt x="72" y="16"/>
                    </a:lnTo>
                    <a:lnTo>
                      <a:pt x="60" y="23"/>
                    </a:lnTo>
                    <a:lnTo>
                      <a:pt x="49" y="31"/>
                    </a:lnTo>
                    <a:lnTo>
                      <a:pt x="41" y="40"/>
                    </a:lnTo>
                    <a:lnTo>
                      <a:pt x="31" y="49"/>
                    </a:lnTo>
                    <a:lnTo>
                      <a:pt x="24" y="60"/>
                    </a:lnTo>
                    <a:lnTo>
                      <a:pt x="17" y="71"/>
                    </a:lnTo>
                    <a:lnTo>
                      <a:pt x="11" y="82"/>
                    </a:lnTo>
                    <a:lnTo>
                      <a:pt x="6" y="95"/>
                    </a:lnTo>
                    <a:lnTo>
                      <a:pt x="2" y="108"/>
                    </a:lnTo>
                    <a:lnTo>
                      <a:pt x="1" y="114"/>
                    </a:lnTo>
                    <a:lnTo>
                      <a:pt x="0" y="122"/>
                    </a:lnTo>
                    <a:lnTo>
                      <a:pt x="0" y="128"/>
                    </a:lnTo>
                    <a:lnTo>
                      <a:pt x="0" y="136"/>
                    </a:lnTo>
                    <a:lnTo>
                      <a:pt x="0" y="1361"/>
                    </a:lnTo>
                    <a:lnTo>
                      <a:pt x="0" y="1367"/>
                    </a:lnTo>
                    <a:lnTo>
                      <a:pt x="0" y="1375"/>
                    </a:lnTo>
                    <a:lnTo>
                      <a:pt x="1" y="1381"/>
                    </a:lnTo>
                    <a:lnTo>
                      <a:pt x="2" y="1388"/>
                    </a:lnTo>
                    <a:lnTo>
                      <a:pt x="6" y="1401"/>
                    </a:lnTo>
                    <a:lnTo>
                      <a:pt x="11" y="1413"/>
                    </a:lnTo>
                    <a:lnTo>
                      <a:pt x="17" y="1425"/>
                    </a:lnTo>
                    <a:lnTo>
                      <a:pt x="24" y="1437"/>
                    </a:lnTo>
                    <a:lnTo>
                      <a:pt x="31" y="1448"/>
                    </a:lnTo>
                    <a:lnTo>
                      <a:pt x="41" y="1456"/>
                    </a:lnTo>
                    <a:lnTo>
                      <a:pt x="49" y="1466"/>
                    </a:lnTo>
                    <a:lnTo>
                      <a:pt x="60" y="1473"/>
                    </a:lnTo>
                    <a:lnTo>
                      <a:pt x="72" y="1480"/>
                    </a:lnTo>
                    <a:lnTo>
                      <a:pt x="84" y="1486"/>
                    </a:lnTo>
                    <a:lnTo>
                      <a:pt x="95" y="1490"/>
                    </a:lnTo>
                    <a:lnTo>
                      <a:pt x="109" y="1495"/>
                    </a:lnTo>
                    <a:lnTo>
                      <a:pt x="116" y="1496"/>
                    </a:lnTo>
                    <a:lnTo>
                      <a:pt x="122" y="1496"/>
                    </a:lnTo>
                    <a:lnTo>
                      <a:pt x="130" y="1497"/>
                    </a:lnTo>
                    <a:lnTo>
                      <a:pt x="136" y="1497"/>
                    </a:lnTo>
                    <a:lnTo>
                      <a:pt x="2771" y="1497"/>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1" name="Freeform 9">
                <a:extLst>
                  <a:ext uri="{FF2B5EF4-FFF2-40B4-BE49-F238E27FC236}">
                    <a16:creationId xmlns:a16="http://schemas.microsoft.com/office/drawing/2014/main" id="{108EF3FC-CE56-4D33-91C1-5F6D82DDE071}"/>
                  </a:ext>
                </a:extLst>
              </p:cNvPr>
              <p:cNvSpPr>
                <a:spLocks/>
              </p:cNvSpPr>
              <p:nvPr/>
            </p:nvSpPr>
            <p:spPr bwMode="auto">
              <a:xfrm>
                <a:off x="2879770" y="1980205"/>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51000">
                    <a:srgbClr val="F69C2A"/>
                  </a:gs>
                  <a:gs pos="100000">
                    <a:srgbClr val="F69C2A">
                      <a:lumMod val="60000"/>
                      <a:lumOff val="40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2" name="Freeform 10">
                <a:extLst>
                  <a:ext uri="{FF2B5EF4-FFF2-40B4-BE49-F238E27FC236}">
                    <a16:creationId xmlns:a16="http://schemas.microsoft.com/office/drawing/2014/main" id="{ABBDE267-2D9D-18A0-169B-0F03EC7345C2}"/>
                  </a:ext>
                </a:extLst>
              </p:cNvPr>
              <p:cNvSpPr>
                <a:spLocks/>
              </p:cNvSpPr>
              <p:nvPr/>
            </p:nvSpPr>
            <p:spPr bwMode="auto">
              <a:xfrm>
                <a:off x="2576081" y="1988840"/>
                <a:ext cx="304879" cy="718134"/>
              </a:xfrm>
              <a:custGeom>
                <a:avLst/>
                <a:gdLst>
                  <a:gd name="T0" fmla="*/ 768 w 768"/>
                  <a:gd name="T1" fmla="*/ 1807 h 1807"/>
                  <a:gd name="T2" fmla="*/ 768 w 768"/>
                  <a:gd name="T3" fmla="*/ 0 h 1807"/>
                  <a:gd name="T4" fmla="*/ 0 w 768"/>
                  <a:gd name="T5" fmla="*/ 309 h 1807"/>
                  <a:gd name="T6" fmla="*/ 0 w 768"/>
                  <a:gd name="T7" fmla="*/ 1806 h 1807"/>
                  <a:gd name="T8" fmla="*/ 768 w 768"/>
                  <a:gd name="T9" fmla="*/ 1807 h 1807"/>
                </a:gdLst>
                <a:ahLst/>
                <a:cxnLst>
                  <a:cxn ang="0">
                    <a:pos x="T0" y="T1"/>
                  </a:cxn>
                  <a:cxn ang="0">
                    <a:pos x="T2" y="T3"/>
                  </a:cxn>
                  <a:cxn ang="0">
                    <a:pos x="T4" y="T5"/>
                  </a:cxn>
                  <a:cxn ang="0">
                    <a:pos x="T6" y="T7"/>
                  </a:cxn>
                  <a:cxn ang="0">
                    <a:pos x="T8" y="T9"/>
                  </a:cxn>
                </a:cxnLst>
                <a:rect l="0" t="0" r="r" b="b"/>
                <a:pathLst>
                  <a:path w="768" h="1807">
                    <a:moveTo>
                      <a:pt x="768" y="1807"/>
                    </a:moveTo>
                    <a:lnTo>
                      <a:pt x="768" y="0"/>
                    </a:lnTo>
                    <a:lnTo>
                      <a:pt x="0" y="309"/>
                    </a:lnTo>
                    <a:lnTo>
                      <a:pt x="0" y="1806"/>
                    </a:lnTo>
                    <a:lnTo>
                      <a:pt x="768" y="1807"/>
                    </a:lnTo>
                    <a:close/>
                  </a:path>
                </a:pathLst>
              </a:custGeom>
              <a:gradFill>
                <a:gsLst>
                  <a:gs pos="0">
                    <a:srgbClr val="F69C2A">
                      <a:lumMod val="75000"/>
                    </a:srgbClr>
                  </a:gs>
                  <a:gs pos="100000">
                    <a:srgbClr val="F69C2A">
                      <a:lumMod val="75000"/>
                      <a:lumOff val="25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3" name="Freeform 11">
                <a:extLst>
                  <a:ext uri="{FF2B5EF4-FFF2-40B4-BE49-F238E27FC236}">
                    <a16:creationId xmlns:a16="http://schemas.microsoft.com/office/drawing/2014/main" id="{8AB474C0-854C-3D8A-8B22-383209AFFBD2}"/>
                  </a:ext>
                </a:extLst>
              </p:cNvPr>
              <p:cNvSpPr>
                <a:spLocks/>
              </p:cNvSpPr>
              <p:nvPr/>
            </p:nvSpPr>
            <p:spPr bwMode="auto">
              <a:xfrm>
                <a:off x="1475656" y="2785692"/>
                <a:ext cx="1100424" cy="594276"/>
              </a:xfrm>
              <a:custGeom>
                <a:avLst/>
                <a:gdLst>
                  <a:gd name="T0" fmla="*/ 2771 w 2771"/>
                  <a:gd name="T1" fmla="*/ 0 h 1497"/>
                  <a:gd name="T2" fmla="*/ 136 w 2771"/>
                  <a:gd name="T3" fmla="*/ 0 h 1497"/>
                  <a:gd name="T4" fmla="*/ 130 w 2771"/>
                  <a:gd name="T5" fmla="*/ 0 h 1497"/>
                  <a:gd name="T6" fmla="*/ 122 w 2771"/>
                  <a:gd name="T7" fmla="*/ 1 h 1497"/>
                  <a:gd name="T8" fmla="*/ 116 w 2771"/>
                  <a:gd name="T9" fmla="*/ 1 h 1497"/>
                  <a:gd name="T10" fmla="*/ 109 w 2771"/>
                  <a:gd name="T11" fmla="*/ 2 h 1497"/>
                  <a:gd name="T12" fmla="*/ 95 w 2771"/>
                  <a:gd name="T13" fmla="*/ 6 h 1497"/>
                  <a:gd name="T14" fmla="*/ 84 w 2771"/>
                  <a:gd name="T15" fmla="*/ 11 h 1497"/>
                  <a:gd name="T16" fmla="*/ 72 w 2771"/>
                  <a:gd name="T17" fmla="*/ 16 h 1497"/>
                  <a:gd name="T18" fmla="*/ 60 w 2771"/>
                  <a:gd name="T19" fmla="*/ 24 h 1497"/>
                  <a:gd name="T20" fmla="*/ 49 w 2771"/>
                  <a:gd name="T21" fmla="*/ 31 h 1497"/>
                  <a:gd name="T22" fmla="*/ 41 w 2771"/>
                  <a:gd name="T23" fmla="*/ 41 h 1497"/>
                  <a:gd name="T24" fmla="*/ 31 w 2771"/>
                  <a:gd name="T25" fmla="*/ 49 h 1497"/>
                  <a:gd name="T26" fmla="*/ 24 w 2771"/>
                  <a:gd name="T27" fmla="*/ 60 h 1497"/>
                  <a:gd name="T28" fmla="*/ 17 w 2771"/>
                  <a:gd name="T29" fmla="*/ 72 h 1497"/>
                  <a:gd name="T30" fmla="*/ 11 w 2771"/>
                  <a:gd name="T31" fmla="*/ 83 h 1497"/>
                  <a:gd name="T32" fmla="*/ 6 w 2771"/>
                  <a:gd name="T33" fmla="*/ 95 h 1497"/>
                  <a:gd name="T34" fmla="*/ 2 w 2771"/>
                  <a:gd name="T35" fmla="*/ 108 h 1497"/>
                  <a:gd name="T36" fmla="*/ 1 w 2771"/>
                  <a:gd name="T37" fmla="*/ 115 h 1497"/>
                  <a:gd name="T38" fmla="*/ 0 w 2771"/>
                  <a:gd name="T39" fmla="*/ 122 h 1497"/>
                  <a:gd name="T40" fmla="*/ 0 w 2771"/>
                  <a:gd name="T41" fmla="*/ 130 h 1497"/>
                  <a:gd name="T42" fmla="*/ 0 w 2771"/>
                  <a:gd name="T43" fmla="*/ 136 h 1497"/>
                  <a:gd name="T44" fmla="*/ 0 w 2771"/>
                  <a:gd name="T45" fmla="*/ 1361 h 1497"/>
                  <a:gd name="T46" fmla="*/ 0 w 2771"/>
                  <a:gd name="T47" fmla="*/ 1369 h 1497"/>
                  <a:gd name="T48" fmla="*/ 0 w 2771"/>
                  <a:gd name="T49" fmla="*/ 1375 h 1497"/>
                  <a:gd name="T50" fmla="*/ 1 w 2771"/>
                  <a:gd name="T51" fmla="*/ 1382 h 1497"/>
                  <a:gd name="T52" fmla="*/ 2 w 2771"/>
                  <a:gd name="T53" fmla="*/ 1388 h 1497"/>
                  <a:gd name="T54" fmla="*/ 6 w 2771"/>
                  <a:gd name="T55" fmla="*/ 1402 h 1497"/>
                  <a:gd name="T56" fmla="*/ 11 w 2771"/>
                  <a:gd name="T57" fmla="*/ 1414 h 1497"/>
                  <a:gd name="T58" fmla="*/ 17 w 2771"/>
                  <a:gd name="T59" fmla="*/ 1425 h 1497"/>
                  <a:gd name="T60" fmla="*/ 24 w 2771"/>
                  <a:gd name="T61" fmla="*/ 1437 h 1497"/>
                  <a:gd name="T62" fmla="*/ 31 w 2771"/>
                  <a:gd name="T63" fmla="*/ 1448 h 1497"/>
                  <a:gd name="T64" fmla="*/ 41 w 2771"/>
                  <a:gd name="T65" fmla="*/ 1457 h 1497"/>
                  <a:gd name="T66" fmla="*/ 49 w 2771"/>
                  <a:gd name="T67" fmla="*/ 1466 h 1497"/>
                  <a:gd name="T68" fmla="*/ 60 w 2771"/>
                  <a:gd name="T69" fmla="*/ 1474 h 1497"/>
                  <a:gd name="T70" fmla="*/ 72 w 2771"/>
                  <a:gd name="T71" fmla="*/ 1480 h 1497"/>
                  <a:gd name="T72" fmla="*/ 84 w 2771"/>
                  <a:gd name="T73" fmla="*/ 1487 h 1497"/>
                  <a:gd name="T74" fmla="*/ 95 w 2771"/>
                  <a:gd name="T75" fmla="*/ 1491 h 1497"/>
                  <a:gd name="T76" fmla="*/ 109 w 2771"/>
                  <a:gd name="T77" fmla="*/ 1495 h 1497"/>
                  <a:gd name="T78" fmla="*/ 116 w 2771"/>
                  <a:gd name="T79" fmla="*/ 1496 h 1497"/>
                  <a:gd name="T80" fmla="*/ 122 w 2771"/>
                  <a:gd name="T81" fmla="*/ 1496 h 1497"/>
                  <a:gd name="T82" fmla="*/ 130 w 2771"/>
                  <a:gd name="T83" fmla="*/ 1497 h 1497"/>
                  <a:gd name="T84" fmla="*/ 136 w 2771"/>
                  <a:gd name="T85" fmla="*/ 1497 h 1497"/>
                  <a:gd name="T86" fmla="*/ 2771 w 2771"/>
                  <a:gd name="T87" fmla="*/ 1497 h 1497"/>
                  <a:gd name="T88" fmla="*/ 2771 w 2771"/>
                  <a:gd name="T89" fmla="*/ 0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7">
                    <a:moveTo>
                      <a:pt x="2771" y="0"/>
                    </a:moveTo>
                    <a:lnTo>
                      <a:pt x="136" y="0"/>
                    </a:lnTo>
                    <a:lnTo>
                      <a:pt x="130" y="0"/>
                    </a:lnTo>
                    <a:lnTo>
                      <a:pt x="122" y="1"/>
                    </a:lnTo>
                    <a:lnTo>
                      <a:pt x="116" y="1"/>
                    </a:lnTo>
                    <a:lnTo>
                      <a:pt x="109" y="2"/>
                    </a:lnTo>
                    <a:lnTo>
                      <a:pt x="95" y="6"/>
                    </a:lnTo>
                    <a:lnTo>
                      <a:pt x="84" y="11"/>
                    </a:lnTo>
                    <a:lnTo>
                      <a:pt x="72" y="16"/>
                    </a:lnTo>
                    <a:lnTo>
                      <a:pt x="60" y="24"/>
                    </a:lnTo>
                    <a:lnTo>
                      <a:pt x="49" y="31"/>
                    </a:lnTo>
                    <a:lnTo>
                      <a:pt x="41" y="41"/>
                    </a:lnTo>
                    <a:lnTo>
                      <a:pt x="31" y="49"/>
                    </a:lnTo>
                    <a:lnTo>
                      <a:pt x="24" y="60"/>
                    </a:lnTo>
                    <a:lnTo>
                      <a:pt x="17" y="72"/>
                    </a:lnTo>
                    <a:lnTo>
                      <a:pt x="11" y="83"/>
                    </a:lnTo>
                    <a:lnTo>
                      <a:pt x="6" y="95"/>
                    </a:lnTo>
                    <a:lnTo>
                      <a:pt x="2" y="108"/>
                    </a:lnTo>
                    <a:lnTo>
                      <a:pt x="1" y="115"/>
                    </a:lnTo>
                    <a:lnTo>
                      <a:pt x="0" y="122"/>
                    </a:lnTo>
                    <a:lnTo>
                      <a:pt x="0" y="130"/>
                    </a:lnTo>
                    <a:lnTo>
                      <a:pt x="0" y="136"/>
                    </a:lnTo>
                    <a:lnTo>
                      <a:pt x="0" y="1361"/>
                    </a:lnTo>
                    <a:lnTo>
                      <a:pt x="0" y="1369"/>
                    </a:lnTo>
                    <a:lnTo>
                      <a:pt x="0" y="1375"/>
                    </a:lnTo>
                    <a:lnTo>
                      <a:pt x="1" y="1382"/>
                    </a:lnTo>
                    <a:lnTo>
                      <a:pt x="2" y="1388"/>
                    </a:lnTo>
                    <a:lnTo>
                      <a:pt x="6" y="1402"/>
                    </a:lnTo>
                    <a:lnTo>
                      <a:pt x="11" y="1414"/>
                    </a:lnTo>
                    <a:lnTo>
                      <a:pt x="17" y="1425"/>
                    </a:lnTo>
                    <a:lnTo>
                      <a:pt x="24" y="1437"/>
                    </a:lnTo>
                    <a:lnTo>
                      <a:pt x="31" y="1448"/>
                    </a:lnTo>
                    <a:lnTo>
                      <a:pt x="41" y="1457"/>
                    </a:lnTo>
                    <a:lnTo>
                      <a:pt x="49" y="1466"/>
                    </a:lnTo>
                    <a:lnTo>
                      <a:pt x="60" y="1474"/>
                    </a:lnTo>
                    <a:lnTo>
                      <a:pt x="72" y="1480"/>
                    </a:lnTo>
                    <a:lnTo>
                      <a:pt x="84" y="1487"/>
                    </a:lnTo>
                    <a:lnTo>
                      <a:pt x="95" y="1491"/>
                    </a:lnTo>
                    <a:lnTo>
                      <a:pt x="109" y="1495"/>
                    </a:lnTo>
                    <a:lnTo>
                      <a:pt x="116" y="1496"/>
                    </a:lnTo>
                    <a:lnTo>
                      <a:pt x="122" y="1496"/>
                    </a:lnTo>
                    <a:lnTo>
                      <a:pt x="130" y="1497"/>
                    </a:lnTo>
                    <a:lnTo>
                      <a:pt x="136" y="1497"/>
                    </a:lnTo>
                    <a:lnTo>
                      <a:pt x="2771" y="1497"/>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4" name="Freeform 12">
                <a:extLst>
                  <a:ext uri="{FF2B5EF4-FFF2-40B4-BE49-F238E27FC236}">
                    <a16:creationId xmlns:a16="http://schemas.microsoft.com/office/drawing/2014/main" id="{D31B9BB5-E4DC-461C-76CA-DC8F8BA63132}"/>
                  </a:ext>
                </a:extLst>
              </p:cNvPr>
              <p:cNvSpPr>
                <a:spLocks/>
              </p:cNvSpPr>
              <p:nvPr/>
            </p:nvSpPr>
            <p:spPr bwMode="auto">
              <a:xfrm>
                <a:off x="2880960" y="2780928"/>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3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3"/>
                    </a:lnTo>
                    <a:lnTo>
                      <a:pt x="11698" y="1805"/>
                    </a:lnTo>
                    <a:lnTo>
                      <a:pt x="11698" y="1806"/>
                    </a:lnTo>
                    <a:lnTo>
                      <a:pt x="1495" y="1810"/>
                    </a:lnTo>
                    <a:lnTo>
                      <a:pt x="0" y="1812"/>
                    </a:lnTo>
                    <a:lnTo>
                      <a:pt x="0" y="0"/>
                    </a:lnTo>
                    <a:close/>
                  </a:path>
                </a:pathLst>
              </a:custGeom>
              <a:gradFill>
                <a:gsLst>
                  <a:gs pos="41000">
                    <a:srgbClr val="2F8CA4"/>
                  </a:gs>
                  <a:gs pos="100000">
                    <a:srgbClr val="2F8CA4">
                      <a:lumMod val="75000"/>
                      <a:alpha val="82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5" name="Freeform 13">
                <a:extLst>
                  <a:ext uri="{FF2B5EF4-FFF2-40B4-BE49-F238E27FC236}">
                    <a16:creationId xmlns:a16="http://schemas.microsoft.com/office/drawing/2014/main" id="{44860A19-63D5-B424-1641-63D4A1D23EE7}"/>
                  </a:ext>
                </a:extLst>
              </p:cNvPr>
              <p:cNvSpPr>
                <a:spLocks/>
              </p:cNvSpPr>
              <p:nvPr/>
            </p:nvSpPr>
            <p:spPr bwMode="auto">
              <a:xfrm>
                <a:off x="2576081" y="2780928"/>
                <a:ext cx="304879" cy="719325"/>
              </a:xfrm>
              <a:custGeom>
                <a:avLst/>
                <a:gdLst>
                  <a:gd name="T0" fmla="*/ 768 w 768"/>
                  <a:gd name="T1" fmla="*/ 1812 h 1812"/>
                  <a:gd name="T2" fmla="*/ 768 w 768"/>
                  <a:gd name="T3" fmla="*/ 0 h 1812"/>
                  <a:gd name="T4" fmla="*/ 0 w 768"/>
                  <a:gd name="T5" fmla="*/ 12 h 1812"/>
                  <a:gd name="T6" fmla="*/ 0 w 768"/>
                  <a:gd name="T7" fmla="*/ 1509 h 1812"/>
                  <a:gd name="T8" fmla="*/ 768 w 768"/>
                  <a:gd name="T9" fmla="*/ 1812 h 1812"/>
                </a:gdLst>
                <a:ahLst/>
                <a:cxnLst>
                  <a:cxn ang="0">
                    <a:pos x="T0" y="T1"/>
                  </a:cxn>
                  <a:cxn ang="0">
                    <a:pos x="T2" y="T3"/>
                  </a:cxn>
                  <a:cxn ang="0">
                    <a:pos x="T4" y="T5"/>
                  </a:cxn>
                  <a:cxn ang="0">
                    <a:pos x="T6" y="T7"/>
                  </a:cxn>
                  <a:cxn ang="0">
                    <a:pos x="T8" y="T9"/>
                  </a:cxn>
                </a:cxnLst>
                <a:rect l="0" t="0" r="r" b="b"/>
                <a:pathLst>
                  <a:path w="768" h="1812">
                    <a:moveTo>
                      <a:pt x="768" y="1812"/>
                    </a:moveTo>
                    <a:lnTo>
                      <a:pt x="768" y="0"/>
                    </a:lnTo>
                    <a:lnTo>
                      <a:pt x="0" y="12"/>
                    </a:lnTo>
                    <a:lnTo>
                      <a:pt x="0" y="1509"/>
                    </a:lnTo>
                    <a:lnTo>
                      <a:pt x="768" y="1812"/>
                    </a:lnTo>
                    <a:close/>
                  </a:path>
                </a:pathLst>
              </a:custGeom>
              <a:gradFill>
                <a:gsLst>
                  <a:gs pos="0">
                    <a:srgbClr val="2F8CA4"/>
                  </a:gs>
                  <a:gs pos="100000">
                    <a:srgbClr val="2F8CA4">
                      <a:lumMod val="75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6" name="Freeform 14">
                <a:extLst>
                  <a:ext uri="{FF2B5EF4-FFF2-40B4-BE49-F238E27FC236}">
                    <a16:creationId xmlns:a16="http://schemas.microsoft.com/office/drawing/2014/main" id="{04F03AB3-35DF-C91C-3404-453594CBD551}"/>
                  </a:ext>
                </a:extLst>
              </p:cNvPr>
              <p:cNvSpPr>
                <a:spLocks/>
              </p:cNvSpPr>
              <p:nvPr/>
            </p:nvSpPr>
            <p:spPr bwMode="auto">
              <a:xfrm>
                <a:off x="1475656" y="3429000"/>
                <a:ext cx="1100424" cy="594276"/>
              </a:xfrm>
              <a:custGeom>
                <a:avLst/>
                <a:gdLst>
                  <a:gd name="T0" fmla="*/ 2771 w 2771"/>
                  <a:gd name="T1" fmla="*/ 0 h 1496"/>
                  <a:gd name="T2" fmla="*/ 136 w 2771"/>
                  <a:gd name="T3" fmla="*/ 0 h 1496"/>
                  <a:gd name="T4" fmla="*/ 130 w 2771"/>
                  <a:gd name="T5" fmla="*/ 0 h 1496"/>
                  <a:gd name="T6" fmla="*/ 122 w 2771"/>
                  <a:gd name="T7" fmla="*/ 0 h 1496"/>
                  <a:gd name="T8" fmla="*/ 116 w 2771"/>
                  <a:gd name="T9" fmla="*/ 1 h 1496"/>
                  <a:gd name="T10" fmla="*/ 109 w 2771"/>
                  <a:gd name="T11" fmla="*/ 2 h 1496"/>
                  <a:gd name="T12" fmla="*/ 95 w 2771"/>
                  <a:gd name="T13" fmla="*/ 5 h 1496"/>
                  <a:gd name="T14" fmla="*/ 84 w 2771"/>
                  <a:gd name="T15" fmla="*/ 11 h 1496"/>
                  <a:gd name="T16" fmla="*/ 72 w 2771"/>
                  <a:gd name="T17" fmla="*/ 16 h 1496"/>
                  <a:gd name="T18" fmla="*/ 60 w 2771"/>
                  <a:gd name="T19" fmla="*/ 22 h 1496"/>
                  <a:gd name="T20" fmla="*/ 49 w 2771"/>
                  <a:gd name="T21" fmla="*/ 30 h 1496"/>
                  <a:gd name="T22" fmla="*/ 41 w 2771"/>
                  <a:gd name="T23" fmla="*/ 40 h 1496"/>
                  <a:gd name="T24" fmla="*/ 31 w 2771"/>
                  <a:gd name="T25" fmla="*/ 48 h 1496"/>
                  <a:gd name="T26" fmla="*/ 24 w 2771"/>
                  <a:gd name="T27" fmla="*/ 60 h 1496"/>
                  <a:gd name="T28" fmla="*/ 17 w 2771"/>
                  <a:gd name="T29" fmla="*/ 71 h 1496"/>
                  <a:gd name="T30" fmla="*/ 11 w 2771"/>
                  <a:gd name="T31" fmla="*/ 82 h 1496"/>
                  <a:gd name="T32" fmla="*/ 6 w 2771"/>
                  <a:gd name="T33" fmla="*/ 94 h 1496"/>
                  <a:gd name="T34" fmla="*/ 2 w 2771"/>
                  <a:gd name="T35" fmla="*/ 107 h 1496"/>
                  <a:gd name="T36" fmla="*/ 1 w 2771"/>
                  <a:gd name="T37" fmla="*/ 113 h 1496"/>
                  <a:gd name="T38" fmla="*/ 0 w 2771"/>
                  <a:gd name="T39" fmla="*/ 122 h 1496"/>
                  <a:gd name="T40" fmla="*/ 0 w 2771"/>
                  <a:gd name="T41" fmla="*/ 128 h 1496"/>
                  <a:gd name="T42" fmla="*/ 0 w 2771"/>
                  <a:gd name="T43" fmla="*/ 135 h 1496"/>
                  <a:gd name="T44" fmla="*/ 0 w 2771"/>
                  <a:gd name="T45" fmla="*/ 1360 h 1496"/>
                  <a:gd name="T46" fmla="*/ 0 w 2771"/>
                  <a:gd name="T47" fmla="*/ 1368 h 1496"/>
                  <a:gd name="T48" fmla="*/ 0 w 2771"/>
                  <a:gd name="T49" fmla="*/ 1374 h 1496"/>
                  <a:gd name="T50" fmla="*/ 1 w 2771"/>
                  <a:gd name="T51" fmla="*/ 1380 h 1496"/>
                  <a:gd name="T52" fmla="*/ 2 w 2771"/>
                  <a:gd name="T53" fmla="*/ 1387 h 1496"/>
                  <a:gd name="T54" fmla="*/ 6 w 2771"/>
                  <a:gd name="T55" fmla="*/ 1401 h 1496"/>
                  <a:gd name="T56" fmla="*/ 11 w 2771"/>
                  <a:gd name="T57" fmla="*/ 1412 h 1496"/>
                  <a:gd name="T58" fmla="*/ 17 w 2771"/>
                  <a:gd name="T59" fmla="*/ 1425 h 1496"/>
                  <a:gd name="T60" fmla="*/ 24 w 2771"/>
                  <a:gd name="T61" fmla="*/ 1436 h 1496"/>
                  <a:gd name="T62" fmla="*/ 31 w 2771"/>
                  <a:gd name="T63" fmla="*/ 1447 h 1496"/>
                  <a:gd name="T64" fmla="*/ 41 w 2771"/>
                  <a:gd name="T65" fmla="*/ 1456 h 1496"/>
                  <a:gd name="T66" fmla="*/ 49 w 2771"/>
                  <a:gd name="T67" fmla="*/ 1465 h 1496"/>
                  <a:gd name="T68" fmla="*/ 60 w 2771"/>
                  <a:gd name="T69" fmla="*/ 1472 h 1496"/>
                  <a:gd name="T70" fmla="*/ 72 w 2771"/>
                  <a:gd name="T71" fmla="*/ 1480 h 1496"/>
                  <a:gd name="T72" fmla="*/ 84 w 2771"/>
                  <a:gd name="T73" fmla="*/ 1485 h 1496"/>
                  <a:gd name="T74" fmla="*/ 95 w 2771"/>
                  <a:gd name="T75" fmla="*/ 1491 h 1496"/>
                  <a:gd name="T76" fmla="*/ 109 w 2771"/>
                  <a:gd name="T77" fmla="*/ 1494 h 1496"/>
                  <a:gd name="T78" fmla="*/ 116 w 2771"/>
                  <a:gd name="T79" fmla="*/ 1495 h 1496"/>
                  <a:gd name="T80" fmla="*/ 122 w 2771"/>
                  <a:gd name="T81" fmla="*/ 1496 h 1496"/>
                  <a:gd name="T82" fmla="*/ 130 w 2771"/>
                  <a:gd name="T83" fmla="*/ 1496 h 1496"/>
                  <a:gd name="T84" fmla="*/ 136 w 2771"/>
                  <a:gd name="T85" fmla="*/ 1496 h 1496"/>
                  <a:gd name="T86" fmla="*/ 2771 w 2771"/>
                  <a:gd name="T87" fmla="*/ 1496 h 1496"/>
                  <a:gd name="T88" fmla="*/ 2771 w 2771"/>
                  <a:gd name="T89" fmla="*/ 0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6">
                    <a:moveTo>
                      <a:pt x="2771" y="0"/>
                    </a:moveTo>
                    <a:lnTo>
                      <a:pt x="136" y="0"/>
                    </a:lnTo>
                    <a:lnTo>
                      <a:pt x="130" y="0"/>
                    </a:lnTo>
                    <a:lnTo>
                      <a:pt x="122" y="0"/>
                    </a:lnTo>
                    <a:lnTo>
                      <a:pt x="116" y="1"/>
                    </a:lnTo>
                    <a:lnTo>
                      <a:pt x="109" y="2"/>
                    </a:lnTo>
                    <a:lnTo>
                      <a:pt x="95" y="5"/>
                    </a:lnTo>
                    <a:lnTo>
                      <a:pt x="84" y="11"/>
                    </a:lnTo>
                    <a:lnTo>
                      <a:pt x="72" y="16"/>
                    </a:lnTo>
                    <a:lnTo>
                      <a:pt x="60" y="22"/>
                    </a:lnTo>
                    <a:lnTo>
                      <a:pt x="49" y="30"/>
                    </a:lnTo>
                    <a:lnTo>
                      <a:pt x="41" y="40"/>
                    </a:lnTo>
                    <a:lnTo>
                      <a:pt x="31" y="48"/>
                    </a:lnTo>
                    <a:lnTo>
                      <a:pt x="24" y="60"/>
                    </a:lnTo>
                    <a:lnTo>
                      <a:pt x="17" y="71"/>
                    </a:lnTo>
                    <a:lnTo>
                      <a:pt x="11" y="82"/>
                    </a:lnTo>
                    <a:lnTo>
                      <a:pt x="6" y="94"/>
                    </a:lnTo>
                    <a:lnTo>
                      <a:pt x="2" y="107"/>
                    </a:lnTo>
                    <a:lnTo>
                      <a:pt x="1" y="113"/>
                    </a:lnTo>
                    <a:lnTo>
                      <a:pt x="0" y="122"/>
                    </a:lnTo>
                    <a:lnTo>
                      <a:pt x="0" y="128"/>
                    </a:lnTo>
                    <a:lnTo>
                      <a:pt x="0" y="135"/>
                    </a:lnTo>
                    <a:lnTo>
                      <a:pt x="0" y="1360"/>
                    </a:lnTo>
                    <a:lnTo>
                      <a:pt x="0" y="1368"/>
                    </a:lnTo>
                    <a:lnTo>
                      <a:pt x="0" y="1374"/>
                    </a:lnTo>
                    <a:lnTo>
                      <a:pt x="1" y="1380"/>
                    </a:lnTo>
                    <a:lnTo>
                      <a:pt x="2" y="1387"/>
                    </a:lnTo>
                    <a:lnTo>
                      <a:pt x="6" y="1401"/>
                    </a:lnTo>
                    <a:lnTo>
                      <a:pt x="11" y="1412"/>
                    </a:lnTo>
                    <a:lnTo>
                      <a:pt x="17" y="1425"/>
                    </a:lnTo>
                    <a:lnTo>
                      <a:pt x="24" y="1436"/>
                    </a:lnTo>
                    <a:lnTo>
                      <a:pt x="31" y="1447"/>
                    </a:lnTo>
                    <a:lnTo>
                      <a:pt x="41" y="1456"/>
                    </a:lnTo>
                    <a:lnTo>
                      <a:pt x="49" y="1465"/>
                    </a:lnTo>
                    <a:lnTo>
                      <a:pt x="60" y="1472"/>
                    </a:lnTo>
                    <a:lnTo>
                      <a:pt x="72" y="1480"/>
                    </a:lnTo>
                    <a:lnTo>
                      <a:pt x="84" y="1485"/>
                    </a:lnTo>
                    <a:lnTo>
                      <a:pt x="95" y="1491"/>
                    </a:lnTo>
                    <a:lnTo>
                      <a:pt x="109" y="1494"/>
                    </a:lnTo>
                    <a:lnTo>
                      <a:pt x="116" y="1495"/>
                    </a:lnTo>
                    <a:lnTo>
                      <a:pt x="122" y="1496"/>
                    </a:lnTo>
                    <a:lnTo>
                      <a:pt x="130" y="1496"/>
                    </a:lnTo>
                    <a:lnTo>
                      <a:pt x="136" y="1496"/>
                    </a:lnTo>
                    <a:lnTo>
                      <a:pt x="2771" y="1496"/>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7" name="Freeform 15">
                <a:extLst>
                  <a:ext uri="{FF2B5EF4-FFF2-40B4-BE49-F238E27FC236}">
                    <a16:creationId xmlns:a16="http://schemas.microsoft.com/office/drawing/2014/main" id="{88183BBA-F29B-6FE9-B265-3AD2662977EE}"/>
                  </a:ext>
                </a:extLst>
              </p:cNvPr>
              <p:cNvSpPr>
                <a:spLocks/>
              </p:cNvSpPr>
              <p:nvPr/>
            </p:nvSpPr>
            <p:spPr bwMode="auto">
              <a:xfrm>
                <a:off x="2880960" y="3579057"/>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19000">
                    <a:srgbClr val="2F8CA4">
                      <a:lumMod val="80000"/>
                    </a:srgbClr>
                  </a:gs>
                  <a:gs pos="100000">
                    <a:srgbClr val="504160">
                      <a:lumMod val="80000"/>
                      <a:lumOff val="20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8" name="Freeform 16">
                <a:extLst>
                  <a:ext uri="{FF2B5EF4-FFF2-40B4-BE49-F238E27FC236}">
                    <a16:creationId xmlns:a16="http://schemas.microsoft.com/office/drawing/2014/main" id="{0149C925-C07F-F74B-1241-AB2079150E78}"/>
                  </a:ext>
                </a:extLst>
              </p:cNvPr>
              <p:cNvSpPr>
                <a:spLocks/>
              </p:cNvSpPr>
              <p:nvPr/>
            </p:nvSpPr>
            <p:spPr bwMode="auto">
              <a:xfrm>
                <a:off x="2574890" y="3429000"/>
                <a:ext cx="306071" cy="867001"/>
              </a:xfrm>
              <a:custGeom>
                <a:avLst/>
                <a:gdLst>
                  <a:gd name="T0" fmla="*/ 769 w 769"/>
                  <a:gd name="T1" fmla="*/ 2183 h 2183"/>
                  <a:gd name="T2" fmla="*/ 769 w 769"/>
                  <a:gd name="T3" fmla="*/ 376 h 2183"/>
                  <a:gd name="T4" fmla="*/ 1 w 769"/>
                  <a:gd name="T5" fmla="*/ 0 h 2183"/>
                  <a:gd name="T6" fmla="*/ 1 w 769"/>
                  <a:gd name="T7" fmla="*/ 1496 h 2183"/>
                  <a:gd name="T8" fmla="*/ 0 w 769"/>
                  <a:gd name="T9" fmla="*/ 1496 h 2183"/>
                  <a:gd name="T10" fmla="*/ 769 w 769"/>
                  <a:gd name="T11" fmla="*/ 2183 h 2183"/>
                </a:gdLst>
                <a:ahLst/>
                <a:cxnLst>
                  <a:cxn ang="0">
                    <a:pos x="T0" y="T1"/>
                  </a:cxn>
                  <a:cxn ang="0">
                    <a:pos x="T2" y="T3"/>
                  </a:cxn>
                  <a:cxn ang="0">
                    <a:pos x="T4" y="T5"/>
                  </a:cxn>
                  <a:cxn ang="0">
                    <a:pos x="T6" y="T7"/>
                  </a:cxn>
                  <a:cxn ang="0">
                    <a:pos x="T8" y="T9"/>
                  </a:cxn>
                  <a:cxn ang="0">
                    <a:pos x="T10" y="T11"/>
                  </a:cxn>
                </a:cxnLst>
                <a:rect l="0" t="0" r="r" b="b"/>
                <a:pathLst>
                  <a:path w="769" h="2183">
                    <a:moveTo>
                      <a:pt x="769" y="2183"/>
                    </a:moveTo>
                    <a:lnTo>
                      <a:pt x="769" y="376"/>
                    </a:lnTo>
                    <a:lnTo>
                      <a:pt x="1" y="0"/>
                    </a:lnTo>
                    <a:lnTo>
                      <a:pt x="1" y="1496"/>
                    </a:lnTo>
                    <a:lnTo>
                      <a:pt x="0" y="1496"/>
                    </a:lnTo>
                    <a:lnTo>
                      <a:pt x="769" y="2183"/>
                    </a:lnTo>
                    <a:close/>
                  </a:path>
                </a:pathLst>
              </a:custGeom>
              <a:gradFill>
                <a:gsLst>
                  <a:gs pos="0">
                    <a:srgbClr val="504160">
                      <a:lumMod val="50000"/>
                    </a:srgbClr>
                  </a:gs>
                  <a:gs pos="100000">
                    <a:srgbClr val="504160">
                      <a:lumMod val="90000"/>
                      <a:lumOff val="10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69" name="Freeform 17">
                <a:extLst>
                  <a:ext uri="{FF2B5EF4-FFF2-40B4-BE49-F238E27FC236}">
                    <a16:creationId xmlns:a16="http://schemas.microsoft.com/office/drawing/2014/main" id="{36DA7DAE-B20A-EE7C-0238-9C180586806F}"/>
                  </a:ext>
                </a:extLst>
              </p:cNvPr>
              <p:cNvSpPr>
                <a:spLocks/>
              </p:cNvSpPr>
              <p:nvPr/>
            </p:nvSpPr>
            <p:spPr bwMode="auto">
              <a:xfrm>
                <a:off x="1475656" y="4077072"/>
                <a:ext cx="1100424" cy="594276"/>
              </a:xfrm>
              <a:custGeom>
                <a:avLst/>
                <a:gdLst>
                  <a:gd name="T0" fmla="*/ 2771 w 2771"/>
                  <a:gd name="T1" fmla="*/ 0 h 1496"/>
                  <a:gd name="T2" fmla="*/ 136 w 2771"/>
                  <a:gd name="T3" fmla="*/ 0 h 1496"/>
                  <a:gd name="T4" fmla="*/ 130 w 2771"/>
                  <a:gd name="T5" fmla="*/ 0 h 1496"/>
                  <a:gd name="T6" fmla="*/ 122 w 2771"/>
                  <a:gd name="T7" fmla="*/ 0 h 1496"/>
                  <a:gd name="T8" fmla="*/ 116 w 2771"/>
                  <a:gd name="T9" fmla="*/ 1 h 1496"/>
                  <a:gd name="T10" fmla="*/ 109 w 2771"/>
                  <a:gd name="T11" fmla="*/ 2 h 1496"/>
                  <a:gd name="T12" fmla="*/ 95 w 2771"/>
                  <a:gd name="T13" fmla="*/ 5 h 1496"/>
                  <a:gd name="T14" fmla="*/ 84 w 2771"/>
                  <a:gd name="T15" fmla="*/ 11 h 1496"/>
                  <a:gd name="T16" fmla="*/ 72 w 2771"/>
                  <a:gd name="T17" fmla="*/ 16 h 1496"/>
                  <a:gd name="T18" fmla="*/ 60 w 2771"/>
                  <a:gd name="T19" fmla="*/ 22 h 1496"/>
                  <a:gd name="T20" fmla="*/ 49 w 2771"/>
                  <a:gd name="T21" fmla="*/ 30 h 1496"/>
                  <a:gd name="T22" fmla="*/ 41 w 2771"/>
                  <a:gd name="T23" fmla="*/ 39 h 1496"/>
                  <a:gd name="T24" fmla="*/ 31 w 2771"/>
                  <a:gd name="T25" fmla="*/ 48 h 1496"/>
                  <a:gd name="T26" fmla="*/ 24 w 2771"/>
                  <a:gd name="T27" fmla="*/ 60 h 1496"/>
                  <a:gd name="T28" fmla="*/ 17 w 2771"/>
                  <a:gd name="T29" fmla="*/ 71 h 1496"/>
                  <a:gd name="T30" fmla="*/ 11 w 2771"/>
                  <a:gd name="T31" fmla="*/ 82 h 1496"/>
                  <a:gd name="T32" fmla="*/ 6 w 2771"/>
                  <a:gd name="T33" fmla="*/ 94 h 1496"/>
                  <a:gd name="T34" fmla="*/ 2 w 2771"/>
                  <a:gd name="T35" fmla="*/ 107 h 1496"/>
                  <a:gd name="T36" fmla="*/ 1 w 2771"/>
                  <a:gd name="T37" fmla="*/ 113 h 1496"/>
                  <a:gd name="T38" fmla="*/ 0 w 2771"/>
                  <a:gd name="T39" fmla="*/ 122 h 1496"/>
                  <a:gd name="T40" fmla="*/ 0 w 2771"/>
                  <a:gd name="T41" fmla="*/ 128 h 1496"/>
                  <a:gd name="T42" fmla="*/ 0 w 2771"/>
                  <a:gd name="T43" fmla="*/ 135 h 1496"/>
                  <a:gd name="T44" fmla="*/ 0 w 2771"/>
                  <a:gd name="T45" fmla="*/ 1360 h 1496"/>
                  <a:gd name="T46" fmla="*/ 0 w 2771"/>
                  <a:gd name="T47" fmla="*/ 1367 h 1496"/>
                  <a:gd name="T48" fmla="*/ 0 w 2771"/>
                  <a:gd name="T49" fmla="*/ 1374 h 1496"/>
                  <a:gd name="T50" fmla="*/ 1 w 2771"/>
                  <a:gd name="T51" fmla="*/ 1380 h 1496"/>
                  <a:gd name="T52" fmla="*/ 2 w 2771"/>
                  <a:gd name="T53" fmla="*/ 1387 h 1496"/>
                  <a:gd name="T54" fmla="*/ 6 w 2771"/>
                  <a:gd name="T55" fmla="*/ 1401 h 1496"/>
                  <a:gd name="T56" fmla="*/ 11 w 2771"/>
                  <a:gd name="T57" fmla="*/ 1412 h 1496"/>
                  <a:gd name="T58" fmla="*/ 17 w 2771"/>
                  <a:gd name="T59" fmla="*/ 1425 h 1496"/>
                  <a:gd name="T60" fmla="*/ 24 w 2771"/>
                  <a:gd name="T61" fmla="*/ 1436 h 1496"/>
                  <a:gd name="T62" fmla="*/ 31 w 2771"/>
                  <a:gd name="T63" fmla="*/ 1447 h 1496"/>
                  <a:gd name="T64" fmla="*/ 41 w 2771"/>
                  <a:gd name="T65" fmla="*/ 1456 h 1496"/>
                  <a:gd name="T66" fmla="*/ 49 w 2771"/>
                  <a:gd name="T67" fmla="*/ 1465 h 1496"/>
                  <a:gd name="T68" fmla="*/ 60 w 2771"/>
                  <a:gd name="T69" fmla="*/ 1472 h 1496"/>
                  <a:gd name="T70" fmla="*/ 72 w 2771"/>
                  <a:gd name="T71" fmla="*/ 1480 h 1496"/>
                  <a:gd name="T72" fmla="*/ 84 w 2771"/>
                  <a:gd name="T73" fmla="*/ 1485 h 1496"/>
                  <a:gd name="T74" fmla="*/ 95 w 2771"/>
                  <a:gd name="T75" fmla="*/ 1491 h 1496"/>
                  <a:gd name="T76" fmla="*/ 109 w 2771"/>
                  <a:gd name="T77" fmla="*/ 1494 h 1496"/>
                  <a:gd name="T78" fmla="*/ 116 w 2771"/>
                  <a:gd name="T79" fmla="*/ 1495 h 1496"/>
                  <a:gd name="T80" fmla="*/ 122 w 2771"/>
                  <a:gd name="T81" fmla="*/ 1496 h 1496"/>
                  <a:gd name="T82" fmla="*/ 130 w 2771"/>
                  <a:gd name="T83" fmla="*/ 1496 h 1496"/>
                  <a:gd name="T84" fmla="*/ 136 w 2771"/>
                  <a:gd name="T85" fmla="*/ 1496 h 1496"/>
                  <a:gd name="T86" fmla="*/ 2771 w 2771"/>
                  <a:gd name="T87" fmla="*/ 1496 h 1496"/>
                  <a:gd name="T88" fmla="*/ 2771 w 2771"/>
                  <a:gd name="T89" fmla="*/ 0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6">
                    <a:moveTo>
                      <a:pt x="2771" y="0"/>
                    </a:moveTo>
                    <a:lnTo>
                      <a:pt x="136" y="0"/>
                    </a:lnTo>
                    <a:lnTo>
                      <a:pt x="130" y="0"/>
                    </a:lnTo>
                    <a:lnTo>
                      <a:pt x="122" y="0"/>
                    </a:lnTo>
                    <a:lnTo>
                      <a:pt x="116" y="1"/>
                    </a:lnTo>
                    <a:lnTo>
                      <a:pt x="109" y="2"/>
                    </a:lnTo>
                    <a:lnTo>
                      <a:pt x="95" y="5"/>
                    </a:lnTo>
                    <a:lnTo>
                      <a:pt x="84" y="11"/>
                    </a:lnTo>
                    <a:lnTo>
                      <a:pt x="72" y="16"/>
                    </a:lnTo>
                    <a:lnTo>
                      <a:pt x="60" y="22"/>
                    </a:lnTo>
                    <a:lnTo>
                      <a:pt x="49" y="30"/>
                    </a:lnTo>
                    <a:lnTo>
                      <a:pt x="41" y="39"/>
                    </a:lnTo>
                    <a:lnTo>
                      <a:pt x="31" y="48"/>
                    </a:lnTo>
                    <a:lnTo>
                      <a:pt x="24" y="60"/>
                    </a:lnTo>
                    <a:lnTo>
                      <a:pt x="17" y="71"/>
                    </a:lnTo>
                    <a:lnTo>
                      <a:pt x="11" y="82"/>
                    </a:lnTo>
                    <a:lnTo>
                      <a:pt x="6" y="94"/>
                    </a:lnTo>
                    <a:lnTo>
                      <a:pt x="2" y="107"/>
                    </a:lnTo>
                    <a:lnTo>
                      <a:pt x="1" y="113"/>
                    </a:lnTo>
                    <a:lnTo>
                      <a:pt x="0" y="122"/>
                    </a:lnTo>
                    <a:lnTo>
                      <a:pt x="0" y="128"/>
                    </a:lnTo>
                    <a:lnTo>
                      <a:pt x="0" y="135"/>
                    </a:lnTo>
                    <a:lnTo>
                      <a:pt x="0" y="1360"/>
                    </a:lnTo>
                    <a:lnTo>
                      <a:pt x="0" y="1367"/>
                    </a:lnTo>
                    <a:lnTo>
                      <a:pt x="0" y="1374"/>
                    </a:lnTo>
                    <a:lnTo>
                      <a:pt x="1" y="1380"/>
                    </a:lnTo>
                    <a:lnTo>
                      <a:pt x="2" y="1387"/>
                    </a:lnTo>
                    <a:lnTo>
                      <a:pt x="6" y="1401"/>
                    </a:lnTo>
                    <a:lnTo>
                      <a:pt x="11" y="1412"/>
                    </a:lnTo>
                    <a:lnTo>
                      <a:pt x="17" y="1425"/>
                    </a:lnTo>
                    <a:lnTo>
                      <a:pt x="24" y="1436"/>
                    </a:lnTo>
                    <a:lnTo>
                      <a:pt x="31" y="1447"/>
                    </a:lnTo>
                    <a:lnTo>
                      <a:pt x="41" y="1456"/>
                    </a:lnTo>
                    <a:lnTo>
                      <a:pt x="49" y="1465"/>
                    </a:lnTo>
                    <a:lnTo>
                      <a:pt x="60" y="1472"/>
                    </a:lnTo>
                    <a:lnTo>
                      <a:pt x="72" y="1480"/>
                    </a:lnTo>
                    <a:lnTo>
                      <a:pt x="84" y="1485"/>
                    </a:lnTo>
                    <a:lnTo>
                      <a:pt x="95" y="1491"/>
                    </a:lnTo>
                    <a:lnTo>
                      <a:pt x="109" y="1494"/>
                    </a:lnTo>
                    <a:lnTo>
                      <a:pt x="116" y="1495"/>
                    </a:lnTo>
                    <a:lnTo>
                      <a:pt x="122" y="1496"/>
                    </a:lnTo>
                    <a:lnTo>
                      <a:pt x="130" y="1496"/>
                    </a:lnTo>
                    <a:lnTo>
                      <a:pt x="136" y="1496"/>
                    </a:lnTo>
                    <a:lnTo>
                      <a:pt x="2771" y="1496"/>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70" name="Freeform 18">
                <a:extLst>
                  <a:ext uri="{FF2B5EF4-FFF2-40B4-BE49-F238E27FC236}">
                    <a16:creationId xmlns:a16="http://schemas.microsoft.com/office/drawing/2014/main" id="{72AE22EB-D370-C436-B52F-76AAD5BCB41C}"/>
                  </a:ext>
                </a:extLst>
              </p:cNvPr>
              <p:cNvSpPr>
                <a:spLocks/>
              </p:cNvSpPr>
              <p:nvPr/>
            </p:nvSpPr>
            <p:spPr bwMode="auto">
              <a:xfrm>
                <a:off x="2880960" y="4353369"/>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0">
                    <a:srgbClr val="009783">
                      <a:lumMod val="75000"/>
                    </a:srgbClr>
                  </a:gs>
                  <a:gs pos="100000">
                    <a:srgbClr val="009783"/>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71" name="Freeform 19">
                <a:extLst>
                  <a:ext uri="{FF2B5EF4-FFF2-40B4-BE49-F238E27FC236}">
                    <a16:creationId xmlns:a16="http://schemas.microsoft.com/office/drawing/2014/main" id="{D590F55B-E624-84A6-893D-7CDBF0B3C4D2}"/>
                  </a:ext>
                </a:extLst>
              </p:cNvPr>
              <p:cNvSpPr>
                <a:spLocks/>
              </p:cNvSpPr>
              <p:nvPr/>
            </p:nvSpPr>
            <p:spPr bwMode="auto">
              <a:xfrm>
                <a:off x="2574890" y="4077072"/>
                <a:ext cx="306071" cy="995622"/>
              </a:xfrm>
              <a:custGeom>
                <a:avLst/>
                <a:gdLst>
                  <a:gd name="T0" fmla="*/ 769 w 769"/>
                  <a:gd name="T1" fmla="*/ 2508 h 2508"/>
                  <a:gd name="T2" fmla="*/ 769 w 769"/>
                  <a:gd name="T3" fmla="*/ 696 h 2508"/>
                  <a:gd name="T4" fmla="*/ 1 w 769"/>
                  <a:gd name="T5" fmla="*/ 0 h 2508"/>
                  <a:gd name="T6" fmla="*/ 1 w 769"/>
                  <a:gd name="T7" fmla="*/ 1496 h 2508"/>
                  <a:gd name="T8" fmla="*/ 0 w 769"/>
                  <a:gd name="T9" fmla="*/ 1496 h 2508"/>
                  <a:gd name="T10" fmla="*/ 769 w 769"/>
                  <a:gd name="T11" fmla="*/ 2508 h 2508"/>
                </a:gdLst>
                <a:ahLst/>
                <a:cxnLst>
                  <a:cxn ang="0">
                    <a:pos x="T0" y="T1"/>
                  </a:cxn>
                  <a:cxn ang="0">
                    <a:pos x="T2" y="T3"/>
                  </a:cxn>
                  <a:cxn ang="0">
                    <a:pos x="T4" y="T5"/>
                  </a:cxn>
                  <a:cxn ang="0">
                    <a:pos x="T6" y="T7"/>
                  </a:cxn>
                  <a:cxn ang="0">
                    <a:pos x="T8" y="T9"/>
                  </a:cxn>
                  <a:cxn ang="0">
                    <a:pos x="T10" y="T11"/>
                  </a:cxn>
                </a:cxnLst>
                <a:rect l="0" t="0" r="r" b="b"/>
                <a:pathLst>
                  <a:path w="769" h="2508">
                    <a:moveTo>
                      <a:pt x="769" y="2508"/>
                    </a:moveTo>
                    <a:lnTo>
                      <a:pt x="769" y="696"/>
                    </a:lnTo>
                    <a:lnTo>
                      <a:pt x="1" y="0"/>
                    </a:lnTo>
                    <a:lnTo>
                      <a:pt x="1" y="1496"/>
                    </a:lnTo>
                    <a:lnTo>
                      <a:pt x="0" y="1496"/>
                    </a:lnTo>
                    <a:lnTo>
                      <a:pt x="769" y="2508"/>
                    </a:lnTo>
                    <a:close/>
                  </a:path>
                </a:pathLst>
              </a:custGeom>
              <a:gradFill>
                <a:gsLst>
                  <a:gs pos="0">
                    <a:srgbClr val="009783">
                      <a:lumMod val="50000"/>
                    </a:srgbClr>
                  </a:gs>
                  <a:gs pos="100000">
                    <a:srgbClr val="009783"/>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72" name="TextBox 94">
                <a:extLst>
                  <a:ext uri="{FF2B5EF4-FFF2-40B4-BE49-F238E27FC236}">
                    <a16:creationId xmlns:a16="http://schemas.microsoft.com/office/drawing/2014/main" id="{8A79A2A5-05C4-F828-85FB-597C6160CFF4}"/>
                  </a:ext>
                </a:extLst>
              </p:cNvPr>
              <p:cNvSpPr txBox="1"/>
              <p:nvPr/>
            </p:nvSpPr>
            <p:spPr>
              <a:xfrm>
                <a:off x="3097369" y="1433463"/>
                <a:ext cx="4894043" cy="276999"/>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Entra en contacto con el mundo  real de la empresa</a:t>
                </a:r>
              </a:p>
            </p:txBody>
          </p:sp>
          <p:sp>
            <p:nvSpPr>
              <p:cNvPr id="16473" name="Rectangle 108">
                <a:extLst>
                  <a:ext uri="{FF2B5EF4-FFF2-40B4-BE49-F238E27FC236}">
                    <a16:creationId xmlns:a16="http://schemas.microsoft.com/office/drawing/2014/main" id="{B259AB27-43F4-4AA4-31F0-1B825F210CFF}"/>
                  </a:ext>
                </a:extLst>
              </p:cNvPr>
              <p:cNvSpPr/>
              <p:nvPr/>
            </p:nvSpPr>
            <p:spPr>
              <a:xfrm>
                <a:off x="1831061" y="1547299"/>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01</a:t>
                </a:r>
              </a:p>
            </p:txBody>
          </p:sp>
          <p:sp>
            <p:nvSpPr>
              <p:cNvPr id="16474" name="Rectangle 108">
                <a:extLst>
                  <a:ext uri="{FF2B5EF4-FFF2-40B4-BE49-F238E27FC236}">
                    <a16:creationId xmlns:a16="http://schemas.microsoft.com/office/drawing/2014/main" id="{A5462E48-7977-0040-5A4F-D94F1137DE8E}"/>
                  </a:ext>
                </a:extLst>
              </p:cNvPr>
              <p:cNvSpPr/>
              <p:nvPr/>
            </p:nvSpPr>
            <p:spPr>
              <a:xfrm>
                <a:off x="1831061" y="2202271"/>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02</a:t>
                </a:r>
              </a:p>
            </p:txBody>
          </p:sp>
          <p:sp>
            <p:nvSpPr>
              <p:cNvPr id="16475" name="Rectangle 108">
                <a:extLst>
                  <a:ext uri="{FF2B5EF4-FFF2-40B4-BE49-F238E27FC236}">
                    <a16:creationId xmlns:a16="http://schemas.microsoft.com/office/drawing/2014/main" id="{B093E5A6-58D7-234E-58E8-CFC9BD2510E2}"/>
                  </a:ext>
                </a:extLst>
              </p:cNvPr>
              <p:cNvSpPr/>
              <p:nvPr/>
            </p:nvSpPr>
            <p:spPr>
              <a:xfrm>
                <a:off x="1831060" y="2898488"/>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03</a:t>
                </a:r>
              </a:p>
            </p:txBody>
          </p:sp>
          <p:sp>
            <p:nvSpPr>
              <p:cNvPr id="16476" name="Rectangle 108">
                <a:extLst>
                  <a:ext uri="{FF2B5EF4-FFF2-40B4-BE49-F238E27FC236}">
                    <a16:creationId xmlns:a16="http://schemas.microsoft.com/office/drawing/2014/main" id="{4CFD9282-CC39-61FB-AE0F-D11BE9365365}"/>
                  </a:ext>
                </a:extLst>
              </p:cNvPr>
              <p:cNvSpPr/>
              <p:nvPr/>
            </p:nvSpPr>
            <p:spPr>
              <a:xfrm>
                <a:off x="1821920" y="3527566"/>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04</a:t>
                </a:r>
              </a:p>
            </p:txBody>
          </p:sp>
          <p:sp>
            <p:nvSpPr>
              <p:cNvPr id="16477" name="Rectangle 108">
                <a:extLst>
                  <a:ext uri="{FF2B5EF4-FFF2-40B4-BE49-F238E27FC236}">
                    <a16:creationId xmlns:a16="http://schemas.microsoft.com/office/drawing/2014/main" id="{77534575-2268-BC9E-D47C-867AFA5099C6}"/>
                  </a:ext>
                </a:extLst>
              </p:cNvPr>
              <p:cNvSpPr/>
              <p:nvPr/>
            </p:nvSpPr>
            <p:spPr>
              <a:xfrm>
                <a:off x="1841545" y="4182127"/>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05</a:t>
                </a:r>
              </a:p>
            </p:txBody>
          </p:sp>
          <p:sp>
            <p:nvSpPr>
              <p:cNvPr id="16478" name="TextBox 94">
                <a:extLst>
                  <a:ext uri="{FF2B5EF4-FFF2-40B4-BE49-F238E27FC236}">
                    <a16:creationId xmlns:a16="http://schemas.microsoft.com/office/drawing/2014/main" id="{77548BAB-1CE2-FDB0-5AE0-8ACB3773A44A}"/>
                  </a:ext>
                </a:extLst>
              </p:cNvPr>
              <p:cNvSpPr txBox="1"/>
              <p:nvPr/>
            </p:nvSpPr>
            <p:spPr>
              <a:xfrm>
                <a:off x="3097368" y="2189316"/>
                <a:ext cx="4894043" cy="264445"/>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Aprende trabajando</a:t>
                </a:r>
              </a:p>
            </p:txBody>
          </p:sp>
          <p:sp>
            <p:nvSpPr>
              <p:cNvPr id="16479" name="TextBox 94">
                <a:extLst>
                  <a:ext uri="{FF2B5EF4-FFF2-40B4-BE49-F238E27FC236}">
                    <a16:creationId xmlns:a16="http://schemas.microsoft.com/office/drawing/2014/main" id="{952F782C-8FA0-E0B3-9C24-80650BE01B7F}"/>
                  </a:ext>
                </a:extLst>
              </p:cNvPr>
              <p:cNvSpPr txBox="1"/>
              <p:nvPr/>
            </p:nvSpPr>
            <p:spPr>
              <a:xfrm>
                <a:off x="3097368" y="2990593"/>
                <a:ext cx="4894043" cy="264445"/>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Aumenta su motivación</a:t>
                </a:r>
              </a:p>
            </p:txBody>
          </p:sp>
          <p:sp>
            <p:nvSpPr>
              <p:cNvPr id="16480" name="TextBox 94">
                <a:extLst>
                  <a:ext uri="{FF2B5EF4-FFF2-40B4-BE49-F238E27FC236}">
                    <a16:creationId xmlns:a16="http://schemas.microsoft.com/office/drawing/2014/main" id="{73EEB13E-E2CD-6F7F-3A49-FF7815029417}"/>
                  </a:ext>
                </a:extLst>
              </p:cNvPr>
              <p:cNvSpPr txBox="1"/>
              <p:nvPr/>
            </p:nvSpPr>
            <p:spPr>
              <a:xfrm>
                <a:off x="3097368" y="3800219"/>
                <a:ext cx="4894043" cy="528890"/>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Mejora su currículum y sus perspectivas laborales </a:t>
                </a:r>
              </a:p>
              <a:p>
                <a:pPr defTabSz="1218987" eaLnBrk="1" fontAlgn="auto" hangingPunct="1">
                  <a:spcBef>
                    <a:spcPts val="0"/>
                  </a:spcBef>
                  <a:spcAft>
                    <a:spcPts val="0"/>
                  </a:spcAft>
                </a:pPr>
                <a:r>
                  <a:rPr lang="es-ES" sz="1800" i="0" kern="0" dirty="0">
                    <a:solidFill>
                      <a:prstClr val="white"/>
                    </a:solidFill>
                    <a:latin typeface="Calibri"/>
                    <a:cs typeface="Arial" pitchFamily="34" charset="0"/>
                  </a:rPr>
                  <a:t>.</a:t>
                </a:r>
              </a:p>
            </p:txBody>
          </p:sp>
          <p:sp>
            <p:nvSpPr>
              <p:cNvPr id="16481" name="TextBox 94">
                <a:extLst>
                  <a:ext uri="{FF2B5EF4-FFF2-40B4-BE49-F238E27FC236}">
                    <a16:creationId xmlns:a16="http://schemas.microsoft.com/office/drawing/2014/main" id="{89F22E7B-675E-B5AB-0B19-F63285C53A3E}"/>
                  </a:ext>
                </a:extLst>
              </p:cNvPr>
              <p:cNvSpPr txBox="1"/>
              <p:nvPr/>
            </p:nvSpPr>
            <p:spPr>
              <a:xfrm>
                <a:off x="3097368" y="4574531"/>
                <a:ext cx="4894043" cy="276999"/>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Recibe una remuneración y cotiza a la SS</a:t>
                </a:r>
              </a:p>
            </p:txBody>
          </p:sp>
          <p:sp>
            <p:nvSpPr>
              <p:cNvPr id="16482" name="Freeform 17">
                <a:extLst>
                  <a:ext uri="{FF2B5EF4-FFF2-40B4-BE49-F238E27FC236}">
                    <a16:creationId xmlns:a16="http://schemas.microsoft.com/office/drawing/2014/main" id="{DDBD6E37-49B4-9EF2-CC42-872E9D5EF1C5}"/>
                  </a:ext>
                </a:extLst>
              </p:cNvPr>
              <p:cNvSpPr>
                <a:spLocks/>
              </p:cNvSpPr>
              <p:nvPr/>
            </p:nvSpPr>
            <p:spPr bwMode="auto">
              <a:xfrm>
                <a:off x="1474466" y="4770650"/>
                <a:ext cx="1100424" cy="594276"/>
              </a:xfrm>
              <a:custGeom>
                <a:avLst/>
                <a:gdLst>
                  <a:gd name="T0" fmla="*/ 2771 w 2771"/>
                  <a:gd name="T1" fmla="*/ 0 h 1496"/>
                  <a:gd name="T2" fmla="*/ 136 w 2771"/>
                  <a:gd name="T3" fmla="*/ 0 h 1496"/>
                  <a:gd name="T4" fmla="*/ 130 w 2771"/>
                  <a:gd name="T5" fmla="*/ 0 h 1496"/>
                  <a:gd name="T6" fmla="*/ 122 w 2771"/>
                  <a:gd name="T7" fmla="*/ 0 h 1496"/>
                  <a:gd name="T8" fmla="*/ 116 w 2771"/>
                  <a:gd name="T9" fmla="*/ 1 h 1496"/>
                  <a:gd name="T10" fmla="*/ 109 w 2771"/>
                  <a:gd name="T11" fmla="*/ 2 h 1496"/>
                  <a:gd name="T12" fmla="*/ 95 w 2771"/>
                  <a:gd name="T13" fmla="*/ 5 h 1496"/>
                  <a:gd name="T14" fmla="*/ 84 w 2771"/>
                  <a:gd name="T15" fmla="*/ 11 h 1496"/>
                  <a:gd name="T16" fmla="*/ 72 w 2771"/>
                  <a:gd name="T17" fmla="*/ 16 h 1496"/>
                  <a:gd name="T18" fmla="*/ 60 w 2771"/>
                  <a:gd name="T19" fmla="*/ 22 h 1496"/>
                  <a:gd name="T20" fmla="*/ 49 w 2771"/>
                  <a:gd name="T21" fmla="*/ 30 h 1496"/>
                  <a:gd name="T22" fmla="*/ 41 w 2771"/>
                  <a:gd name="T23" fmla="*/ 39 h 1496"/>
                  <a:gd name="T24" fmla="*/ 31 w 2771"/>
                  <a:gd name="T25" fmla="*/ 48 h 1496"/>
                  <a:gd name="T26" fmla="*/ 24 w 2771"/>
                  <a:gd name="T27" fmla="*/ 60 h 1496"/>
                  <a:gd name="T28" fmla="*/ 17 w 2771"/>
                  <a:gd name="T29" fmla="*/ 71 h 1496"/>
                  <a:gd name="T30" fmla="*/ 11 w 2771"/>
                  <a:gd name="T31" fmla="*/ 82 h 1496"/>
                  <a:gd name="T32" fmla="*/ 6 w 2771"/>
                  <a:gd name="T33" fmla="*/ 94 h 1496"/>
                  <a:gd name="T34" fmla="*/ 2 w 2771"/>
                  <a:gd name="T35" fmla="*/ 107 h 1496"/>
                  <a:gd name="T36" fmla="*/ 1 w 2771"/>
                  <a:gd name="T37" fmla="*/ 113 h 1496"/>
                  <a:gd name="T38" fmla="*/ 0 w 2771"/>
                  <a:gd name="T39" fmla="*/ 122 h 1496"/>
                  <a:gd name="T40" fmla="*/ 0 w 2771"/>
                  <a:gd name="T41" fmla="*/ 128 h 1496"/>
                  <a:gd name="T42" fmla="*/ 0 w 2771"/>
                  <a:gd name="T43" fmla="*/ 135 h 1496"/>
                  <a:gd name="T44" fmla="*/ 0 w 2771"/>
                  <a:gd name="T45" fmla="*/ 1360 h 1496"/>
                  <a:gd name="T46" fmla="*/ 0 w 2771"/>
                  <a:gd name="T47" fmla="*/ 1367 h 1496"/>
                  <a:gd name="T48" fmla="*/ 0 w 2771"/>
                  <a:gd name="T49" fmla="*/ 1374 h 1496"/>
                  <a:gd name="T50" fmla="*/ 1 w 2771"/>
                  <a:gd name="T51" fmla="*/ 1380 h 1496"/>
                  <a:gd name="T52" fmla="*/ 2 w 2771"/>
                  <a:gd name="T53" fmla="*/ 1387 h 1496"/>
                  <a:gd name="T54" fmla="*/ 6 w 2771"/>
                  <a:gd name="T55" fmla="*/ 1401 h 1496"/>
                  <a:gd name="T56" fmla="*/ 11 w 2771"/>
                  <a:gd name="T57" fmla="*/ 1412 h 1496"/>
                  <a:gd name="T58" fmla="*/ 17 w 2771"/>
                  <a:gd name="T59" fmla="*/ 1425 h 1496"/>
                  <a:gd name="T60" fmla="*/ 24 w 2771"/>
                  <a:gd name="T61" fmla="*/ 1436 h 1496"/>
                  <a:gd name="T62" fmla="*/ 31 w 2771"/>
                  <a:gd name="T63" fmla="*/ 1447 h 1496"/>
                  <a:gd name="T64" fmla="*/ 41 w 2771"/>
                  <a:gd name="T65" fmla="*/ 1456 h 1496"/>
                  <a:gd name="T66" fmla="*/ 49 w 2771"/>
                  <a:gd name="T67" fmla="*/ 1465 h 1496"/>
                  <a:gd name="T68" fmla="*/ 60 w 2771"/>
                  <a:gd name="T69" fmla="*/ 1472 h 1496"/>
                  <a:gd name="T70" fmla="*/ 72 w 2771"/>
                  <a:gd name="T71" fmla="*/ 1480 h 1496"/>
                  <a:gd name="T72" fmla="*/ 84 w 2771"/>
                  <a:gd name="T73" fmla="*/ 1485 h 1496"/>
                  <a:gd name="T74" fmla="*/ 95 w 2771"/>
                  <a:gd name="T75" fmla="*/ 1491 h 1496"/>
                  <a:gd name="T76" fmla="*/ 109 w 2771"/>
                  <a:gd name="T77" fmla="*/ 1494 h 1496"/>
                  <a:gd name="T78" fmla="*/ 116 w 2771"/>
                  <a:gd name="T79" fmla="*/ 1495 h 1496"/>
                  <a:gd name="T80" fmla="*/ 122 w 2771"/>
                  <a:gd name="T81" fmla="*/ 1496 h 1496"/>
                  <a:gd name="T82" fmla="*/ 130 w 2771"/>
                  <a:gd name="T83" fmla="*/ 1496 h 1496"/>
                  <a:gd name="T84" fmla="*/ 136 w 2771"/>
                  <a:gd name="T85" fmla="*/ 1496 h 1496"/>
                  <a:gd name="T86" fmla="*/ 2771 w 2771"/>
                  <a:gd name="T87" fmla="*/ 1496 h 1496"/>
                  <a:gd name="T88" fmla="*/ 2771 w 2771"/>
                  <a:gd name="T89" fmla="*/ 0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6">
                    <a:moveTo>
                      <a:pt x="2771" y="0"/>
                    </a:moveTo>
                    <a:lnTo>
                      <a:pt x="136" y="0"/>
                    </a:lnTo>
                    <a:lnTo>
                      <a:pt x="130" y="0"/>
                    </a:lnTo>
                    <a:lnTo>
                      <a:pt x="122" y="0"/>
                    </a:lnTo>
                    <a:lnTo>
                      <a:pt x="116" y="1"/>
                    </a:lnTo>
                    <a:lnTo>
                      <a:pt x="109" y="2"/>
                    </a:lnTo>
                    <a:lnTo>
                      <a:pt x="95" y="5"/>
                    </a:lnTo>
                    <a:lnTo>
                      <a:pt x="84" y="11"/>
                    </a:lnTo>
                    <a:lnTo>
                      <a:pt x="72" y="16"/>
                    </a:lnTo>
                    <a:lnTo>
                      <a:pt x="60" y="22"/>
                    </a:lnTo>
                    <a:lnTo>
                      <a:pt x="49" y="30"/>
                    </a:lnTo>
                    <a:lnTo>
                      <a:pt x="41" y="39"/>
                    </a:lnTo>
                    <a:lnTo>
                      <a:pt x="31" y="48"/>
                    </a:lnTo>
                    <a:lnTo>
                      <a:pt x="24" y="60"/>
                    </a:lnTo>
                    <a:lnTo>
                      <a:pt x="17" y="71"/>
                    </a:lnTo>
                    <a:lnTo>
                      <a:pt x="11" y="82"/>
                    </a:lnTo>
                    <a:lnTo>
                      <a:pt x="6" y="94"/>
                    </a:lnTo>
                    <a:lnTo>
                      <a:pt x="2" y="107"/>
                    </a:lnTo>
                    <a:lnTo>
                      <a:pt x="1" y="113"/>
                    </a:lnTo>
                    <a:lnTo>
                      <a:pt x="0" y="122"/>
                    </a:lnTo>
                    <a:lnTo>
                      <a:pt x="0" y="128"/>
                    </a:lnTo>
                    <a:lnTo>
                      <a:pt x="0" y="135"/>
                    </a:lnTo>
                    <a:lnTo>
                      <a:pt x="0" y="1360"/>
                    </a:lnTo>
                    <a:lnTo>
                      <a:pt x="0" y="1367"/>
                    </a:lnTo>
                    <a:lnTo>
                      <a:pt x="0" y="1374"/>
                    </a:lnTo>
                    <a:lnTo>
                      <a:pt x="1" y="1380"/>
                    </a:lnTo>
                    <a:lnTo>
                      <a:pt x="2" y="1387"/>
                    </a:lnTo>
                    <a:lnTo>
                      <a:pt x="6" y="1401"/>
                    </a:lnTo>
                    <a:lnTo>
                      <a:pt x="11" y="1412"/>
                    </a:lnTo>
                    <a:lnTo>
                      <a:pt x="17" y="1425"/>
                    </a:lnTo>
                    <a:lnTo>
                      <a:pt x="24" y="1436"/>
                    </a:lnTo>
                    <a:lnTo>
                      <a:pt x="31" y="1447"/>
                    </a:lnTo>
                    <a:lnTo>
                      <a:pt x="41" y="1456"/>
                    </a:lnTo>
                    <a:lnTo>
                      <a:pt x="49" y="1465"/>
                    </a:lnTo>
                    <a:lnTo>
                      <a:pt x="60" y="1472"/>
                    </a:lnTo>
                    <a:lnTo>
                      <a:pt x="72" y="1480"/>
                    </a:lnTo>
                    <a:lnTo>
                      <a:pt x="84" y="1485"/>
                    </a:lnTo>
                    <a:lnTo>
                      <a:pt x="95" y="1491"/>
                    </a:lnTo>
                    <a:lnTo>
                      <a:pt x="109" y="1494"/>
                    </a:lnTo>
                    <a:lnTo>
                      <a:pt x="116" y="1495"/>
                    </a:lnTo>
                    <a:lnTo>
                      <a:pt x="122" y="1496"/>
                    </a:lnTo>
                    <a:lnTo>
                      <a:pt x="130" y="1496"/>
                    </a:lnTo>
                    <a:lnTo>
                      <a:pt x="136" y="1496"/>
                    </a:lnTo>
                    <a:lnTo>
                      <a:pt x="2771" y="1496"/>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483" name="Freeform 18">
                <a:extLst>
                  <a:ext uri="{FF2B5EF4-FFF2-40B4-BE49-F238E27FC236}">
                    <a16:creationId xmlns:a16="http://schemas.microsoft.com/office/drawing/2014/main" id="{0CA224B8-039F-56C8-6E95-AFFA8E07335F}"/>
                  </a:ext>
                </a:extLst>
              </p:cNvPr>
              <p:cNvSpPr>
                <a:spLocks/>
              </p:cNvSpPr>
              <p:nvPr/>
            </p:nvSpPr>
            <p:spPr bwMode="auto">
              <a:xfrm>
                <a:off x="2879770" y="5157947"/>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51000">
                    <a:schemeClr val="accent3">
                      <a:lumMod val="75000"/>
                    </a:schemeClr>
                  </a:gs>
                  <a:gs pos="100000">
                    <a:schemeClr val="accent3">
                      <a:lumMod val="40000"/>
                      <a:lumOff val="60000"/>
                    </a:schemeClr>
                  </a:gs>
                </a:gsLst>
                <a:lin ang="10800000" scaled="1"/>
              </a:gradFill>
              <a:ln>
                <a:noFill/>
              </a:ln>
            </p:spPr>
            <p:txBody>
              <a:bodyPr vert="horz" wrap="square" lIns="68598" tIns="34299" rIns="68598" bIns="34299" numCol="1" anchor="t" anchorCtr="0" compatLnSpc="1">
                <a:prstTxWarp prst="textNoShape">
                  <a:avLst/>
                </a:prstTxWarp>
              </a:bodyPr>
              <a:lstStyle/>
              <a:p>
                <a:pPr defTabSz="1218987" eaLnBrk="1" fontAlgn="auto" hangingPunct="1">
                  <a:spcBef>
                    <a:spcPts val="0"/>
                  </a:spcBef>
                  <a:spcAft>
                    <a:spcPts val="0"/>
                  </a:spcAft>
                </a:pPr>
                <a:endParaRPr lang="en-US" sz="1800" i="0" kern="0">
                  <a:solidFill>
                    <a:prstClr val="black"/>
                  </a:solidFill>
                  <a:latin typeface="Calibri"/>
                </a:endParaRPr>
              </a:p>
            </p:txBody>
          </p:sp>
          <p:sp>
            <p:nvSpPr>
              <p:cNvPr id="16484" name="Rectangle 108">
                <a:extLst>
                  <a:ext uri="{FF2B5EF4-FFF2-40B4-BE49-F238E27FC236}">
                    <a16:creationId xmlns:a16="http://schemas.microsoft.com/office/drawing/2014/main" id="{3314ED90-57F7-B140-8E58-7CDDFAFE91DB}"/>
                  </a:ext>
                </a:extLst>
              </p:cNvPr>
              <p:cNvSpPr/>
              <p:nvPr/>
            </p:nvSpPr>
            <p:spPr>
              <a:xfrm>
                <a:off x="1840355" y="4875705"/>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06</a:t>
                </a:r>
              </a:p>
            </p:txBody>
          </p:sp>
          <p:sp>
            <p:nvSpPr>
              <p:cNvPr id="16485" name="TextBox 94">
                <a:extLst>
                  <a:ext uri="{FF2B5EF4-FFF2-40B4-BE49-F238E27FC236}">
                    <a16:creationId xmlns:a16="http://schemas.microsoft.com/office/drawing/2014/main" id="{901E675A-3FA2-FF4D-B6BA-A5FDEA5DB2D1}"/>
                  </a:ext>
                </a:extLst>
              </p:cNvPr>
              <p:cNvSpPr txBox="1"/>
              <p:nvPr/>
            </p:nvSpPr>
            <p:spPr>
              <a:xfrm>
                <a:off x="3112766" y="5254864"/>
                <a:ext cx="4894043" cy="553998"/>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Comprueba de forma práctica si aquello para lo que se ha formado coincide con sus intereses</a:t>
                </a:r>
              </a:p>
            </p:txBody>
          </p:sp>
          <p:sp>
            <p:nvSpPr>
              <p:cNvPr id="16486" name="Forma libre 108">
                <a:extLst>
                  <a:ext uri="{FF2B5EF4-FFF2-40B4-BE49-F238E27FC236}">
                    <a16:creationId xmlns:a16="http://schemas.microsoft.com/office/drawing/2014/main" id="{A2FE3CA8-5C77-A9F5-9FA5-6272D4664F5F}"/>
                  </a:ext>
                </a:extLst>
              </p:cNvPr>
              <p:cNvSpPr/>
              <p:nvPr/>
            </p:nvSpPr>
            <p:spPr bwMode="auto">
              <a:xfrm>
                <a:off x="2562225" y="4767833"/>
                <a:ext cx="323850" cy="1114425"/>
              </a:xfrm>
              <a:custGeom>
                <a:avLst/>
                <a:gdLst>
                  <a:gd name="connsiteX0" fmla="*/ 9525 w 323850"/>
                  <a:gd name="connsiteY0" fmla="*/ 0 h 1114425"/>
                  <a:gd name="connsiteX1" fmla="*/ 323850 w 323850"/>
                  <a:gd name="connsiteY1" fmla="*/ 400050 h 1114425"/>
                  <a:gd name="connsiteX2" fmla="*/ 323850 w 323850"/>
                  <a:gd name="connsiteY2" fmla="*/ 1114425 h 1114425"/>
                  <a:gd name="connsiteX3" fmla="*/ 0 w 323850"/>
                  <a:gd name="connsiteY3" fmla="*/ 590550 h 1114425"/>
                  <a:gd name="connsiteX4" fmla="*/ 9525 w 323850"/>
                  <a:gd name="connsiteY4" fmla="*/ 0 h 111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1114425">
                    <a:moveTo>
                      <a:pt x="9525" y="0"/>
                    </a:moveTo>
                    <a:lnTo>
                      <a:pt x="323850" y="400050"/>
                    </a:lnTo>
                    <a:lnTo>
                      <a:pt x="323850" y="1114425"/>
                    </a:lnTo>
                    <a:lnTo>
                      <a:pt x="0" y="590550"/>
                    </a:lnTo>
                    <a:lnTo>
                      <a:pt x="9525" y="0"/>
                    </a:lnTo>
                    <a:close/>
                  </a:path>
                </a:pathLst>
              </a:custGeom>
              <a:gradFill>
                <a:gsLst>
                  <a:gs pos="0">
                    <a:schemeClr val="accent3">
                      <a:lumMod val="75000"/>
                    </a:schemeClr>
                  </a:gs>
                  <a:gs pos="100000">
                    <a:schemeClr val="accent3">
                      <a:lumMod val="40000"/>
                      <a:lumOff val="60000"/>
                    </a:schemeClr>
                  </a:gs>
                </a:gsLst>
                <a:lin ang="10800000" scaled="1"/>
              </a:gradFill>
              <a:ln>
                <a:noFill/>
              </a:ln>
            </p:spPr>
            <p:txBody>
              <a:bodyPr vert="horz" wrap="square" lIns="68598" tIns="34299" rIns="68598" bIns="34299" numCol="1" anchor="t" anchorCtr="0" compatLnSpc="1">
                <a:prstTxWarp prst="textNoShape">
                  <a:avLst/>
                </a:prstTxWarp>
              </a:bodyPr>
              <a:lstStyle/>
              <a:p>
                <a:pPr defTabSz="1218987" eaLnBrk="1" fontAlgn="auto" hangingPunct="1">
                  <a:spcBef>
                    <a:spcPts val="0"/>
                  </a:spcBef>
                  <a:spcAft>
                    <a:spcPts val="0"/>
                  </a:spcAft>
                </a:pPr>
                <a:endParaRPr lang="es-ES" sz="1800" i="0" kern="0">
                  <a:solidFill>
                    <a:prstClr val="black"/>
                  </a:solidFill>
                  <a:latin typeface="Calibri"/>
                </a:endParaRPr>
              </a:p>
            </p:txBody>
          </p:sp>
        </p:grpSp>
      </p:grpSp>
    </p:spTree>
    <p:extLst>
      <p:ext uri="{BB962C8B-B14F-4D97-AF65-F5344CB8AC3E}">
        <p14:creationId xmlns:p14="http://schemas.microsoft.com/office/powerpoint/2010/main" val="347166299"/>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Ventajas de apostar por la FP-Dual para la empresa</a:t>
            </a:r>
          </a:p>
        </p:txBody>
      </p:sp>
      <p:grpSp>
        <p:nvGrpSpPr>
          <p:cNvPr id="2" name="Grupo 1">
            <a:extLst>
              <a:ext uri="{FF2B5EF4-FFF2-40B4-BE49-F238E27FC236}">
                <a16:creationId xmlns:a16="http://schemas.microsoft.com/office/drawing/2014/main" id="{5A6469DD-D750-AC79-65A5-B2D4D854B240}"/>
              </a:ext>
            </a:extLst>
          </p:cNvPr>
          <p:cNvGrpSpPr/>
          <p:nvPr/>
        </p:nvGrpSpPr>
        <p:grpSpPr>
          <a:xfrm>
            <a:off x="1874989" y="1686143"/>
            <a:ext cx="7428858" cy="4945259"/>
            <a:chOff x="1474466" y="1196752"/>
            <a:chExt cx="6828824" cy="4742513"/>
          </a:xfrm>
        </p:grpSpPr>
        <p:sp>
          <p:nvSpPr>
            <p:cNvPr id="3" name="Freeform 18">
              <a:extLst>
                <a:ext uri="{FF2B5EF4-FFF2-40B4-BE49-F238E27FC236}">
                  <a16:creationId xmlns:a16="http://schemas.microsoft.com/office/drawing/2014/main" id="{2B049295-A67A-CCF0-5CDC-6F2DC18B12FA}"/>
                </a:ext>
              </a:extLst>
            </p:cNvPr>
            <p:cNvSpPr>
              <a:spLocks/>
            </p:cNvSpPr>
            <p:nvPr/>
          </p:nvSpPr>
          <p:spPr bwMode="auto">
            <a:xfrm>
              <a:off x="2879480" y="5208171"/>
              <a:ext cx="5420986"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4" name="Forma libre 112">
              <a:extLst>
                <a:ext uri="{FF2B5EF4-FFF2-40B4-BE49-F238E27FC236}">
                  <a16:creationId xmlns:a16="http://schemas.microsoft.com/office/drawing/2014/main" id="{DE41DF78-88D2-FB97-A65A-910E2886328F}"/>
                </a:ext>
              </a:extLst>
            </p:cNvPr>
            <p:cNvSpPr/>
            <p:nvPr/>
          </p:nvSpPr>
          <p:spPr bwMode="auto">
            <a:xfrm>
              <a:off x="2557516" y="4824840"/>
              <a:ext cx="323850" cy="1114425"/>
            </a:xfrm>
            <a:custGeom>
              <a:avLst/>
              <a:gdLst>
                <a:gd name="connsiteX0" fmla="*/ 9525 w 323850"/>
                <a:gd name="connsiteY0" fmla="*/ 0 h 1114425"/>
                <a:gd name="connsiteX1" fmla="*/ 323850 w 323850"/>
                <a:gd name="connsiteY1" fmla="*/ 400050 h 1114425"/>
                <a:gd name="connsiteX2" fmla="*/ 323850 w 323850"/>
                <a:gd name="connsiteY2" fmla="*/ 1114425 h 1114425"/>
                <a:gd name="connsiteX3" fmla="*/ 0 w 323850"/>
                <a:gd name="connsiteY3" fmla="*/ 590550 h 1114425"/>
                <a:gd name="connsiteX4" fmla="*/ 9525 w 323850"/>
                <a:gd name="connsiteY4" fmla="*/ 0 h 111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1114425">
                  <a:moveTo>
                    <a:pt x="9525" y="0"/>
                  </a:moveTo>
                  <a:lnTo>
                    <a:pt x="323850" y="400050"/>
                  </a:lnTo>
                  <a:lnTo>
                    <a:pt x="323850" y="1114425"/>
                  </a:lnTo>
                  <a:lnTo>
                    <a:pt x="0" y="590550"/>
                  </a:lnTo>
                  <a:lnTo>
                    <a:pt x="9525"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algn="ctr" defTabSz="1218987" eaLnBrk="1" fontAlgn="auto" hangingPunct="1">
                <a:spcBef>
                  <a:spcPts val="0"/>
                </a:spcBef>
                <a:spcAft>
                  <a:spcPts val="0"/>
                </a:spcAft>
              </a:pPr>
              <a:endParaRPr lang="es-ES" sz="2101" i="0" kern="0">
                <a:solidFill>
                  <a:prstClr val="white"/>
                </a:solidFill>
                <a:latin typeface="Calibri"/>
                <a:ea typeface="+mn-ea"/>
              </a:endParaRPr>
            </a:p>
          </p:txBody>
        </p:sp>
        <p:grpSp>
          <p:nvGrpSpPr>
            <p:cNvPr id="5" name="Group 8">
              <a:extLst>
                <a:ext uri="{FF2B5EF4-FFF2-40B4-BE49-F238E27FC236}">
                  <a16:creationId xmlns:a16="http://schemas.microsoft.com/office/drawing/2014/main" id="{12A0498C-7869-76CC-936C-EC19CBD03DB4}"/>
                </a:ext>
              </a:extLst>
            </p:cNvPr>
            <p:cNvGrpSpPr/>
            <p:nvPr/>
          </p:nvGrpSpPr>
          <p:grpSpPr>
            <a:xfrm>
              <a:off x="2574890" y="4116064"/>
              <a:ext cx="5728398" cy="995622"/>
              <a:chOff x="3025775" y="5437594"/>
              <a:chExt cx="7602537" cy="1327150"/>
            </a:xfrm>
          </p:grpSpPr>
          <p:sp>
            <p:nvSpPr>
              <p:cNvPr id="16403" name="Freeform 18">
                <a:extLst>
                  <a:ext uri="{FF2B5EF4-FFF2-40B4-BE49-F238E27FC236}">
                    <a16:creationId xmlns:a16="http://schemas.microsoft.com/office/drawing/2014/main" id="{FF7978C5-E0A4-3A9C-759B-C6F570D0DEB4}"/>
                  </a:ext>
                </a:extLst>
              </p:cNvPr>
              <p:cNvSpPr>
                <a:spLocks/>
              </p:cNvSpPr>
              <p:nvPr/>
            </p:nvSpPr>
            <p:spPr bwMode="auto">
              <a:xfrm>
                <a:off x="3433762" y="5805894"/>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04" name="Freeform 19">
                <a:extLst>
                  <a:ext uri="{FF2B5EF4-FFF2-40B4-BE49-F238E27FC236}">
                    <a16:creationId xmlns:a16="http://schemas.microsoft.com/office/drawing/2014/main" id="{8B28DA80-A088-5114-AFC4-51D9269218E9}"/>
                  </a:ext>
                </a:extLst>
              </p:cNvPr>
              <p:cNvSpPr>
                <a:spLocks/>
              </p:cNvSpPr>
              <p:nvPr/>
            </p:nvSpPr>
            <p:spPr bwMode="auto">
              <a:xfrm>
                <a:off x="3025775" y="5437594"/>
                <a:ext cx="407988" cy="1327150"/>
              </a:xfrm>
              <a:custGeom>
                <a:avLst/>
                <a:gdLst>
                  <a:gd name="T0" fmla="*/ 769 w 769"/>
                  <a:gd name="T1" fmla="*/ 2508 h 2508"/>
                  <a:gd name="T2" fmla="*/ 769 w 769"/>
                  <a:gd name="T3" fmla="*/ 696 h 2508"/>
                  <a:gd name="T4" fmla="*/ 1 w 769"/>
                  <a:gd name="T5" fmla="*/ 0 h 2508"/>
                  <a:gd name="T6" fmla="*/ 1 w 769"/>
                  <a:gd name="T7" fmla="*/ 1496 h 2508"/>
                  <a:gd name="T8" fmla="*/ 0 w 769"/>
                  <a:gd name="T9" fmla="*/ 1496 h 2508"/>
                  <a:gd name="T10" fmla="*/ 769 w 769"/>
                  <a:gd name="T11" fmla="*/ 2508 h 2508"/>
                </a:gdLst>
                <a:ahLst/>
                <a:cxnLst>
                  <a:cxn ang="0">
                    <a:pos x="T0" y="T1"/>
                  </a:cxn>
                  <a:cxn ang="0">
                    <a:pos x="T2" y="T3"/>
                  </a:cxn>
                  <a:cxn ang="0">
                    <a:pos x="T4" y="T5"/>
                  </a:cxn>
                  <a:cxn ang="0">
                    <a:pos x="T6" y="T7"/>
                  </a:cxn>
                  <a:cxn ang="0">
                    <a:pos x="T8" y="T9"/>
                  </a:cxn>
                  <a:cxn ang="0">
                    <a:pos x="T10" y="T11"/>
                  </a:cxn>
                </a:cxnLst>
                <a:rect l="0" t="0" r="r" b="b"/>
                <a:pathLst>
                  <a:path w="769" h="2508">
                    <a:moveTo>
                      <a:pt x="769" y="2508"/>
                    </a:moveTo>
                    <a:lnTo>
                      <a:pt x="769" y="696"/>
                    </a:lnTo>
                    <a:lnTo>
                      <a:pt x="1" y="0"/>
                    </a:lnTo>
                    <a:lnTo>
                      <a:pt x="1" y="1496"/>
                    </a:lnTo>
                    <a:lnTo>
                      <a:pt x="0" y="1496"/>
                    </a:lnTo>
                    <a:lnTo>
                      <a:pt x="769" y="2508"/>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6" name="Group 7">
              <a:extLst>
                <a:ext uri="{FF2B5EF4-FFF2-40B4-BE49-F238E27FC236}">
                  <a16:creationId xmlns:a16="http://schemas.microsoft.com/office/drawing/2014/main" id="{9802916C-FA70-507A-DC18-68AECA05BD64}"/>
                </a:ext>
              </a:extLst>
            </p:cNvPr>
            <p:cNvGrpSpPr/>
            <p:nvPr/>
          </p:nvGrpSpPr>
          <p:grpSpPr>
            <a:xfrm>
              <a:off x="2574890" y="3469417"/>
              <a:ext cx="5728398" cy="869383"/>
              <a:chOff x="3025775" y="4731931"/>
              <a:chExt cx="7602537" cy="1158875"/>
            </a:xfrm>
          </p:grpSpPr>
          <p:sp>
            <p:nvSpPr>
              <p:cNvPr id="16401" name="Freeform 15">
                <a:extLst>
                  <a:ext uri="{FF2B5EF4-FFF2-40B4-BE49-F238E27FC236}">
                    <a16:creationId xmlns:a16="http://schemas.microsoft.com/office/drawing/2014/main" id="{42ECBF48-D5AA-7990-9F1D-25FA97896DD1}"/>
                  </a:ext>
                </a:extLst>
              </p:cNvPr>
              <p:cNvSpPr>
                <a:spLocks/>
              </p:cNvSpPr>
              <p:nvPr/>
            </p:nvSpPr>
            <p:spPr bwMode="auto">
              <a:xfrm>
                <a:off x="3433762" y="4931956"/>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02" name="Freeform 16">
                <a:extLst>
                  <a:ext uri="{FF2B5EF4-FFF2-40B4-BE49-F238E27FC236}">
                    <a16:creationId xmlns:a16="http://schemas.microsoft.com/office/drawing/2014/main" id="{2BC3794A-05C9-21FE-F637-5A4070460847}"/>
                  </a:ext>
                </a:extLst>
              </p:cNvPr>
              <p:cNvSpPr>
                <a:spLocks/>
              </p:cNvSpPr>
              <p:nvPr/>
            </p:nvSpPr>
            <p:spPr bwMode="auto">
              <a:xfrm>
                <a:off x="3025775" y="4731931"/>
                <a:ext cx="407988" cy="1155700"/>
              </a:xfrm>
              <a:custGeom>
                <a:avLst/>
                <a:gdLst>
                  <a:gd name="T0" fmla="*/ 769 w 769"/>
                  <a:gd name="T1" fmla="*/ 2183 h 2183"/>
                  <a:gd name="T2" fmla="*/ 769 w 769"/>
                  <a:gd name="T3" fmla="*/ 376 h 2183"/>
                  <a:gd name="T4" fmla="*/ 1 w 769"/>
                  <a:gd name="T5" fmla="*/ 0 h 2183"/>
                  <a:gd name="T6" fmla="*/ 1 w 769"/>
                  <a:gd name="T7" fmla="*/ 1496 h 2183"/>
                  <a:gd name="T8" fmla="*/ 0 w 769"/>
                  <a:gd name="T9" fmla="*/ 1496 h 2183"/>
                  <a:gd name="T10" fmla="*/ 769 w 769"/>
                  <a:gd name="T11" fmla="*/ 2183 h 2183"/>
                </a:gdLst>
                <a:ahLst/>
                <a:cxnLst>
                  <a:cxn ang="0">
                    <a:pos x="T0" y="T1"/>
                  </a:cxn>
                  <a:cxn ang="0">
                    <a:pos x="T2" y="T3"/>
                  </a:cxn>
                  <a:cxn ang="0">
                    <a:pos x="T4" y="T5"/>
                  </a:cxn>
                  <a:cxn ang="0">
                    <a:pos x="T6" y="T7"/>
                  </a:cxn>
                  <a:cxn ang="0">
                    <a:pos x="T8" y="T9"/>
                  </a:cxn>
                  <a:cxn ang="0">
                    <a:pos x="T10" y="T11"/>
                  </a:cxn>
                </a:cxnLst>
                <a:rect l="0" t="0" r="r" b="b"/>
                <a:pathLst>
                  <a:path w="769" h="2183">
                    <a:moveTo>
                      <a:pt x="769" y="2183"/>
                    </a:moveTo>
                    <a:lnTo>
                      <a:pt x="769" y="376"/>
                    </a:lnTo>
                    <a:lnTo>
                      <a:pt x="1" y="0"/>
                    </a:lnTo>
                    <a:lnTo>
                      <a:pt x="1" y="1496"/>
                    </a:lnTo>
                    <a:lnTo>
                      <a:pt x="0" y="1496"/>
                    </a:lnTo>
                    <a:lnTo>
                      <a:pt x="769" y="2183"/>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5935E9E5-331E-A158-4B25-884328DE4B16}"/>
                </a:ext>
              </a:extLst>
            </p:cNvPr>
            <p:cNvGrpSpPr/>
            <p:nvPr/>
          </p:nvGrpSpPr>
          <p:grpSpPr>
            <a:xfrm>
              <a:off x="2576081" y="2818331"/>
              <a:ext cx="5727207" cy="719325"/>
              <a:chOff x="3027362" y="3546496"/>
              <a:chExt cx="7600950" cy="958850"/>
            </a:xfrm>
          </p:grpSpPr>
          <p:sp>
            <p:nvSpPr>
              <p:cNvPr id="16399" name="Freeform 12">
                <a:extLst>
                  <a:ext uri="{FF2B5EF4-FFF2-40B4-BE49-F238E27FC236}">
                    <a16:creationId xmlns:a16="http://schemas.microsoft.com/office/drawing/2014/main" id="{D15A17DF-104B-C126-3A1A-2049ADC90877}"/>
                  </a:ext>
                </a:extLst>
              </p:cNvPr>
              <p:cNvSpPr>
                <a:spLocks/>
              </p:cNvSpPr>
              <p:nvPr/>
            </p:nvSpPr>
            <p:spPr bwMode="auto">
              <a:xfrm>
                <a:off x="3433762" y="3546496"/>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3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3"/>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400" name="Freeform 13">
                <a:extLst>
                  <a:ext uri="{FF2B5EF4-FFF2-40B4-BE49-F238E27FC236}">
                    <a16:creationId xmlns:a16="http://schemas.microsoft.com/office/drawing/2014/main" id="{87762ECB-9BEF-BDCF-A0A4-3F712959E1C4}"/>
                  </a:ext>
                </a:extLst>
              </p:cNvPr>
              <p:cNvSpPr>
                <a:spLocks/>
              </p:cNvSpPr>
              <p:nvPr/>
            </p:nvSpPr>
            <p:spPr bwMode="auto">
              <a:xfrm>
                <a:off x="3027362" y="3546496"/>
                <a:ext cx="406400" cy="958850"/>
              </a:xfrm>
              <a:custGeom>
                <a:avLst/>
                <a:gdLst>
                  <a:gd name="T0" fmla="*/ 768 w 768"/>
                  <a:gd name="T1" fmla="*/ 1812 h 1812"/>
                  <a:gd name="T2" fmla="*/ 768 w 768"/>
                  <a:gd name="T3" fmla="*/ 0 h 1812"/>
                  <a:gd name="T4" fmla="*/ 0 w 768"/>
                  <a:gd name="T5" fmla="*/ 12 h 1812"/>
                  <a:gd name="T6" fmla="*/ 0 w 768"/>
                  <a:gd name="T7" fmla="*/ 1509 h 1812"/>
                  <a:gd name="T8" fmla="*/ 768 w 768"/>
                  <a:gd name="T9" fmla="*/ 1812 h 1812"/>
                </a:gdLst>
                <a:ahLst/>
                <a:cxnLst>
                  <a:cxn ang="0">
                    <a:pos x="T0" y="T1"/>
                  </a:cxn>
                  <a:cxn ang="0">
                    <a:pos x="T2" y="T3"/>
                  </a:cxn>
                  <a:cxn ang="0">
                    <a:pos x="T4" y="T5"/>
                  </a:cxn>
                  <a:cxn ang="0">
                    <a:pos x="T6" y="T7"/>
                  </a:cxn>
                  <a:cxn ang="0">
                    <a:pos x="T8" y="T9"/>
                  </a:cxn>
                </a:cxnLst>
                <a:rect l="0" t="0" r="r" b="b"/>
                <a:pathLst>
                  <a:path w="768" h="1812">
                    <a:moveTo>
                      <a:pt x="768" y="1812"/>
                    </a:moveTo>
                    <a:lnTo>
                      <a:pt x="768" y="0"/>
                    </a:lnTo>
                    <a:lnTo>
                      <a:pt x="0" y="12"/>
                    </a:lnTo>
                    <a:lnTo>
                      <a:pt x="0" y="1509"/>
                    </a:lnTo>
                    <a:lnTo>
                      <a:pt x="768" y="1812"/>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9" name="Group 5">
              <a:extLst>
                <a:ext uri="{FF2B5EF4-FFF2-40B4-BE49-F238E27FC236}">
                  <a16:creationId xmlns:a16="http://schemas.microsoft.com/office/drawing/2014/main" id="{CFB50393-8923-3138-D44E-8C0D080A7936}"/>
                </a:ext>
              </a:extLst>
            </p:cNvPr>
            <p:cNvGrpSpPr/>
            <p:nvPr/>
          </p:nvGrpSpPr>
          <p:grpSpPr>
            <a:xfrm>
              <a:off x="2576081" y="2025141"/>
              <a:ext cx="5727207" cy="719325"/>
              <a:chOff x="3027362" y="2521487"/>
              <a:chExt cx="7600950" cy="958850"/>
            </a:xfrm>
          </p:grpSpPr>
          <p:sp>
            <p:nvSpPr>
              <p:cNvPr id="16397" name="Freeform 9">
                <a:extLst>
                  <a:ext uri="{FF2B5EF4-FFF2-40B4-BE49-F238E27FC236}">
                    <a16:creationId xmlns:a16="http://schemas.microsoft.com/office/drawing/2014/main" id="{7D402826-8773-46C5-8408-373146BF6352}"/>
                  </a:ext>
                </a:extLst>
              </p:cNvPr>
              <p:cNvSpPr>
                <a:spLocks/>
              </p:cNvSpPr>
              <p:nvPr/>
            </p:nvSpPr>
            <p:spPr bwMode="auto">
              <a:xfrm>
                <a:off x="3433762" y="2521487"/>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398" name="Freeform 10">
                <a:extLst>
                  <a:ext uri="{FF2B5EF4-FFF2-40B4-BE49-F238E27FC236}">
                    <a16:creationId xmlns:a16="http://schemas.microsoft.com/office/drawing/2014/main" id="{42738C94-0763-C352-3AA7-FE3A400CBB6D}"/>
                  </a:ext>
                </a:extLst>
              </p:cNvPr>
              <p:cNvSpPr>
                <a:spLocks/>
              </p:cNvSpPr>
              <p:nvPr/>
            </p:nvSpPr>
            <p:spPr bwMode="auto">
              <a:xfrm>
                <a:off x="3027362" y="2523074"/>
                <a:ext cx="406400" cy="957262"/>
              </a:xfrm>
              <a:custGeom>
                <a:avLst/>
                <a:gdLst>
                  <a:gd name="T0" fmla="*/ 768 w 768"/>
                  <a:gd name="T1" fmla="*/ 1807 h 1807"/>
                  <a:gd name="T2" fmla="*/ 768 w 768"/>
                  <a:gd name="T3" fmla="*/ 0 h 1807"/>
                  <a:gd name="T4" fmla="*/ 0 w 768"/>
                  <a:gd name="T5" fmla="*/ 309 h 1807"/>
                  <a:gd name="T6" fmla="*/ 0 w 768"/>
                  <a:gd name="T7" fmla="*/ 1806 h 1807"/>
                  <a:gd name="T8" fmla="*/ 768 w 768"/>
                  <a:gd name="T9" fmla="*/ 1807 h 1807"/>
                </a:gdLst>
                <a:ahLst/>
                <a:cxnLst>
                  <a:cxn ang="0">
                    <a:pos x="T0" y="T1"/>
                  </a:cxn>
                  <a:cxn ang="0">
                    <a:pos x="T2" y="T3"/>
                  </a:cxn>
                  <a:cxn ang="0">
                    <a:pos x="T4" y="T5"/>
                  </a:cxn>
                  <a:cxn ang="0">
                    <a:pos x="T6" y="T7"/>
                  </a:cxn>
                  <a:cxn ang="0">
                    <a:pos x="T8" y="T9"/>
                  </a:cxn>
                </a:cxnLst>
                <a:rect l="0" t="0" r="r" b="b"/>
                <a:pathLst>
                  <a:path w="768" h="1807">
                    <a:moveTo>
                      <a:pt x="768" y="1807"/>
                    </a:moveTo>
                    <a:lnTo>
                      <a:pt x="768" y="0"/>
                    </a:lnTo>
                    <a:lnTo>
                      <a:pt x="0" y="309"/>
                    </a:lnTo>
                    <a:lnTo>
                      <a:pt x="0" y="1806"/>
                    </a:lnTo>
                    <a:lnTo>
                      <a:pt x="768" y="1807"/>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grpSp>
          <p:nvGrpSpPr>
            <p:cNvPr id="10" name="Group 2">
              <a:extLst>
                <a:ext uri="{FF2B5EF4-FFF2-40B4-BE49-F238E27FC236}">
                  <a16:creationId xmlns:a16="http://schemas.microsoft.com/office/drawing/2014/main" id="{C6C255EB-3F86-FB69-6EF4-EB9C37AE8407}"/>
                </a:ext>
              </a:extLst>
            </p:cNvPr>
            <p:cNvGrpSpPr/>
            <p:nvPr/>
          </p:nvGrpSpPr>
          <p:grpSpPr>
            <a:xfrm>
              <a:off x="2576082" y="1233306"/>
              <a:ext cx="5727208" cy="861046"/>
              <a:chOff x="3027362" y="1253332"/>
              <a:chExt cx="7600950" cy="1147762"/>
            </a:xfrm>
          </p:grpSpPr>
          <p:sp>
            <p:nvSpPr>
              <p:cNvPr id="16395" name="Freeform 5">
                <a:extLst>
                  <a:ext uri="{FF2B5EF4-FFF2-40B4-BE49-F238E27FC236}">
                    <a16:creationId xmlns:a16="http://schemas.microsoft.com/office/drawing/2014/main" id="{0F0592F9-127D-ADC9-8759-AC8E541FC25E}"/>
                  </a:ext>
                </a:extLst>
              </p:cNvPr>
              <p:cNvSpPr>
                <a:spLocks/>
              </p:cNvSpPr>
              <p:nvPr/>
            </p:nvSpPr>
            <p:spPr bwMode="auto">
              <a:xfrm>
                <a:off x="3027362" y="1253332"/>
                <a:ext cx="406399" cy="1147762"/>
              </a:xfrm>
              <a:custGeom>
                <a:avLst/>
                <a:gdLst>
                  <a:gd name="T0" fmla="*/ 768 w 768"/>
                  <a:gd name="T1" fmla="*/ 1811 h 2169"/>
                  <a:gd name="T2" fmla="*/ 768 w 768"/>
                  <a:gd name="T3" fmla="*/ 0 h 2169"/>
                  <a:gd name="T4" fmla="*/ 0 w 768"/>
                  <a:gd name="T5" fmla="*/ 672 h 2169"/>
                  <a:gd name="T6" fmla="*/ 0 w 768"/>
                  <a:gd name="T7" fmla="*/ 2169 h 2169"/>
                  <a:gd name="T8" fmla="*/ 768 w 768"/>
                  <a:gd name="T9" fmla="*/ 1811 h 2169"/>
                </a:gdLst>
                <a:ahLst/>
                <a:cxnLst>
                  <a:cxn ang="0">
                    <a:pos x="T0" y="T1"/>
                  </a:cxn>
                  <a:cxn ang="0">
                    <a:pos x="T2" y="T3"/>
                  </a:cxn>
                  <a:cxn ang="0">
                    <a:pos x="T4" y="T5"/>
                  </a:cxn>
                  <a:cxn ang="0">
                    <a:pos x="T6" y="T7"/>
                  </a:cxn>
                  <a:cxn ang="0">
                    <a:pos x="T8" y="T9"/>
                  </a:cxn>
                </a:cxnLst>
                <a:rect l="0" t="0" r="r" b="b"/>
                <a:pathLst>
                  <a:path w="768" h="2169">
                    <a:moveTo>
                      <a:pt x="768" y="1811"/>
                    </a:moveTo>
                    <a:lnTo>
                      <a:pt x="768" y="0"/>
                    </a:lnTo>
                    <a:lnTo>
                      <a:pt x="0" y="672"/>
                    </a:lnTo>
                    <a:lnTo>
                      <a:pt x="0" y="2169"/>
                    </a:lnTo>
                    <a:lnTo>
                      <a:pt x="768" y="1811"/>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sp>
            <p:nvSpPr>
              <p:cNvPr id="16396" name="Freeform 7">
                <a:extLst>
                  <a:ext uri="{FF2B5EF4-FFF2-40B4-BE49-F238E27FC236}">
                    <a16:creationId xmlns:a16="http://schemas.microsoft.com/office/drawing/2014/main" id="{708F3916-733C-5CED-0A8E-EC909E93E839}"/>
                  </a:ext>
                </a:extLst>
              </p:cNvPr>
              <p:cNvSpPr>
                <a:spLocks/>
              </p:cNvSpPr>
              <p:nvPr/>
            </p:nvSpPr>
            <p:spPr bwMode="auto">
              <a:xfrm>
                <a:off x="3433762" y="1253332"/>
                <a:ext cx="7194550" cy="958850"/>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17700">
                    <a:srgbClr val="EEEEEE"/>
                  </a:gs>
                  <a:gs pos="0">
                    <a:sysClr val="window" lastClr="FFFFFF">
                      <a:lumMod val="95000"/>
                      <a:alpha val="0"/>
                    </a:sysClr>
                  </a:gs>
                  <a:gs pos="100000">
                    <a:sysClr val="windowText" lastClr="000000">
                      <a:lumMod val="50000"/>
                      <a:lumOff val="50000"/>
                      <a:alpha val="28000"/>
                    </a:sysClr>
                  </a:gs>
                </a:gsLst>
                <a:lin ang="5400000" scaled="1"/>
              </a:gradFill>
              <a:ln w="25400" cap="flat" cmpd="sng" algn="ctr">
                <a:no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endParaRPr kumimoji="0" lang="en-US" sz="2101" b="0" i="0" u="none" strike="noStrike" kern="0" cap="none" spc="0" normalizeH="0" baseline="0" noProof="0">
                  <a:ln>
                    <a:noFill/>
                  </a:ln>
                  <a:solidFill>
                    <a:prstClr val="white"/>
                  </a:solidFill>
                  <a:effectLst/>
                  <a:uLnTx/>
                  <a:uFillTx/>
                  <a:latin typeface="Calibri"/>
                  <a:ea typeface="+mn-ea"/>
                  <a:cs typeface="+mn-cs"/>
                </a:endParaRPr>
              </a:p>
            </p:txBody>
          </p:sp>
        </p:grpSp>
        <p:sp>
          <p:nvSpPr>
            <p:cNvPr id="11" name="Freeform 6">
              <a:extLst>
                <a:ext uri="{FF2B5EF4-FFF2-40B4-BE49-F238E27FC236}">
                  <a16:creationId xmlns:a16="http://schemas.microsoft.com/office/drawing/2014/main" id="{246F1A19-82DE-625F-3063-57D1B54C068C}"/>
                </a:ext>
              </a:extLst>
            </p:cNvPr>
            <p:cNvSpPr>
              <a:spLocks/>
            </p:cNvSpPr>
            <p:nvPr/>
          </p:nvSpPr>
          <p:spPr bwMode="auto">
            <a:xfrm>
              <a:off x="1475656" y="1463522"/>
              <a:ext cx="1100424" cy="594276"/>
            </a:xfrm>
            <a:custGeom>
              <a:avLst/>
              <a:gdLst>
                <a:gd name="T0" fmla="*/ 2771 w 2771"/>
                <a:gd name="T1" fmla="*/ 0 h 1497"/>
                <a:gd name="T2" fmla="*/ 136 w 2771"/>
                <a:gd name="T3" fmla="*/ 0 h 1497"/>
                <a:gd name="T4" fmla="*/ 130 w 2771"/>
                <a:gd name="T5" fmla="*/ 0 h 1497"/>
                <a:gd name="T6" fmla="*/ 122 w 2771"/>
                <a:gd name="T7" fmla="*/ 0 h 1497"/>
                <a:gd name="T8" fmla="*/ 116 w 2771"/>
                <a:gd name="T9" fmla="*/ 1 h 1497"/>
                <a:gd name="T10" fmla="*/ 109 w 2771"/>
                <a:gd name="T11" fmla="*/ 2 h 1497"/>
                <a:gd name="T12" fmla="*/ 95 w 2771"/>
                <a:gd name="T13" fmla="*/ 5 h 1497"/>
                <a:gd name="T14" fmla="*/ 84 w 2771"/>
                <a:gd name="T15" fmla="*/ 10 h 1497"/>
                <a:gd name="T16" fmla="*/ 72 w 2771"/>
                <a:gd name="T17" fmla="*/ 16 h 1497"/>
                <a:gd name="T18" fmla="*/ 60 w 2771"/>
                <a:gd name="T19" fmla="*/ 22 h 1497"/>
                <a:gd name="T20" fmla="*/ 49 w 2771"/>
                <a:gd name="T21" fmla="*/ 30 h 1497"/>
                <a:gd name="T22" fmla="*/ 41 w 2771"/>
                <a:gd name="T23" fmla="*/ 39 h 1497"/>
                <a:gd name="T24" fmla="*/ 31 w 2771"/>
                <a:gd name="T25" fmla="*/ 49 h 1497"/>
                <a:gd name="T26" fmla="*/ 24 w 2771"/>
                <a:gd name="T27" fmla="*/ 60 h 1497"/>
                <a:gd name="T28" fmla="*/ 17 w 2771"/>
                <a:gd name="T29" fmla="*/ 70 h 1497"/>
                <a:gd name="T30" fmla="*/ 11 w 2771"/>
                <a:gd name="T31" fmla="*/ 82 h 1497"/>
                <a:gd name="T32" fmla="*/ 6 w 2771"/>
                <a:gd name="T33" fmla="*/ 95 h 1497"/>
                <a:gd name="T34" fmla="*/ 2 w 2771"/>
                <a:gd name="T35" fmla="*/ 107 h 1497"/>
                <a:gd name="T36" fmla="*/ 1 w 2771"/>
                <a:gd name="T37" fmla="*/ 114 h 1497"/>
                <a:gd name="T38" fmla="*/ 0 w 2771"/>
                <a:gd name="T39" fmla="*/ 122 h 1497"/>
                <a:gd name="T40" fmla="*/ 0 w 2771"/>
                <a:gd name="T41" fmla="*/ 128 h 1497"/>
                <a:gd name="T42" fmla="*/ 0 w 2771"/>
                <a:gd name="T43" fmla="*/ 134 h 1497"/>
                <a:gd name="T44" fmla="*/ 0 w 2771"/>
                <a:gd name="T45" fmla="*/ 1360 h 1497"/>
                <a:gd name="T46" fmla="*/ 0 w 2771"/>
                <a:gd name="T47" fmla="*/ 1367 h 1497"/>
                <a:gd name="T48" fmla="*/ 0 w 2771"/>
                <a:gd name="T49" fmla="*/ 1374 h 1497"/>
                <a:gd name="T50" fmla="*/ 1 w 2771"/>
                <a:gd name="T51" fmla="*/ 1380 h 1497"/>
                <a:gd name="T52" fmla="*/ 2 w 2771"/>
                <a:gd name="T53" fmla="*/ 1388 h 1497"/>
                <a:gd name="T54" fmla="*/ 6 w 2771"/>
                <a:gd name="T55" fmla="*/ 1400 h 1497"/>
                <a:gd name="T56" fmla="*/ 11 w 2771"/>
                <a:gd name="T57" fmla="*/ 1413 h 1497"/>
                <a:gd name="T58" fmla="*/ 17 w 2771"/>
                <a:gd name="T59" fmla="*/ 1425 h 1497"/>
                <a:gd name="T60" fmla="*/ 24 w 2771"/>
                <a:gd name="T61" fmla="*/ 1437 h 1497"/>
                <a:gd name="T62" fmla="*/ 31 w 2771"/>
                <a:gd name="T63" fmla="*/ 1447 h 1497"/>
                <a:gd name="T64" fmla="*/ 41 w 2771"/>
                <a:gd name="T65" fmla="*/ 1456 h 1497"/>
                <a:gd name="T66" fmla="*/ 49 w 2771"/>
                <a:gd name="T67" fmla="*/ 1465 h 1497"/>
                <a:gd name="T68" fmla="*/ 60 w 2771"/>
                <a:gd name="T69" fmla="*/ 1473 h 1497"/>
                <a:gd name="T70" fmla="*/ 72 w 2771"/>
                <a:gd name="T71" fmla="*/ 1480 h 1497"/>
                <a:gd name="T72" fmla="*/ 84 w 2771"/>
                <a:gd name="T73" fmla="*/ 1485 h 1497"/>
                <a:gd name="T74" fmla="*/ 95 w 2771"/>
                <a:gd name="T75" fmla="*/ 1490 h 1497"/>
                <a:gd name="T76" fmla="*/ 109 w 2771"/>
                <a:gd name="T77" fmla="*/ 1494 h 1497"/>
                <a:gd name="T78" fmla="*/ 116 w 2771"/>
                <a:gd name="T79" fmla="*/ 1495 h 1497"/>
                <a:gd name="T80" fmla="*/ 122 w 2771"/>
                <a:gd name="T81" fmla="*/ 1496 h 1497"/>
                <a:gd name="T82" fmla="*/ 130 w 2771"/>
                <a:gd name="T83" fmla="*/ 1497 h 1497"/>
                <a:gd name="T84" fmla="*/ 136 w 2771"/>
                <a:gd name="T85" fmla="*/ 1497 h 1497"/>
                <a:gd name="T86" fmla="*/ 2771 w 2771"/>
                <a:gd name="T87" fmla="*/ 1497 h 1497"/>
                <a:gd name="T88" fmla="*/ 2771 w 2771"/>
                <a:gd name="T89" fmla="*/ 0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7">
                  <a:moveTo>
                    <a:pt x="2771" y="0"/>
                  </a:moveTo>
                  <a:lnTo>
                    <a:pt x="136" y="0"/>
                  </a:lnTo>
                  <a:lnTo>
                    <a:pt x="130" y="0"/>
                  </a:lnTo>
                  <a:lnTo>
                    <a:pt x="122" y="0"/>
                  </a:lnTo>
                  <a:lnTo>
                    <a:pt x="116" y="1"/>
                  </a:lnTo>
                  <a:lnTo>
                    <a:pt x="109" y="2"/>
                  </a:lnTo>
                  <a:lnTo>
                    <a:pt x="95" y="5"/>
                  </a:lnTo>
                  <a:lnTo>
                    <a:pt x="84" y="10"/>
                  </a:lnTo>
                  <a:lnTo>
                    <a:pt x="72" y="16"/>
                  </a:lnTo>
                  <a:lnTo>
                    <a:pt x="60" y="22"/>
                  </a:lnTo>
                  <a:lnTo>
                    <a:pt x="49" y="30"/>
                  </a:lnTo>
                  <a:lnTo>
                    <a:pt x="41" y="39"/>
                  </a:lnTo>
                  <a:lnTo>
                    <a:pt x="31" y="49"/>
                  </a:lnTo>
                  <a:lnTo>
                    <a:pt x="24" y="60"/>
                  </a:lnTo>
                  <a:lnTo>
                    <a:pt x="17" y="70"/>
                  </a:lnTo>
                  <a:lnTo>
                    <a:pt x="11" y="82"/>
                  </a:lnTo>
                  <a:lnTo>
                    <a:pt x="6" y="95"/>
                  </a:lnTo>
                  <a:lnTo>
                    <a:pt x="2" y="107"/>
                  </a:lnTo>
                  <a:lnTo>
                    <a:pt x="1" y="114"/>
                  </a:lnTo>
                  <a:lnTo>
                    <a:pt x="0" y="122"/>
                  </a:lnTo>
                  <a:lnTo>
                    <a:pt x="0" y="128"/>
                  </a:lnTo>
                  <a:lnTo>
                    <a:pt x="0" y="134"/>
                  </a:lnTo>
                  <a:lnTo>
                    <a:pt x="0" y="1360"/>
                  </a:lnTo>
                  <a:lnTo>
                    <a:pt x="0" y="1367"/>
                  </a:lnTo>
                  <a:lnTo>
                    <a:pt x="0" y="1374"/>
                  </a:lnTo>
                  <a:lnTo>
                    <a:pt x="1" y="1380"/>
                  </a:lnTo>
                  <a:lnTo>
                    <a:pt x="2" y="1388"/>
                  </a:lnTo>
                  <a:lnTo>
                    <a:pt x="6" y="1400"/>
                  </a:lnTo>
                  <a:lnTo>
                    <a:pt x="11" y="1413"/>
                  </a:lnTo>
                  <a:lnTo>
                    <a:pt x="17" y="1425"/>
                  </a:lnTo>
                  <a:lnTo>
                    <a:pt x="24" y="1437"/>
                  </a:lnTo>
                  <a:lnTo>
                    <a:pt x="31" y="1447"/>
                  </a:lnTo>
                  <a:lnTo>
                    <a:pt x="41" y="1456"/>
                  </a:lnTo>
                  <a:lnTo>
                    <a:pt x="49" y="1465"/>
                  </a:lnTo>
                  <a:lnTo>
                    <a:pt x="60" y="1473"/>
                  </a:lnTo>
                  <a:lnTo>
                    <a:pt x="72" y="1480"/>
                  </a:lnTo>
                  <a:lnTo>
                    <a:pt x="84" y="1485"/>
                  </a:lnTo>
                  <a:lnTo>
                    <a:pt x="95" y="1490"/>
                  </a:lnTo>
                  <a:lnTo>
                    <a:pt x="109" y="1494"/>
                  </a:lnTo>
                  <a:lnTo>
                    <a:pt x="116" y="1495"/>
                  </a:lnTo>
                  <a:lnTo>
                    <a:pt x="122" y="1496"/>
                  </a:lnTo>
                  <a:lnTo>
                    <a:pt x="130" y="1497"/>
                  </a:lnTo>
                  <a:lnTo>
                    <a:pt x="136" y="1497"/>
                  </a:lnTo>
                  <a:lnTo>
                    <a:pt x="2771" y="1497"/>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2" name="Freeform 5">
              <a:extLst>
                <a:ext uri="{FF2B5EF4-FFF2-40B4-BE49-F238E27FC236}">
                  <a16:creationId xmlns:a16="http://schemas.microsoft.com/office/drawing/2014/main" id="{86EC675F-6C75-B312-BB96-160C8C048C74}"/>
                </a:ext>
              </a:extLst>
            </p:cNvPr>
            <p:cNvSpPr>
              <a:spLocks/>
            </p:cNvSpPr>
            <p:nvPr/>
          </p:nvSpPr>
          <p:spPr bwMode="auto">
            <a:xfrm>
              <a:off x="2576081" y="1196752"/>
              <a:ext cx="304879" cy="861046"/>
            </a:xfrm>
            <a:custGeom>
              <a:avLst/>
              <a:gdLst>
                <a:gd name="T0" fmla="*/ 768 w 768"/>
                <a:gd name="T1" fmla="*/ 1811 h 2169"/>
                <a:gd name="T2" fmla="*/ 768 w 768"/>
                <a:gd name="T3" fmla="*/ 0 h 2169"/>
                <a:gd name="T4" fmla="*/ 0 w 768"/>
                <a:gd name="T5" fmla="*/ 672 h 2169"/>
                <a:gd name="T6" fmla="*/ 0 w 768"/>
                <a:gd name="T7" fmla="*/ 2169 h 2169"/>
                <a:gd name="T8" fmla="*/ 768 w 768"/>
                <a:gd name="T9" fmla="*/ 1811 h 2169"/>
              </a:gdLst>
              <a:ahLst/>
              <a:cxnLst>
                <a:cxn ang="0">
                  <a:pos x="T0" y="T1"/>
                </a:cxn>
                <a:cxn ang="0">
                  <a:pos x="T2" y="T3"/>
                </a:cxn>
                <a:cxn ang="0">
                  <a:pos x="T4" y="T5"/>
                </a:cxn>
                <a:cxn ang="0">
                  <a:pos x="T6" y="T7"/>
                </a:cxn>
                <a:cxn ang="0">
                  <a:pos x="T8" y="T9"/>
                </a:cxn>
              </a:cxnLst>
              <a:rect l="0" t="0" r="r" b="b"/>
              <a:pathLst>
                <a:path w="768" h="2169">
                  <a:moveTo>
                    <a:pt x="768" y="1811"/>
                  </a:moveTo>
                  <a:lnTo>
                    <a:pt x="768" y="0"/>
                  </a:lnTo>
                  <a:lnTo>
                    <a:pt x="0" y="672"/>
                  </a:lnTo>
                  <a:lnTo>
                    <a:pt x="0" y="2169"/>
                  </a:lnTo>
                  <a:lnTo>
                    <a:pt x="768" y="1811"/>
                  </a:lnTo>
                  <a:close/>
                </a:path>
              </a:pathLst>
            </a:custGeom>
            <a:gradFill>
              <a:gsLst>
                <a:gs pos="0">
                  <a:srgbClr val="F69C2A">
                    <a:lumMod val="50000"/>
                  </a:srgbClr>
                </a:gs>
                <a:gs pos="100000">
                  <a:srgbClr val="F69C2A"/>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3" name="Freeform 7">
              <a:extLst>
                <a:ext uri="{FF2B5EF4-FFF2-40B4-BE49-F238E27FC236}">
                  <a16:creationId xmlns:a16="http://schemas.microsoft.com/office/drawing/2014/main" id="{BFBCB263-2FF8-893F-09D4-4D5B9877838E}"/>
                </a:ext>
              </a:extLst>
            </p:cNvPr>
            <p:cNvSpPr>
              <a:spLocks/>
            </p:cNvSpPr>
            <p:nvPr/>
          </p:nvSpPr>
          <p:spPr bwMode="auto">
            <a:xfrm>
              <a:off x="2880960" y="1196752"/>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flip="none" rotWithShape="1">
              <a:gsLst>
                <a:gs pos="47000">
                  <a:srgbClr val="F7321A"/>
                </a:gs>
                <a:gs pos="100000">
                  <a:srgbClr val="F69C2A">
                    <a:lumMod val="60000"/>
                    <a:lumOff val="40000"/>
                  </a:srgbClr>
                </a:gs>
              </a:gsLst>
              <a:lin ang="10800000" scaled="1"/>
              <a:tileRect/>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4" name="Freeform 8">
              <a:extLst>
                <a:ext uri="{FF2B5EF4-FFF2-40B4-BE49-F238E27FC236}">
                  <a16:creationId xmlns:a16="http://schemas.microsoft.com/office/drawing/2014/main" id="{3FD11622-F0A6-926E-5C31-93E6098098D0}"/>
                </a:ext>
              </a:extLst>
            </p:cNvPr>
            <p:cNvSpPr>
              <a:spLocks/>
            </p:cNvSpPr>
            <p:nvPr/>
          </p:nvSpPr>
          <p:spPr bwMode="auto">
            <a:xfrm>
              <a:off x="1475656" y="2111507"/>
              <a:ext cx="1100424" cy="594276"/>
            </a:xfrm>
            <a:custGeom>
              <a:avLst/>
              <a:gdLst>
                <a:gd name="T0" fmla="*/ 2771 w 2771"/>
                <a:gd name="T1" fmla="*/ 0 h 1497"/>
                <a:gd name="T2" fmla="*/ 136 w 2771"/>
                <a:gd name="T3" fmla="*/ 0 h 1497"/>
                <a:gd name="T4" fmla="*/ 130 w 2771"/>
                <a:gd name="T5" fmla="*/ 0 h 1497"/>
                <a:gd name="T6" fmla="*/ 122 w 2771"/>
                <a:gd name="T7" fmla="*/ 1 h 1497"/>
                <a:gd name="T8" fmla="*/ 116 w 2771"/>
                <a:gd name="T9" fmla="*/ 1 h 1497"/>
                <a:gd name="T10" fmla="*/ 109 w 2771"/>
                <a:gd name="T11" fmla="*/ 2 h 1497"/>
                <a:gd name="T12" fmla="*/ 95 w 2771"/>
                <a:gd name="T13" fmla="*/ 6 h 1497"/>
                <a:gd name="T14" fmla="*/ 84 w 2771"/>
                <a:gd name="T15" fmla="*/ 10 h 1497"/>
                <a:gd name="T16" fmla="*/ 72 w 2771"/>
                <a:gd name="T17" fmla="*/ 16 h 1497"/>
                <a:gd name="T18" fmla="*/ 60 w 2771"/>
                <a:gd name="T19" fmla="*/ 23 h 1497"/>
                <a:gd name="T20" fmla="*/ 49 w 2771"/>
                <a:gd name="T21" fmla="*/ 31 h 1497"/>
                <a:gd name="T22" fmla="*/ 41 w 2771"/>
                <a:gd name="T23" fmla="*/ 40 h 1497"/>
                <a:gd name="T24" fmla="*/ 31 w 2771"/>
                <a:gd name="T25" fmla="*/ 49 h 1497"/>
                <a:gd name="T26" fmla="*/ 24 w 2771"/>
                <a:gd name="T27" fmla="*/ 60 h 1497"/>
                <a:gd name="T28" fmla="*/ 17 w 2771"/>
                <a:gd name="T29" fmla="*/ 71 h 1497"/>
                <a:gd name="T30" fmla="*/ 11 w 2771"/>
                <a:gd name="T31" fmla="*/ 82 h 1497"/>
                <a:gd name="T32" fmla="*/ 6 w 2771"/>
                <a:gd name="T33" fmla="*/ 95 h 1497"/>
                <a:gd name="T34" fmla="*/ 2 w 2771"/>
                <a:gd name="T35" fmla="*/ 108 h 1497"/>
                <a:gd name="T36" fmla="*/ 1 w 2771"/>
                <a:gd name="T37" fmla="*/ 114 h 1497"/>
                <a:gd name="T38" fmla="*/ 0 w 2771"/>
                <a:gd name="T39" fmla="*/ 122 h 1497"/>
                <a:gd name="T40" fmla="*/ 0 w 2771"/>
                <a:gd name="T41" fmla="*/ 128 h 1497"/>
                <a:gd name="T42" fmla="*/ 0 w 2771"/>
                <a:gd name="T43" fmla="*/ 136 h 1497"/>
                <a:gd name="T44" fmla="*/ 0 w 2771"/>
                <a:gd name="T45" fmla="*/ 1361 h 1497"/>
                <a:gd name="T46" fmla="*/ 0 w 2771"/>
                <a:gd name="T47" fmla="*/ 1367 h 1497"/>
                <a:gd name="T48" fmla="*/ 0 w 2771"/>
                <a:gd name="T49" fmla="*/ 1375 h 1497"/>
                <a:gd name="T50" fmla="*/ 1 w 2771"/>
                <a:gd name="T51" fmla="*/ 1381 h 1497"/>
                <a:gd name="T52" fmla="*/ 2 w 2771"/>
                <a:gd name="T53" fmla="*/ 1388 h 1497"/>
                <a:gd name="T54" fmla="*/ 6 w 2771"/>
                <a:gd name="T55" fmla="*/ 1401 h 1497"/>
                <a:gd name="T56" fmla="*/ 11 w 2771"/>
                <a:gd name="T57" fmla="*/ 1413 h 1497"/>
                <a:gd name="T58" fmla="*/ 17 w 2771"/>
                <a:gd name="T59" fmla="*/ 1425 h 1497"/>
                <a:gd name="T60" fmla="*/ 24 w 2771"/>
                <a:gd name="T61" fmla="*/ 1437 h 1497"/>
                <a:gd name="T62" fmla="*/ 31 w 2771"/>
                <a:gd name="T63" fmla="*/ 1448 h 1497"/>
                <a:gd name="T64" fmla="*/ 41 w 2771"/>
                <a:gd name="T65" fmla="*/ 1456 h 1497"/>
                <a:gd name="T66" fmla="*/ 49 w 2771"/>
                <a:gd name="T67" fmla="*/ 1466 h 1497"/>
                <a:gd name="T68" fmla="*/ 60 w 2771"/>
                <a:gd name="T69" fmla="*/ 1473 h 1497"/>
                <a:gd name="T70" fmla="*/ 72 w 2771"/>
                <a:gd name="T71" fmla="*/ 1480 h 1497"/>
                <a:gd name="T72" fmla="*/ 84 w 2771"/>
                <a:gd name="T73" fmla="*/ 1486 h 1497"/>
                <a:gd name="T74" fmla="*/ 95 w 2771"/>
                <a:gd name="T75" fmla="*/ 1490 h 1497"/>
                <a:gd name="T76" fmla="*/ 109 w 2771"/>
                <a:gd name="T77" fmla="*/ 1495 h 1497"/>
                <a:gd name="T78" fmla="*/ 116 w 2771"/>
                <a:gd name="T79" fmla="*/ 1496 h 1497"/>
                <a:gd name="T80" fmla="*/ 122 w 2771"/>
                <a:gd name="T81" fmla="*/ 1496 h 1497"/>
                <a:gd name="T82" fmla="*/ 130 w 2771"/>
                <a:gd name="T83" fmla="*/ 1497 h 1497"/>
                <a:gd name="T84" fmla="*/ 136 w 2771"/>
                <a:gd name="T85" fmla="*/ 1497 h 1497"/>
                <a:gd name="T86" fmla="*/ 2771 w 2771"/>
                <a:gd name="T87" fmla="*/ 1497 h 1497"/>
                <a:gd name="T88" fmla="*/ 2771 w 2771"/>
                <a:gd name="T89" fmla="*/ 0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7">
                  <a:moveTo>
                    <a:pt x="2771" y="0"/>
                  </a:moveTo>
                  <a:lnTo>
                    <a:pt x="136" y="0"/>
                  </a:lnTo>
                  <a:lnTo>
                    <a:pt x="130" y="0"/>
                  </a:lnTo>
                  <a:lnTo>
                    <a:pt x="122" y="1"/>
                  </a:lnTo>
                  <a:lnTo>
                    <a:pt x="116" y="1"/>
                  </a:lnTo>
                  <a:lnTo>
                    <a:pt x="109" y="2"/>
                  </a:lnTo>
                  <a:lnTo>
                    <a:pt x="95" y="6"/>
                  </a:lnTo>
                  <a:lnTo>
                    <a:pt x="84" y="10"/>
                  </a:lnTo>
                  <a:lnTo>
                    <a:pt x="72" y="16"/>
                  </a:lnTo>
                  <a:lnTo>
                    <a:pt x="60" y="23"/>
                  </a:lnTo>
                  <a:lnTo>
                    <a:pt x="49" y="31"/>
                  </a:lnTo>
                  <a:lnTo>
                    <a:pt x="41" y="40"/>
                  </a:lnTo>
                  <a:lnTo>
                    <a:pt x="31" y="49"/>
                  </a:lnTo>
                  <a:lnTo>
                    <a:pt x="24" y="60"/>
                  </a:lnTo>
                  <a:lnTo>
                    <a:pt x="17" y="71"/>
                  </a:lnTo>
                  <a:lnTo>
                    <a:pt x="11" y="82"/>
                  </a:lnTo>
                  <a:lnTo>
                    <a:pt x="6" y="95"/>
                  </a:lnTo>
                  <a:lnTo>
                    <a:pt x="2" y="108"/>
                  </a:lnTo>
                  <a:lnTo>
                    <a:pt x="1" y="114"/>
                  </a:lnTo>
                  <a:lnTo>
                    <a:pt x="0" y="122"/>
                  </a:lnTo>
                  <a:lnTo>
                    <a:pt x="0" y="128"/>
                  </a:lnTo>
                  <a:lnTo>
                    <a:pt x="0" y="136"/>
                  </a:lnTo>
                  <a:lnTo>
                    <a:pt x="0" y="1361"/>
                  </a:lnTo>
                  <a:lnTo>
                    <a:pt x="0" y="1367"/>
                  </a:lnTo>
                  <a:lnTo>
                    <a:pt x="0" y="1375"/>
                  </a:lnTo>
                  <a:lnTo>
                    <a:pt x="1" y="1381"/>
                  </a:lnTo>
                  <a:lnTo>
                    <a:pt x="2" y="1388"/>
                  </a:lnTo>
                  <a:lnTo>
                    <a:pt x="6" y="1401"/>
                  </a:lnTo>
                  <a:lnTo>
                    <a:pt x="11" y="1413"/>
                  </a:lnTo>
                  <a:lnTo>
                    <a:pt x="17" y="1425"/>
                  </a:lnTo>
                  <a:lnTo>
                    <a:pt x="24" y="1437"/>
                  </a:lnTo>
                  <a:lnTo>
                    <a:pt x="31" y="1448"/>
                  </a:lnTo>
                  <a:lnTo>
                    <a:pt x="41" y="1456"/>
                  </a:lnTo>
                  <a:lnTo>
                    <a:pt x="49" y="1466"/>
                  </a:lnTo>
                  <a:lnTo>
                    <a:pt x="60" y="1473"/>
                  </a:lnTo>
                  <a:lnTo>
                    <a:pt x="72" y="1480"/>
                  </a:lnTo>
                  <a:lnTo>
                    <a:pt x="84" y="1486"/>
                  </a:lnTo>
                  <a:lnTo>
                    <a:pt x="95" y="1490"/>
                  </a:lnTo>
                  <a:lnTo>
                    <a:pt x="109" y="1495"/>
                  </a:lnTo>
                  <a:lnTo>
                    <a:pt x="116" y="1496"/>
                  </a:lnTo>
                  <a:lnTo>
                    <a:pt x="122" y="1496"/>
                  </a:lnTo>
                  <a:lnTo>
                    <a:pt x="130" y="1497"/>
                  </a:lnTo>
                  <a:lnTo>
                    <a:pt x="136" y="1497"/>
                  </a:lnTo>
                  <a:lnTo>
                    <a:pt x="2771" y="1497"/>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5" name="Freeform 9">
              <a:extLst>
                <a:ext uri="{FF2B5EF4-FFF2-40B4-BE49-F238E27FC236}">
                  <a16:creationId xmlns:a16="http://schemas.microsoft.com/office/drawing/2014/main" id="{314CD364-AA3A-2211-43A9-A679955A3DCF}"/>
                </a:ext>
              </a:extLst>
            </p:cNvPr>
            <p:cNvSpPr>
              <a:spLocks/>
            </p:cNvSpPr>
            <p:nvPr/>
          </p:nvSpPr>
          <p:spPr bwMode="auto">
            <a:xfrm>
              <a:off x="2879770" y="1980205"/>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51000">
                  <a:srgbClr val="F69C2A"/>
                </a:gs>
                <a:gs pos="100000">
                  <a:srgbClr val="F69C2A">
                    <a:lumMod val="60000"/>
                    <a:lumOff val="40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 name="Freeform 10">
              <a:extLst>
                <a:ext uri="{FF2B5EF4-FFF2-40B4-BE49-F238E27FC236}">
                  <a16:creationId xmlns:a16="http://schemas.microsoft.com/office/drawing/2014/main" id="{DEE369DC-78AC-FEC6-CF35-C902507B3E29}"/>
                </a:ext>
              </a:extLst>
            </p:cNvPr>
            <p:cNvSpPr>
              <a:spLocks/>
            </p:cNvSpPr>
            <p:nvPr/>
          </p:nvSpPr>
          <p:spPr bwMode="auto">
            <a:xfrm>
              <a:off x="2576081" y="1988840"/>
              <a:ext cx="304879" cy="718134"/>
            </a:xfrm>
            <a:custGeom>
              <a:avLst/>
              <a:gdLst>
                <a:gd name="T0" fmla="*/ 768 w 768"/>
                <a:gd name="T1" fmla="*/ 1807 h 1807"/>
                <a:gd name="T2" fmla="*/ 768 w 768"/>
                <a:gd name="T3" fmla="*/ 0 h 1807"/>
                <a:gd name="T4" fmla="*/ 0 w 768"/>
                <a:gd name="T5" fmla="*/ 309 h 1807"/>
                <a:gd name="T6" fmla="*/ 0 w 768"/>
                <a:gd name="T7" fmla="*/ 1806 h 1807"/>
                <a:gd name="T8" fmla="*/ 768 w 768"/>
                <a:gd name="T9" fmla="*/ 1807 h 1807"/>
              </a:gdLst>
              <a:ahLst/>
              <a:cxnLst>
                <a:cxn ang="0">
                  <a:pos x="T0" y="T1"/>
                </a:cxn>
                <a:cxn ang="0">
                  <a:pos x="T2" y="T3"/>
                </a:cxn>
                <a:cxn ang="0">
                  <a:pos x="T4" y="T5"/>
                </a:cxn>
                <a:cxn ang="0">
                  <a:pos x="T6" y="T7"/>
                </a:cxn>
                <a:cxn ang="0">
                  <a:pos x="T8" y="T9"/>
                </a:cxn>
              </a:cxnLst>
              <a:rect l="0" t="0" r="r" b="b"/>
              <a:pathLst>
                <a:path w="768" h="1807">
                  <a:moveTo>
                    <a:pt x="768" y="1807"/>
                  </a:moveTo>
                  <a:lnTo>
                    <a:pt x="768" y="0"/>
                  </a:lnTo>
                  <a:lnTo>
                    <a:pt x="0" y="309"/>
                  </a:lnTo>
                  <a:lnTo>
                    <a:pt x="0" y="1806"/>
                  </a:lnTo>
                  <a:lnTo>
                    <a:pt x="768" y="1807"/>
                  </a:lnTo>
                  <a:close/>
                </a:path>
              </a:pathLst>
            </a:custGeom>
            <a:gradFill>
              <a:gsLst>
                <a:gs pos="0">
                  <a:srgbClr val="F69C2A">
                    <a:lumMod val="75000"/>
                  </a:srgbClr>
                </a:gs>
                <a:gs pos="100000">
                  <a:srgbClr val="F69C2A">
                    <a:lumMod val="75000"/>
                    <a:lumOff val="25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7" name="Freeform 11">
              <a:extLst>
                <a:ext uri="{FF2B5EF4-FFF2-40B4-BE49-F238E27FC236}">
                  <a16:creationId xmlns:a16="http://schemas.microsoft.com/office/drawing/2014/main" id="{C5456688-90AC-A0DF-2C35-B9BF53557E17}"/>
                </a:ext>
              </a:extLst>
            </p:cNvPr>
            <p:cNvSpPr>
              <a:spLocks/>
            </p:cNvSpPr>
            <p:nvPr/>
          </p:nvSpPr>
          <p:spPr bwMode="auto">
            <a:xfrm>
              <a:off x="1475656" y="2785692"/>
              <a:ext cx="1100424" cy="594276"/>
            </a:xfrm>
            <a:custGeom>
              <a:avLst/>
              <a:gdLst>
                <a:gd name="T0" fmla="*/ 2771 w 2771"/>
                <a:gd name="T1" fmla="*/ 0 h 1497"/>
                <a:gd name="T2" fmla="*/ 136 w 2771"/>
                <a:gd name="T3" fmla="*/ 0 h 1497"/>
                <a:gd name="T4" fmla="*/ 130 w 2771"/>
                <a:gd name="T5" fmla="*/ 0 h 1497"/>
                <a:gd name="T6" fmla="*/ 122 w 2771"/>
                <a:gd name="T7" fmla="*/ 1 h 1497"/>
                <a:gd name="T8" fmla="*/ 116 w 2771"/>
                <a:gd name="T9" fmla="*/ 1 h 1497"/>
                <a:gd name="T10" fmla="*/ 109 w 2771"/>
                <a:gd name="T11" fmla="*/ 2 h 1497"/>
                <a:gd name="T12" fmla="*/ 95 w 2771"/>
                <a:gd name="T13" fmla="*/ 6 h 1497"/>
                <a:gd name="T14" fmla="*/ 84 w 2771"/>
                <a:gd name="T15" fmla="*/ 11 h 1497"/>
                <a:gd name="T16" fmla="*/ 72 w 2771"/>
                <a:gd name="T17" fmla="*/ 16 h 1497"/>
                <a:gd name="T18" fmla="*/ 60 w 2771"/>
                <a:gd name="T19" fmla="*/ 24 h 1497"/>
                <a:gd name="T20" fmla="*/ 49 w 2771"/>
                <a:gd name="T21" fmla="*/ 31 h 1497"/>
                <a:gd name="T22" fmla="*/ 41 w 2771"/>
                <a:gd name="T23" fmla="*/ 41 h 1497"/>
                <a:gd name="T24" fmla="*/ 31 w 2771"/>
                <a:gd name="T25" fmla="*/ 49 h 1497"/>
                <a:gd name="T26" fmla="*/ 24 w 2771"/>
                <a:gd name="T27" fmla="*/ 60 h 1497"/>
                <a:gd name="T28" fmla="*/ 17 w 2771"/>
                <a:gd name="T29" fmla="*/ 72 h 1497"/>
                <a:gd name="T30" fmla="*/ 11 w 2771"/>
                <a:gd name="T31" fmla="*/ 83 h 1497"/>
                <a:gd name="T32" fmla="*/ 6 w 2771"/>
                <a:gd name="T33" fmla="*/ 95 h 1497"/>
                <a:gd name="T34" fmla="*/ 2 w 2771"/>
                <a:gd name="T35" fmla="*/ 108 h 1497"/>
                <a:gd name="T36" fmla="*/ 1 w 2771"/>
                <a:gd name="T37" fmla="*/ 115 h 1497"/>
                <a:gd name="T38" fmla="*/ 0 w 2771"/>
                <a:gd name="T39" fmla="*/ 122 h 1497"/>
                <a:gd name="T40" fmla="*/ 0 w 2771"/>
                <a:gd name="T41" fmla="*/ 130 h 1497"/>
                <a:gd name="T42" fmla="*/ 0 w 2771"/>
                <a:gd name="T43" fmla="*/ 136 h 1497"/>
                <a:gd name="T44" fmla="*/ 0 w 2771"/>
                <a:gd name="T45" fmla="*/ 1361 h 1497"/>
                <a:gd name="T46" fmla="*/ 0 w 2771"/>
                <a:gd name="T47" fmla="*/ 1369 h 1497"/>
                <a:gd name="T48" fmla="*/ 0 w 2771"/>
                <a:gd name="T49" fmla="*/ 1375 h 1497"/>
                <a:gd name="T50" fmla="*/ 1 w 2771"/>
                <a:gd name="T51" fmla="*/ 1382 h 1497"/>
                <a:gd name="T52" fmla="*/ 2 w 2771"/>
                <a:gd name="T53" fmla="*/ 1388 h 1497"/>
                <a:gd name="T54" fmla="*/ 6 w 2771"/>
                <a:gd name="T55" fmla="*/ 1402 h 1497"/>
                <a:gd name="T56" fmla="*/ 11 w 2771"/>
                <a:gd name="T57" fmla="*/ 1414 h 1497"/>
                <a:gd name="T58" fmla="*/ 17 w 2771"/>
                <a:gd name="T59" fmla="*/ 1425 h 1497"/>
                <a:gd name="T60" fmla="*/ 24 w 2771"/>
                <a:gd name="T61" fmla="*/ 1437 h 1497"/>
                <a:gd name="T62" fmla="*/ 31 w 2771"/>
                <a:gd name="T63" fmla="*/ 1448 h 1497"/>
                <a:gd name="T64" fmla="*/ 41 w 2771"/>
                <a:gd name="T65" fmla="*/ 1457 h 1497"/>
                <a:gd name="T66" fmla="*/ 49 w 2771"/>
                <a:gd name="T67" fmla="*/ 1466 h 1497"/>
                <a:gd name="T68" fmla="*/ 60 w 2771"/>
                <a:gd name="T69" fmla="*/ 1474 h 1497"/>
                <a:gd name="T70" fmla="*/ 72 w 2771"/>
                <a:gd name="T71" fmla="*/ 1480 h 1497"/>
                <a:gd name="T72" fmla="*/ 84 w 2771"/>
                <a:gd name="T73" fmla="*/ 1487 h 1497"/>
                <a:gd name="T74" fmla="*/ 95 w 2771"/>
                <a:gd name="T75" fmla="*/ 1491 h 1497"/>
                <a:gd name="T76" fmla="*/ 109 w 2771"/>
                <a:gd name="T77" fmla="*/ 1495 h 1497"/>
                <a:gd name="T78" fmla="*/ 116 w 2771"/>
                <a:gd name="T79" fmla="*/ 1496 h 1497"/>
                <a:gd name="T80" fmla="*/ 122 w 2771"/>
                <a:gd name="T81" fmla="*/ 1496 h 1497"/>
                <a:gd name="T82" fmla="*/ 130 w 2771"/>
                <a:gd name="T83" fmla="*/ 1497 h 1497"/>
                <a:gd name="T84" fmla="*/ 136 w 2771"/>
                <a:gd name="T85" fmla="*/ 1497 h 1497"/>
                <a:gd name="T86" fmla="*/ 2771 w 2771"/>
                <a:gd name="T87" fmla="*/ 1497 h 1497"/>
                <a:gd name="T88" fmla="*/ 2771 w 2771"/>
                <a:gd name="T89" fmla="*/ 0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7">
                  <a:moveTo>
                    <a:pt x="2771" y="0"/>
                  </a:moveTo>
                  <a:lnTo>
                    <a:pt x="136" y="0"/>
                  </a:lnTo>
                  <a:lnTo>
                    <a:pt x="130" y="0"/>
                  </a:lnTo>
                  <a:lnTo>
                    <a:pt x="122" y="1"/>
                  </a:lnTo>
                  <a:lnTo>
                    <a:pt x="116" y="1"/>
                  </a:lnTo>
                  <a:lnTo>
                    <a:pt x="109" y="2"/>
                  </a:lnTo>
                  <a:lnTo>
                    <a:pt x="95" y="6"/>
                  </a:lnTo>
                  <a:lnTo>
                    <a:pt x="84" y="11"/>
                  </a:lnTo>
                  <a:lnTo>
                    <a:pt x="72" y="16"/>
                  </a:lnTo>
                  <a:lnTo>
                    <a:pt x="60" y="24"/>
                  </a:lnTo>
                  <a:lnTo>
                    <a:pt x="49" y="31"/>
                  </a:lnTo>
                  <a:lnTo>
                    <a:pt x="41" y="41"/>
                  </a:lnTo>
                  <a:lnTo>
                    <a:pt x="31" y="49"/>
                  </a:lnTo>
                  <a:lnTo>
                    <a:pt x="24" y="60"/>
                  </a:lnTo>
                  <a:lnTo>
                    <a:pt x="17" y="72"/>
                  </a:lnTo>
                  <a:lnTo>
                    <a:pt x="11" y="83"/>
                  </a:lnTo>
                  <a:lnTo>
                    <a:pt x="6" y="95"/>
                  </a:lnTo>
                  <a:lnTo>
                    <a:pt x="2" y="108"/>
                  </a:lnTo>
                  <a:lnTo>
                    <a:pt x="1" y="115"/>
                  </a:lnTo>
                  <a:lnTo>
                    <a:pt x="0" y="122"/>
                  </a:lnTo>
                  <a:lnTo>
                    <a:pt x="0" y="130"/>
                  </a:lnTo>
                  <a:lnTo>
                    <a:pt x="0" y="136"/>
                  </a:lnTo>
                  <a:lnTo>
                    <a:pt x="0" y="1361"/>
                  </a:lnTo>
                  <a:lnTo>
                    <a:pt x="0" y="1369"/>
                  </a:lnTo>
                  <a:lnTo>
                    <a:pt x="0" y="1375"/>
                  </a:lnTo>
                  <a:lnTo>
                    <a:pt x="1" y="1382"/>
                  </a:lnTo>
                  <a:lnTo>
                    <a:pt x="2" y="1388"/>
                  </a:lnTo>
                  <a:lnTo>
                    <a:pt x="6" y="1402"/>
                  </a:lnTo>
                  <a:lnTo>
                    <a:pt x="11" y="1414"/>
                  </a:lnTo>
                  <a:lnTo>
                    <a:pt x="17" y="1425"/>
                  </a:lnTo>
                  <a:lnTo>
                    <a:pt x="24" y="1437"/>
                  </a:lnTo>
                  <a:lnTo>
                    <a:pt x="31" y="1448"/>
                  </a:lnTo>
                  <a:lnTo>
                    <a:pt x="41" y="1457"/>
                  </a:lnTo>
                  <a:lnTo>
                    <a:pt x="49" y="1466"/>
                  </a:lnTo>
                  <a:lnTo>
                    <a:pt x="60" y="1474"/>
                  </a:lnTo>
                  <a:lnTo>
                    <a:pt x="72" y="1480"/>
                  </a:lnTo>
                  <a:lnTo>
                    <a:pt x="84" y="1487"/>
                  </a:lnTo>
                  <a:lnTo>
                    <a:pt x="95" y="1491"/>
                  </a:lnTo>
                  <a:lnTo>
                    <a:pt x="109" y="1495"/>
                  </a:lnTo>
                  <a:lnTo>
                    <a:pt x="116" y="1496"/>
                  </a:lnTo>
                  <a:lnTo>
                    <a:pt x="122" y="1496"/>
                  </a:lnTo>
                  <a:lnTo>
                    <a:pt x="130" y="1497"/>
                  </a:lnTo>
                  <a:lnTo>
                    <a:pt x="136" y="1497"/>
                  </a:lnTo>
                  <a:lnTo>
                    <a:pt x="2771" y="1497"/>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8" name="Freeform 12">
              <a:extLst>
                <a:ext uri="{FF2B5EF4-FFF2-40B4-BE49-F238E27FC236}">
                  <a16:creationId xmlns:a16="http://schemas.microsoft.com/office/drawing/2014/main" id="{8949A69A-A0A5-BD5A-FDEE-035001AC2A6D}"/>
                </a:ext>
              </a:extLst>
            </p:cNvPr>
            <p:cNvSpPr>
              <a:spLocks/>
            </p:cNvSpPr>
            <p:nvPr/>
          </p:nvSpPr>
          <p:spPr bwMode="auto">
            <a:xfrm>
              <a:off x="2880960" y="2780928"/>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3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3"/>
                  </a:lnTo>
                  <a:lnTo>
                    <a:pt x="11698" y="1805"/>
                  </a:lnTo>
                  <a:lnTo>
                    <a:pt x="11698" y="1806"/>
                  </a:lnTo>
                  <a:lnTo>
                    <a:pt x="1495" y="1810"/>
                  </a:lnTo>
                  <a:lnTo>
                    <a:pt x="0" y="1812"/>
                  </a:lnTo>
                  <a:lnTo>
                    <a:pt x="0" y="0"/>
                  </a:lnTo>
                  <a:close/>
                </a:path>
              </a:pathLst>
            </a:custGeom>
            <a:gradFill>
              <a:gsLst>
                <a:gs pos="41000">
                  <a:srgbClr val="2F8CA4"/>
                </a:gs>
                <a:gs pos="100000">
                  <a:srgbClr val="2F8CA4">
                    <a:lumMod val="75000"/>
                    <a:alpha val="82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9" name="Freeform 13">
              <a:extLst>
                <a:ext uri="{FF2B5EF4-FFF2-40B4-BE49-F238E27FC236}">
                  <a16:creationId xmlns:a16="http://schemas.microsoft.com/office/drawing/2014/main" id="{74153C5C-1539-3D98-D929-FA45B79AEE84}"/>
                </a:ext>
              </a:extLst>
            </p:cNvPr>
            <p:cNvSpPr>
              <a:spLocks/>
            </p:cNvSpPr>
            <p:nvPr/>
          </p:nvSpPr>
          <p:spPr bwMode="auto">
            <a:xfrm>
              <a:off x="2576081" y="2780928"/>
              <a:ext cx="304879" cy="719325"/>
            </a:xfrm>
            <a:custGeom>
              <a:avLst/>
              <a:gdLst>
                <a:gd name="T0" fmla="*/ 768 w 768"/>
                <a:gd name="T1" fmla="*/ 1812 h 1812"/>
                <a:gd name="T2" fmla="*/ 768 w 768"/>
                <a:gd name="T3" fmla="*/ 0 h 1812"/>
                <a:gd name="T4" fmla="*/ 0 w 768"/>
                <a:gd name="T5" fmla="*/ 12 h 1812"/>
                <a:gd name="T6" fmla="*/ 0 w 768"/>
                <a:gd name="T7" fmla="*/ 1509 h 1812"/>
                <a:gd name="T8" fmla="*/ 768 w 768"/>
                <a:gd name="T9" fmla="*/ 1812 h 1812"/>
              </a:gdLst>
              <a:ahLst/>
              <a:cxnLst>
                <a:cxn ang="0">
                  <a:pos x="T0" y="T1"/>
                </a:cxn>
                <a:cxn ang="0">
                  <a:pos x="T2" y="T3"/>
                </a:cxn>
                <a:cxn ang="0">
                  <a:pos x="T4" y="T5"/>
                </a:cxn>
                <a:cxn ang="0">
                  <a:pos x="T6" y="T7"/>
                </a:cxn>
                <a:cxn ang="0">
                  <a:pos x="T8" y="T9"/>
                </a:cxn>
              </a:cxnLst>
              <a:rect l="0" t="0" r="r" b="b"/>
              <a:pathLst>
                <a:path w="768" h="1812">
                  <a:moveTo>
                    <a:pt x="768" y="1812"/>
                  </a:moveTo>
                  <a:lnTo>
                    <a:pt x="768" y="0"/>
                  </a:lnTo>
                  <a:lnTo>
                    <a:pt x="0" y="12"/>
                  </a:lnTo>
                  <a:lnTo>
                    <a:pt x="0" y="1509"/>
                  </a:lnTo>
                  <a:lnTo>
                    <a:pt x="768" y="1812"/>
                  </a:lnTo>
                  <a:close/>
                </a:path>
              </a:pathLst>
            </a:custGeom>
            <a:gradFill>
              <a:gsLst>
                <a:gs pos="0">
                  <a:srgbClr val="2F8CA4"/>
                </a:gs>
                <a:gs pos="100000">
                  <a:srgbClr val="2F8CA4">
                    <a:lumMod val="75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0" name="Freeform 14">
              <a:extLst>
                <a:ext uri="{FF2B5EF4-FFF2-40B4-BE49-F238E27FC236}">
                  <a16:creationId xmlns:a16="http://schemas.microsoft.com/office/drawing/2014/main" id="{DBACBE94-469D-8E30-F4E9-20758F2904BE}"/>
                </a:ext>
              </a:extLst>
            </p:cNvPr>
            <p:cNvSpPr>
              <a:spLocks/>
            </p:cNvSpPr>
            <p:nvPr/>
          </p:nvSpPr>
          <p:spPr bwMode="auto">
            <a:xfrm>
              <a:off x="1475656" y="3429000"/>
              <a:ext cx="1100424" cy="594276"/>
            </a:xfrm>
            <a:custGeom>
              <a:avLst/>
              <a:gdLst>
                <a:gd name="T0" fmla="*/ 2771 w 2771"/>
                <a:gd name="T1" fmla="*/ 0 h 1496"/>
                <a:gd name="T2" fmla="*/ 136 w 2771"/>
                <a:gd name="T3" fmla="*/ 0 h 1496"/>
                <a:gd name="T4" fmla="*/ 130 w 2771"/>
                <a:gd name="T5" fmla="*/ 0 h 1496"/>
                <a:gd name="T6" fmla="*/ 122 w 2771"/>
                <a:gd name="T7" fmla="*/ 0 h 1496"/>
                <a:gd name="T8" fmla="*/ 116 w 2771"/>
                <a:gd name="T9" fmla="*/ 1 h 1496"/>
                <a:gd name="T10" fmla="*/ 109 w 2771"/>
                <a:gd name="T11" fmla="*/ 2 h 1496"/>
                <a:gd name="T12" fmla="*/ 95 w 2771"/>
                <a:gd name="T13" fmla="*/ 5 h 1496"/>
                <a:gd name="T14" fmla="*/ 84 w 2771"/>
                <a:gd name="T15" fmla="*/ 11 h 1496"/>
                <a:gd name="T16" fmla="*/ 72 w 2771"/>
                <a:gd name="T17" fmla="*/ 16 h 1496"/>
                <a:gd name="T18" fmla="*/ 60 w 2771"/>
                <a:gd name="T19" fmla="*/ 22 h 1496"/>
                <a:gd name="T20" fmla="*/ 49 w 2771"/>
                <a:gd name="T21" fmla="*/ 30 h 1496"/>
                <a:gd name="T22" fmla="*/ 41 w 2771"/>
                <a:gd name="T23" fmla="*/ 40 h 1496"/>
                <a:gd name="T24" fmla="*/ 31 w 2771"/>
                <a:gd name="T25" fmla="*/ 48 h 1496"/>
                <a:gd name="T26" fmla="*/ 24 w 2771"/>
                <a:gd name="T27" fmla="*/ 60 h 1496"/>
                <a:gd name="T28" fmla="*/ 17 w 2771"/>
                <a:gd name="T29" fmla="*/ 71 h 1496"/>
                <a:gd name="T30" fmla="*/ 11 w 2771"/>
                <a:gd name="T31" fmla="*/ 82 h 1496"/>
                <a:gd name="T32" fmla="*/ 6 w 2771"/>
                <a:gd name="T33" fmla="*/ 94 h 1496"/>
                <a:gd name="T34" fmla="*/ 2 w 2771"/>
                <a:gd name="T35" fmla="*/ 107 h 1496"/>
                <a:gd name="T36" fmla="*/ 1 w 2771"/>
                <a:gd name="T37" fmla="*/ 113 h 1496"/>
                <a:gd name="T38" fmla="*/ 0 w 2771"/>
                <a:gd name="T39" fmla="*/ 122 h 1496"/>
                <a:gd name="T40" fmla="*/ 0 w 2771"/>
                <a:gd name="T41" fmla="*/ 128 h 1496"/>
                <a:gd name="T42" fmla="*/ 0 w 2771"/>
                <a:gd name="T43" fmla="*/ 135 h 1496"/>
                <a:gd name="T44" fmla="*/ 0 w 2771"/>
                <a:gd name="T45" fmla="*/ 1360 h 1496"/>
                <a:gd name="T46" fmla="*/ 0 w 2771"/>
                <a:gd name="T47" fmla="*/ 1368 h 1496"/>
                <a:gd name="T48" fmla="*/ 0 w 2771"/>
                <a:gd name="T49" fmla="*/ 1374 h 1496"/>
                <a:gd name="T50" fmla="*/ 1 w 2771"/>
                <a:gd name="T51" fmla="*/ 1380 h 1496"/>
                <a:gd name="T52" fmla="*/ 2 w 2771"/>
                <a:gd name="T53" fmla="*/ 1387 h 1496"/>
                <a:gd name="T54" fmla="*/ 6 w 2771"/>
                <a:gd name="T55" fmla="*/ 1401 h 1496"/>
                <a:gd name="T56" fmla="*/ 11 w 2771"/>
                <a:gd name="T57" fmla="*/ 1412 h 1496"/>
                <a:gd name="T58" fmla="*/ 17 w 2771"/>
                <a:gd name="T59" fmla="*/ 1425 h 1496"/>
                <a:gd name="T60" fmla="*/ 24 w 2771"/>
                <a:gd name="T61" fmla="*/ 1436 h 1496"/>
                <a:gd name="T62" fmla="*/ 31 w 2771"/>
                <a:gd name="T63" fmla="*/ 1447 h 1496"/>
                <a:gd name="T64" fmla="*/ 41 w 2771"/>
                <a:gd name="T65" fmla="*/ 1456 h 1496"/>
                <a:gd name="T66" fmla="*/ 49 w 2771"/>
                <a:gd name="T67" fmla="*/ 1465 h 1496"/>
                <a:gd name="T68" fmla="*/ 60 w 2771"/>
                <a:gd name="T69" fmla="*/ 1472 h 1496"/>
                <a:gd name="T70" fmla="*/ 72 w 2771"/>
                <a:gd name="T71" fmla="*/ 1480 h 1496"/>
                <a:gd name="T72" fmla="*/ 84 w 2771"/>
                <a:gd name="T73" fmla="*/ 1485 h 1496"/>
                <a:gd name="T74" fmla="*/ 95 w 2771"/>
                <a:gd name="T75" fmla="*/ 1491 h 1496"/>
                <a:gd name="T76" fmla="*/ 109 w 2771"/>
                <a:gd name="T77" fmla="*/ 1494 h 1496"/>
                <a:gd name="T78" fmla="*/ 116 w 2771"/>
                <a:gd name="T79" fmla="*/ 1495 h 1496"/>
                <a:gd name="T80" fmla="*/ 122 w 2771"/>
                <a:gd name="T81" fmla="*/ 1496 h 1496"/>
                <a:gd name="T82" fmla="*/ 130 w 2771"/>
                <a:gd name="T83" fmla="*/ 1496 h 1496"/>
                <a:gd name="T84" fmla="*/ 136 w 2771"/>
                <a:gd name="T85" fmla="*/ 1496 h 1496"/>
                <a:gd name="T86" fmla="*/ 2771 w 2771"/>
                <a:gd name="T87" fmla="*/ 1496 h 1496"/>
                <a:gd name="T88" fmla="*/ 2771 w 2771"/>
                <a:gd name="T89" fmla="*/ 0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6">
                  <a:moveTo>
                    <a:pt x="2771" y="0"/>
                  </a:moveTo>
                  <a:lnTo>
                    <a:pt x="136" y="0"/>
                  </a:lnTo>
                  <a:lnTo>
                    <a:pt x="130" y="0"/>
                  </a:lnTo>
                  <a:lnTo>
                    <a:pt x="122" y="0"/>
                  </a:lnTo>
                  <a:lnTo>
                    <a:pt x="116" y="1"/>
                  </a:lnTo>
                  <a:lnTo>
                    <a:pt x="109" y="2"/>
                  </a:lnTo>
                  <a:lnTo>
                    <a:pt x="95" y="5"/>
                  </a:lnTo>
                  <a:lnTo>
                    <a:pt x="84" y="11"/>
                  </a:lnTo>
                  <a:lnTo>
                    <a:pt x="72" y="16"/>
                  </a:lnTo>
                  <a:lnTo>
                    <a:pt x="60" y="22"/>
                  </a:lnTo>
                  <a:lnTo>
                    <a:pt x="49" y="30"/>
                  </a:lnTo>
                  <a:lnTo>
                    <a:pt x="41" y="40"/>
                  </a:lnTo>
                  <a:lnTo>
                    <a:pt x="31" y="48"/>
                  </a:lnTo>
                  <a:lnTo>
                    <a:pt x="24" y="60"/>
                  </a:lnTo>
                  <a:lnTo>
                    <a:pt x="17" y="71"/>
                  </a:lnTo>
                  <a:lnTo>
                    <a:pt x="11" y="82"/>
                  </a:lnTo>
                  <a:lnTo>
                    <a:pt x="6" y="94"/>
                  </a:lnTo>
                  <a:lnTo>
                    <a:pt x="2" y="107"/>
                  </a:lnTo>
                  <a:lnTo>
                    <a:pt x="1" y="113"/>
                  </a:lnTo>
                  <a:lnTo>
                    <a:pt x="0" y="122"/>
                  </a:lnTo>
                  <a:lnTo>
                    <a:pt x="0" y="128"/>
                  </a:lnTo>
                  <a:lnTo>
                    <a:pt x="0" y="135"/>
                  </a:lnTo>
                  <a:lnTo>
                    <a:pt x="0" y="1360"/>
                  </a:lnTo>
                  <a:lnTo>
                    <a:pt x="0" y="1368"/>
                  </a:lnTo>
                  <a:lnTo>
                    <a:pt x="0" y="1374"/>
                  </a:lnTo>
                  <a:lnTo>
                    <a:pt x="1" y="1380"/>
                  </a:lnTo>
                  <a:lnTo>
                    <a:pt x="2" y="1387"/>
                  </a:lnTo>
                  <a:lnTo>
                    <a:pt x="6" y="1401"/>
                  </a:lnTo>
                  <a:lnTo>
                    <a:pt x="11" y="1412"/>
                  </a:lnTo>
                  <a:lnTo>
                    <a:pt x="17" y="1425"/>
                  </a:lnTo>
                  <a:lnTo>
                    <a:pt x="24" y="1436"/>
                  </a:lnTo>
                  <a:lnTo>
                    <a:pt x="31" y="1447"/>
                  </a:lnTo>
                  <a:lnTo>
                    <a:pt x="41" y="1456"/>
                  </a:lnTo>
                  <a:lnTo>
                    <a:pt x="49" y="1465"/>
                  </a:lnTo>
                  <a:lnTo>
                    <a:pt x="60" y="1472"/>
                  </a:lnTo>
                  <a:lnTo>
                    <a:pt x="72" y="1480"/>
                  </a:lnTo>
                  <a:lnTo>
                    <a:pt x="84" y="1485"/>
                  </a:lnTo>
                  <a:lnTo>
                    <a:pt x="95" y="1491"/>
                  </a:lnTo>
                  <a:lnTo>
                    <a:pt x="109" y="1494"/>
                  </a:lnTo>
                  <a:lnTo>
                    <a:pt x="116" y="1495"/>
                  </a:lnTo>
                  <a:lnTo>
                    <a:pt x="122" y="1496"/>
                  </a:lnTo>
                  <a:lnTo>
                    <a:pt x="130" y="1496"/>
                  </a:lnTo>
                  <a:lnTo>
                    <a:pt x="136" y="1496"/>
                  </a:lnTo>
                  <a:lnTo>
                    <a:pt x="2771" y="1496"/>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1" name="Freeform 15">
              <a:extLst>
                <a:ext uri="{FF2B5EF4-FFF2-40B4-BE49-F238E27FC236}">
                  <a16:creationId xmlns:a16="http://schemas.microsoft.com/office/drawing/2014/main" id="{39C08924-9825-B7E9-5958-64B80AE2ECCC}"/>
                </a:ext>
              </a:extLst>
            </p:cNvPr>
            <p:cNvSpPr>
              <a:spLocks/>
            </p:cNvSpPr>
            <p:nvPr/>
          </p:nvSpPr>
          <p:spPr bwMode="auto">
            <a:xfrm>
              <a:off x="2880960" y="3579057"/>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4 h 1812"/>
                <a:gd name="T16" fmla="*/ 11698 w 13597"/>
                <a:gd name="T17" fmla="*/ 1805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4"/>
                  </a:lnTo>
                  <a:lnTo>
                    <a:pt x="11698" y="1805"/>
                  </a:lnTo>
                  <a:lnTo>
                    <a:pt x="1495" y="1810"/>
                  </a:lnTo>
                  <a:lnTo>
                    <a:pt x="0" y="1812"/>
                  </a:lnTo>
                  <a:lnTo>
                    <a:pt x="0" y="0"/>
                  </a:lnTo>
                  <a:close/>
                </a:path>
              </a:pathLst>
            </a:custGeom>
            <a:gradFill>
              <a:gsLst>
                <a:gs pos="19000">
                  <a:srgbClr val="2F8CA4">
                    <a:lumMod val="80000"/>
                  </a:srgbClr>
                </a:gs>
                <a:gs pos="100000">
                  <a:srgbClr val="504160">
                    <a:lumMod val="80000"/>
                    <a:lumOff val="20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2" name="Freeform 16">
              <a:extLst>
                <a:ext uri="{FF2B5EF4-FFF2-40B4-BE49-F238E27FC236}">
                  <a16:creationId xmlns:a16="http://schemas.microsoft.com/office/drawing/2014/main" id="{E77A5C0B-9DF3-26C6-AB49-4C5E7E78ADCE}"/>
                </a:ext>
              </a:extLst>
            </p:cNvPr>
            <p:cNvSpPr>
              <a:spLocks/>
            </p:cNvSpPr>
            <p:nvPr/>
          </p:nvSpPr>
          <p:spPr bwMode="auto">
            <a:xfrm>
              <a:off x="2574890" y="3429000"/>
              <a:ext cx="306071" cy="867001"/>
            </a:xfrm>
            <a:custGeom>
              <a:avLst/>
              <a:gdLst>
                <a:gd name="T0" fmla="*/ 769 w 769"/>
                <a:gd name="T1" fmla="*/ 2183 h 2183"/>
                <a:gd name="T2" fmla="*/ 769 w 769"/>
                <a:gd name="T3" fmla="*/ 376 h 2183"/>
                <a:gd name="T4" fmla="*/ 1 w 769"/>
                <a:gd name="T5" fmla="*/ 0 h 2183"/>
                <a:gd name="T6" fmla="*/ 1 w 769"/>
                <a:gd name="T7" fmla="*/ 1496 h 2183"/>
                <a:gd name="T8" fmla="*/ 0 w 769"/>
                <a:gd name="T9" fmla="*/ 1496 h 2183"/>
                <a:gd name="T10" fmla="*/ 769 w 769"/>
                <a:gd name="T11" fmla="*/ 2183 h 2183"/>
              </a:gdLst>
              <a:ahLst/>
              <a:cxnLst>
                <a:cxn ang="0">
                  <a:pos x="T0" y="T1"/>
                </a:cxn>
                <a:cxn ang="0">
                  <a:pos x="T2" y="T3"/>
                </a:cxn>
                <a:cxn ang="0">
                  <a:pos x="T4" y="T5"/>
                </a:cxn>
                <a:cxn ang="0">
                  <a:pos x="T6" y="T7"/>
                </a:cxn>
                <a:cxn ang="0">
                  <a:pos x="T8" y="T9"/>
                </a:cxn>
                <a:cxn ang="0">
                  <a:pos x="T10" y="T11"/>
                </a:cxn>
              </a:cxnLst>
              <a:rect l="0" t="0" r="r" b="b"/>
              <a:pathLst>
                <a:path w="769" h="2183">
                  <a:moveTo>
                    <a:pt x="769" y="2183"/>
                  </a:moveTo>
                  <a:lnTo>
                    <a:pt x="769" y="376"/>
                  </a:lnTo>
                  <a:lnTo>
                    <a:pt x="1" y="0"/>
                  </a:lnTo>
                  <a:lnTo>
                    <a:pt x="1" y="1496"/>
                  </a:lnTo>
                  <a:lnTo>
                    <a:pt x="0" y="1496"/>
                  </a:lnTo>
                  <a:lnTo>
                    <a:pt x="769" y="2183"/>
                  </a:lnTo>
                  <a:close/>
                </a:path>
              </a:pathLst>
            </a:custGeom>
            <a:gradFill>
              <a:gsLst>
                <a:gs pos="0">
                  <a:srgbClr val="504160">
                    <a:lumMod val="50000"/>
                  </a:srgbClr>
                </a:gs>
                <a:gs pos="100000">
                  <a:srgbClr val="504160">
                    <a:lumMod val="90000"/>
                    <a:lumOff val="10000"/>
                  </a:srgbClr>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3" name="Freeform 17">
              <a:extLst>
                <a:ext uri="{FF2B5EF4-FFF2-40B4-BE49-F238E27FC236}">
                  <a16:creationId xmlns:a16="http://schemas.microsoft.com/office/drawing/2014/main" id="{CD441CF5-AA6C-AC50-320A-65F654952EE3}"/>
                </a:ext>
              </a:extLst>
            </p:cNvPr>
            <p:cNvSpPr>
              <a:spLocks/>
            </p:cNvSpPr>
            <p:nvPr/>
          </p:nvSpPr>
          <p:spPr bwMode="auto">
            <a:xfrm>
              <a:off x="1475656" y="4077072"/>
              <a:ext cx="1100424" cy="594276"/>
            </a:xfrm>
            <a:custGeom>
              <a:avLst/>
              <a:gdLst>
                <a:gd name="T0" fmla="*/ 2771 w 2771"/>
                <a:gd name="T1" fmla="*/ 0 h 1496"/>
                <a:gd name="T2" fmla="*/ 136 w 2771"/>
                <a:gd name="T3" fmla="*/ 0 h 1496"/>
                <a:gd name="T4" fmla="*/ 130 w 2771"/>
                <a:gd name="T5" fmla="*/ 0 h 1496"/>
                <a:gd name="T6" fmla="*/ 122 w 2771"/>
                <a:gd name="T7" fmla="*/ 0 h 1496"/>
                <a:gd name="T8" fmla="*/ 116 w 2771"/>
                <a:gd name="T9" fmla="*/ 1 h 1496"/>
                <a:gd name="T10" fmla="*/ 109 w 2771"/>
                <a:gd name="T11" fmla="*/ 2 h 1496"/>
                <a:gd name="T12" fmla="*/ 95 w 2771"/>
                <a:gd name="T13" fmla="*/ 5 h 1496"/>
                <a:gd name="T14" fmla="*/ 84 w 2771"/>
                <a:gd name="T15" fmla="*/ 11 h 1496"/>
                <a:gd name="T16" fmla="*/ 72 w 2771"/>
                <a:gd name="T17" fmla="*/ 16 h 1496"/>
                <a:gd name="T18" fmla="*/ 60 w 2771"/>
                <a:gd name="T19" fmla="*/ 22 h 1496"/>
                <a:gd name="T20" fmla="*/ 49 w 2771"/>
                <a:gd name="T21" fmla="*/ 30 h 1496"/>
                <a:gd name="T22" fmla="*/ 41 w 2771"/>
                <a:gd name="T23" fmla="*/ 39 h 1496"/>
                <a:gd name="T24" fmla="*/ 31 w 2771"/>
                <a:gd name="T25" fmla="*/ 48 h 1496"/>
                <a:gd name="T26" fmla="*/ 24 w 2771"/>
                <a:gd name="T27" fmla="*/ 60 h 1496"/>
                <a:gd name="T28" fmla="*/ 17 w 2771"/>
                <a:gd name="T29" fmla="*/ 71 h 1496"/>
                <a:gd name="T30" fmla="*/ 11 w 2771"/>
                <a:gd name="T31" fmla="*/ 82 h 1496"/>
                <a:gd name="T32" fmla="*/ 6 w 2771"/>
                <a:gd name="T33" fmla="*/ 94 h 1496"/>
                <a:gd name="T34" fmla="*/ 2 w 2771"/>
                <a:gd name="T35" fmla="*/ 107 h 1496"/>
                <a:gd name="T36" fmla="*/ 1 w 2771"/>
                <a:gd name="T37" fmla="*/ 113 h 1496"/>
                <a:gd name="T38" fmla="*/ 0 w 2771"/>
                <a:gd name="T39" fmla="*/ 122 h 1496"/>
                <a:gd name="T40" fmla="*/ 0 w 2771"/>
                <a:gd name="T41" fmla="*/ 128 h 1496"/>
                <a:gd name="T42" fmla="*/ 0 w 2771"/>
                <a:gd name="T43" fmla="*/ 135 h 1496"/>
                <a:gd name="T44" fmla="*/ 0 w 2771"/>
                <a:gd name="T45" fmla="*/ 1360 h 1496"/>
                <a:gd name="T46" fmla="*/ 0 w 2771"/>
                <a:gd name="T47" fmla="*/ 1367 h 1496"/>
                <a:gd name="T48" fmla="*/ 0 w 2771"/>
                <a:gd name="T49" fmla="*/ 1374 h 1496"/>
                <a:gd name="T50" fmla="*/ 1 w 2771"/>
                <a:gd name="T51" fmla="*/ 1380 h 1496"/>
                <a:gd name="T52" fmla="*/ 2 w 2771"/>
                <a:gd name="T53" fmla="*/ 1387 h 1496"/>
                <a:gd name="T54" fmla="*/ 6 w 2771"/>
                <a:gd name="T55" fmla="*/ 1401 h 1496"/>
                <a:gd name="T56" fmla="*/ 11 w 2771"/>
                <a:gd name="T57" fmla="*/ 1412 h 1496"/>
                <a:gd name="T58" fmla="*/ 17 w 2771"/>
                <a:gd name="T59" fmla="*/ 1425 h 1496"/>
                <a:gd name="T60" fmla="*/ 24 w 2771"/>
                <a:gd name="T61" fmla="*/ 1436 h 1496"/>
                <a:gd name="T62" fmla="*/ 31 w 2771"/>
                <a:gd name="T63" fmla="*/ 1447 h 1496"/>
                <a:gd name="T64" fmla="*/ 41 w 2771"/>
                <a:gd name="T65" fmla="*/ 1456 h 1496"/>
                <a:gd name="T66" fmla="*/ 49 w 2771"/>
                <a:gd name="T67" fmla="*/ 1465 h 1496"/>
                <a:gd name="T68" fmla="*/ 60 w 2771"/>
                <a:gd name="T69" fmla="*/ 1472 h 1496"/>
                <a:gd name="T70" fmla="*/ 72 w 2771"/>
                <a:gd name="T71" fmla="*/ 1480 h 1496"/>
                <a:gd name="T72" fmla="*/ 84 w 2771"/>
                <a:gd name="T73" fmla="*/ 1485 h 1496"/>
                <a:gd name="T74" fmla="*/ 95 w 2771"/>
                <a:gd name="T75" fmla="*/ 1491 h 1496"/>
                <a:gd name="T76" fmla="*/ 109 w 2771"/>
                <a:gd name="T77" fmla="*/ 1494 h 1496"/>
                <a:gd name="T78" fmla="*/ 116 w 2771"/>
                <a:gd name="T79" fmla="*/ 1495 h 1496"/>
                <a:gd name="T80" fmla="*/ 122 w 2771"/>
                <a:gd name="T81" fmla="*/ 1496 h 1496"/>
                <a:gd name="T82" fmla="*/ 130 w 2771"/>
                <a:gd name="T83" fmla="*/ 1496 h 1496"/>
                <a:gd name="T84" fmla="*/ 136 w 2771"/>
                <a:gd name="T85" fmla="*/ 1496 h 1496"/>
                <a:gd name="T86" fmla="*/ 2771 w 2771"/>
                <a:gd name="T87" fmla="*/ 1496 h 1496"/>
                <a:gd name="T88" fmla="*/ 2771 w 2771"/>
                <a:gd name="T89" fmla="*/ 0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6">
                  <a:moveTo>
                    <a:pt x="2771" y="0"/>
                  </a:moveTo>
                  <a:lnTo>
                    <a:pt x="136" y="0"/>
                  </a:lnTo>
                  <a:lnTo>
                    <a:pt x="130" y="0"/>
                  </a:lnTo>
                  <a:lnTo>
                    <a:pt x="122" y="0"/>
                  </a:lnTo>
                  <a:lnTo>
                    <a:pt x="116" y="1"/>
                  </a:lnTo>
                  <a:lnTo>
                    <a:pt x="109" y="2"/>
                  </a:lnTo>
                  <a:lnTo>
                    <a:pt x="95" y="5"/>
                  </a:lnTo>
                  <a:lnTo>
                    <a:pt x="84" y="11"/>
                  </a:lnTo>
                  <a:lnTo>
                    <a:pt x="72" y="16"/>
                  </a:lnTo>
                  <a:lnTo>
                    <a:pt x="60" y="22"/>
                  </a:lnTo>
                  <a:lnTo>
                    <a:pt x="49" y="30"/>
                  </a:lnTo>
                  <a:lnTo>
                    <a:pt x="41" y="39"/>
                  </a:lnTo>
                  <a:lnTo>
                    <a:pt x="31" y="48"/>
                  </a:lnTo>
                  <a:lnTo>
                    <a:pt x="24" y="60"/>
                  </a:lnTo>
                  <a:lnTo>
                    <a:pt x="17" y="71"/>
                  </a:lnTo>
                  <a:lnTo>
                    <a:pt x="11" y="82"/>
                  </a:lnTo>
                  <a:lnTo>
                    <a:pt x="6" y="94"/>
                  </a:lnTo>
                  <a:lnTo>
                    <a:pt x="2" y="107"/>
                  </a:lnTo>
                  <a:lnTo>
                    <a:pt x="1" y="113"/>
                  </a:lnTo>
                  <a:lnTo>
                    <a:pt x="0" y="122"/>
                  </a:lnTo>
                  <a:lnTo>
                    <a:pt x="0" y="128"/>
                  </a:lnTo>
                  <a:lnTo>
                    <a:pt x="0" y="135"/>
                  </a:lnTo>
                  <a:lnTo>
                    <a:pt x="0" y="1360"/>
                  </a:lnTo>
                  <a:lnTo>
                    <a:pt x="0" y="1367"/>
                  </a:lnTo>
                  <a:lnTo>
                    <a:pt x="0" y="1374"/>
                  </a:lnTo>
                  <a:lnTo>
                    <a:pt x="1" y="1380"/>
                  </a:lnTo>
                  <a:lnTo>
                    <a:pt x="2" y="1387"/>
                  </a:lnTo>
                  <a:lnTo>
                    <a:pt x="6" y="1401"/>
                  </a:lnTo>
                  <a:lnTo>
                    <a:pt x="11" y="1412"/>
                  </a:lnTo>
                  <a:lnTo>
                    <a:pt x="17" y="1425"/>
                  </a:lnTo>
                  <a:lnTo>
                    <a:pt x="24" y="1436"/>
                  </a:lnTo>
                  <a:lnTo>
                    <a:pt x="31" y="1447"/>
                  </a:lnTo>
                  <a:lnTo>
                    <a:pt x="41" y="1456"/>
                  </a:lnTo>
                  <a:lnTo>
                    <a:pt x="49" y="1465"/>
                  </a:lnTo>
                  <a:lnTo>
                    <a:pt x="60" y="1472"/>
                  </a:lnTo>
                  <a:lnTo>
                    <a:pt x="72" y="1480"/>
                  </a:lnTo>
                  <a:lnTo>
                    <a:pt x="84" y="1485"/>
                  </a:lnTo>
                  <a:lnTo>
                    <a:pt x="95" y="1491"/>
                  </a:lnTo>
                  <a:lnTo>
                    <a:pt x="109" y="1494"/>
                  </a:lnTo>
                  <a:lnTo>
                    <a:pt x="116" y="1495"/>
                  </a:lnTo>
                  <a:lnTo>
                    <a:pt x="122" y="1496"/>
                  </a:lnTo>
                  <a:lnTo>
                    <a:pt x="130" y="1496"/>
                  </a:lnTo>
                  <a:lnTo>
                    <a:pt x="136" y="1496"/>
                  </a:lnTo>
                  <a:lnTo>
                    <a:pt x="2771" y="1496"/>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4" name="Freeform 18">
              <a:extLst>
                <a:ext uri="{FF2B5EF4-FFF2-40B4-BE49-F238E27FC236}">
                  <a16:creationId xmlns:a16="http://schemas.microsoft.com/office/drawing/2014/main" id="{805E1F00-EE27-7912-9212-A29360E358DB}"/>
                </a:ext>
              </a:extLst>
            </p:cNvPr>
            <p:cNvSpPr>
              <a:spLocks/>
            </p:cNvSpPr>
            <p:nvPr/>
          </p:nvSpPr>
          <p:spPr bwMode="auto">
            <a:xfrm>
              <a:off x="2880960" y="4353369"/>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0">
                  <a:srgbClr val="009783">
                    <a:lumMod val="75000"/>
                  </a:srgbClr>
                </a:gs>
                <a:gs pos="100000">
                  <a:srgbClr val="009783"/>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5" name="Freeform 19">
              <a:extLst>
                <a:ext uri="{FF2B5EF4-FFF2-40B4-BE49-F238E27FC236}">
                  <a16:creationId xmlns:a16="http://schemas.microsoft.com/office/drawing/2014/main" id="{B2D0DDC5-5A3D-F46E-586A-74244E091077}"/>
                </a:ext>
              </a:extLst>
            </p:cNvPr>
            <p:cNvSpPr>
              <a:spLocks/>
            </p:cNvSpPr>
            <p:nvPr/>
          </p:nvSpPr>
          <p:spPr bwMode="auto">
            <a:xfrm>
              <a:off x="2574890" y="4077072"/>
              <a:ext cx="306071" cy="995622"/>
            </a:xfrm>
            <a:custGeom>
              <a:avLst/>
              <a:gdLst>
                <a:gd name="T0" fmla="*/ 769 w 769"/>
                <a:gd name="T1" fmla="*/ 2508 h 2508"/>
                <a:gd name="T2" fmla="*/ 769 w 769"/>
                <a:gd name="T3" fmla="*/ 696 h 2508"/>
                <a:gd name="T4" fmla="*/ 1 w 769"/>
                <a:gd name="T5" fmla="*/ 0 h 2508"/>
                <a:gd name="T6" fmla="*/ 1 w 769"/>
                <a:gd name="T7" fmla="*/ 1496 h 2508"/>
                <a:gd name="T8" fmla="*/ 0 w 769"/>
                <a:gd name="T9" fmla="*/ 1496 h 2508"/>
                <a:gd name="T10" fmla="*/ 769 w 769"/>
                <a:gd name="T11" fmla="*/ 2508 h 2508"/>
              </a:gdLst>
              <a:ahLst/>
              <a:cxnLst>
                <a:cxn ang="0">
                  <a:pos x="T0" y="T1"/>
                </a:cxn>
                <a:cxn ang="0">
                  <a:pos x="T2" y="T3"/>
                </a:cxn>
                <a:cxn ang="0">
                  <a:pos x="T4" y="T5"/>
                </a:cxn>
                <a:cxn ang="0">
                  <a:pos x="T6" y="T7"/>
                </a:cxn>
                <a:cxn ang="0">
                  <a:pos x="T8" y="T9"/>
                </a:cxn>
                <a:cxn ang="0">
                  <a:pos x="T10" y="T11"/>
                </a:cxn>
              </a:cxnLst>
              <a:rect l="0" t="0" r="r" b="b"/>
              <a:pathLst>
                <a:path w="769" h="2508">
                  <a:moveTo>
                    <a:pt x="769" y="2508"/>
                  </a:moveTo>
                  <a:lnTo>
                    <a:pt x="769" y="696"/>
                  </a:lnTo>
                  <a:lnTo>
                    <a:pt x="1" y="0"/>
                  </a:lnTo>
                  <a:lnTo>
                    <a:pt x="1" y="1496"/>
                  </a:lnTo>
                  <a:lnTo>
                    <a:pt x="0" y="1496"/>
                  </a:lnTo>
                  <a:lnTo>
                    <a:pt x="769" y="2508"/>
                  </a:lnTo>
                  <a:close/>
                </a:path>
              </a:pathLst>
            </a:custGeom>
            <a:gradFill>
              <a:gsLst>
                <a:gs pos="0">
                  <a:srgbClr val="009783">
                    <a:lumMod val="50000"/>
                  </a:srgbClr>
                </a:gs>
                <a:gs pos="100000">
                  <a:srgbClr val="009783"/>
                </a:gs>
              </a:gsLst>
              <a:lin ang="10800000" scaled="1"/>
            </a:gradFill>
            <a:ln>
              <a:noFill/>
            </a:ln>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6" name="TextBox 94">
              <a:extLst>
                <a:ext uri="{FF2B5EF4-FFF2-40B4-BE49-F238E27FC236}">
                  <a16:creationId xmlns:a16="http://schemas.microsoft.com/office/drawing/2014/main" id="{61C4F836-A67C-42AC-A36B-3D20E6C60506}"/>
                </a:ext>
              </a:extLst>
            </p:cNvPr>
            <p:cNvSpPr txBox="1"/>
            <p:nvPr/>
          </p:nvSpPr>
          <p:spPr>
            <a:xfrm>
              <a:off x="3097369" y="1433463"/>
              <a:ext cx="4894043" cy="276999"/>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Conoce y forma potenciales empleados</a:t>
              </a:r>
            </a:p>
          </p:txBody>
        </p:sp>
        <p:sp>
          <p:nvSpPr>
            <p:cNvPr id="27" name="Rectangle 108">
              <a:extLst>
                <a:ext uri="{FF2B5EF4-FFF2-40B4-BE49-F238E27FC236}">
                  <a16:creationId xmlns:a16="http://schemas.microsoft.com/office/drawing/2014/main" id="{335A79F7-71BA-BDA4-5DB9-C227734D7A43}"/>
                </a:ext>
              </a:extLst>
            </p:cNvPr>
            <p:cNvSpPr/>
            <p:nvPr/>
          </p:nvSpPr>
          <p:spPr>
            <a:xfrm>
              <a:off x="1831061" y="1547299"/>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01</a:t>
              </a:r>
            </a:p>
          </p:txBody>
        </p:sp>
        <p:sp>
          <p:nvSpPr>
            <p:cNvPr id="28" name="Rectangle 108">
              <a:extLst>
                <a:ext uri="{FF2B5EF4-FFF2-40B4-BE49-F238E27FC236}">
                  <a16:creationId xmlns:a16="http://schemas.microsoft.com/office/drawing/2014/main" id="{A4F2CEB4-F37C-1486-868F-344D08C2A2DE}"/>
                </a:ext>
              </a:extLst>
            </p:cNvPr>
            <p:cNvSpPr/>
            <p:nvPr/>
          </p:nvSpPr>
          <p:spPr>
            <a:xfrm>
              <a:off x="1831061" y="2202271"/>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02</a:t>
              </a:r>
            </a:p>
          </p:txBody>
        </p:sp>
        <p:sp>
          <p:nvSpPr>
            <p:cNvPr id="29" name="Rectangle 108">
              <a:extLst>
                <a:ext uri="{FF2B5EF4-FFF2-40B4-BE49-F238E27FC236}">
                  <a16:creationId xmlns:a16="http://schemas.microsoft.com/office/drawing/2014/main" id="{B8F7C3EF-1F5A-2062-6EB1-CBB06344DAC2}"/>
                </a:ext>
              </a:extLst>
            </p:cNvPr>
            <p:cNvSpPr/>
            <p:nvPr/>
          </p:nvSpPr>
          <p:spPr>
            <a:xfrm>
              <a:off x="1831060" y="2898488"/>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03</a:t>
              </a:r>
            </a:p>
          </p:txBody>
        </p:sp>
        <p:sp>
          <p:nvSpPr>
            <p:cNvPr id="30" name="Rectangle 108">
              <a:extLst>
                <a:ext uri="{FF2B5EF4-FFF2-40B4-BE49-F238E27FC236}">
                  <a16:creationId xmlns:a16="http://schemas.microsoft.com/office/drawing/2014/main" id="{24F733CD-7042-BFD1-6841-4CC55EBE5C45}"/>
                </a:ext>
              </a:extLst>
            </p:cNvPr>
            <p:cNvSpPr/>
            <p:nvPr/>
          </p:nvSpPr>
          <p:spPr>
            <a:xfrm>
              <a:off x="1821920" y="3527566"/>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04</a:t>
              </a:r>
            </a:p>
          </p:txBody>
        </p:sp>
        <p:sp>
          <p:nvSpPr>
            <p:cNvPr id="31" name="Rectangle 108">
              <a:extLst>
                <a:ext uri="{FF2B5EF4-FFF2-40B4-BE49-F238E27FC236}">
                  <a16:creationId xmlns:a16="http://schemas.microsoft.com/office/drawing/2014/main" id="{C74E550E-8B1F-F322-EAD0-F816A6C1A289}"/>
                </a:ext>
              </a:extLst>
            </p:cNvPr>
            <p:cNvSpPr/>
            <p:nvPr/>
          </p:nvSpPr>
          <p:spPr>
            <a:xfrm>
              <a:off x="1841545" y="4182127"/>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05</a:t>
              </a:r>
            </a:p>
          </p:txBody>
        </p:sp>
        <p:sp>
          <p:nvSpPr>
            <p:cNvPr id="16384" name="TextBox 94">
              <a:extLst>
                <a:ext uri="{FF2B5EF4-FFF2-40B4-BE49-F238E27FC236}">
                  <a16:creationId xmlns:a16="http://schemas.microsoft.com/office/drawing/2014/main" id="{36EBEAA9-1773-8EE1-C0D8-C67138D6B244}"/>
                </a:ext>
              </a:extLst>
            </p:cNvPr>
            <p:cNvSpPr txBox="1"/>
            <p:nvPr/>
          </p:nvSpPr>
          <p:spPr>
            <a:xfrm>
              <a:off x="3097368" y="2189316"/>
              <a:ext cx="5075032" cy="265643"/>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El aprendiz se puede identificar con ella y sus valores</a:t>
              </a:r>
            </a:p>
          </p:txBody>
        </p:sp>
        <p:sp>
          <p:nvSpPr>
            <p:cNvPr id="16385" name="TextBox 94">
              <a:extLst>
                <a:ext uri="{FF2B5EF4-FFF2-40B4-BE49-F238E27FC236}">
                  <a16:creationId xmlns:a16="http://schemas.microsoft.com/office/drawing/2014/main" id="{09FD2810-FE1B-5AEF-327B-B3E73653AC84}"/>
                </a:ext>
              </a:extLst>
            </p:cNvPr>
            <p:cNvSpPr txBox="1"/>
            <p:nvPr/>
          </p:nvSpPr>
          <p:spPr>
            <a:xfrm>
              <a:off x="3097368" y="2884095"/>
              <a:ext cx="5075032" cy="553998"/>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Puede adaptar los contenidos formativos a sus necesidades</a:t>
              </a:r>
            </a:p>
          </p:txBody>
        </p:sp>
        <p:sp>
          <p:nvSpPr>
            <p:cNvPr id="16387" name="TextBox 94">
              <a:extLst>
                <a:ext uri="{FF2B5EF4-FFF2-40B4-BE49-F238E27FC236}">
                  <a16:creationId xmlns:a16="http://schemas.microsoft.com/office/drawing/2014/main" id="{50930A53-BF33-3FC1-CDB4-B1997C392B74}"/>
                </a:ext>
              </a:extLst>
            </p:cNvPr>
            <p:cNvSpPr txBox="1"/>
            <p:nvPr/>
          </p:nvSpPr>
          <p:spPr>
            <a:xfrm>
              <a:off x="3097367" y="3695291"/>
              <a:ext cx="4894043" cy="531285"/>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Disminuye los costes de selección y es una inversión rentable</a:t>
              </a:r>
            </a:p>
          </p:txBody>
        </p:sp>
        <p:sp>
          <p:nvSpPr>
            <p:cNvPr id="16389" name="TextBox 94">
              <a:extLst>
                <a:ext uri="{FF2B5EF4-FFF2-40B4-BE49-F238E27FC236}">
                  <a16:creationId xmlns:a16="http://schemas.microsoft.com/office/drawing/2014/main" id="{1A5A8940-27FD-B744-6ECB-6A2E2BE5A728}"/>
                </a:ext>
              </a:extLst>
            </p:cNvPr>
            <p:cNvSpPr txBox="1"/>
            <p:nvPr/>
          </p:nvSpPr>
          <p:spPr>
            <a:xfrm>
              <a:off x="3097368" y="4574531"/>
              <a:ext cx="4894043" cy="276999"/>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Promueve su RSC</a:t>
              </a:r>
            </a:p>
          </p:txBody>
        </p:sp>
        <p:sp>
          <p:nvSpPr>
            <p:cNvPr id="16390" name="Freeform 17">
              <a:extLst>
                <a:ext uri="{FF2B5EF4-FFF2-40B4-BE49-F238E27FC236}">
                  <a16:creationId xmlns:a16="http://schemas.microsoft.com/office/drawing/2014/main" id="{A94309CC-F454-EC6E-D54C-E893AAB4BF41}"/>
                </a:ext>
              </a:extLst>
            </p:cNvPr>
            <p:cNvSpPr>
              <a:spLocks/>
            </p:cNvSpPr>
            <p:nvPr/>
          </p:nvSpPr>
          <p:spPr bwMode="auto">
            <a:xfrm>
              <a:off x="1474466" y="4770650"/>
              <a:ext cx="1100424" cy="594276"/>
            </a:xfrm>
            <a:custGeom>
              <a:avLst/>
              <a:gdLst>
                <a:gd name="T0" fmla="*/ 2771 w 2771"/>
                <a:gd name="T1" fmla="*/ 0 h 1496"/>
                <a:gd name="T2" fmla="*/ 136 w 2771"/>
                <a:gd name="T3" fmla="*/ 0 h 1496"/>
                <a:gd name="T4" fmla="*/ 130 w 2771"/>
                <a:gd name="T5" fmla="*/ 0 h 1496"/>
                <a:gd name="T6" fmla="*/ 122 w 2771"/>
                <a:gd name="T7" fmla="*/ 0 h 1496"/>
                <a:gd name="T8" fmla="*/ 116 w 2771"/>
                <a:gd name="T9" fmla="*/ 1 h 1496"/>
                <a:gd name="T10" fmla="*/ 109 w 2771"/>
                <a:gd name="T11" fmla="*/ 2 h 1496"/>
                <a:gd name="T12" fmla="*/ 95 w 2771"/>
                <a:gd name="T13" fmla="*/ 5 h 1496"/>
                <a:gd name="T14" fmla="*/ 84 w 2771"/>
                <a:gd name="T15" fmla="*/ 11 h 1496"/>
                <a:gd name="T16" fmla="*/ 72 w 2771"/>
                <a:gd name="T17" fmla="*/ 16 h 1496"/>
                <a:gd name="T18" fmla="*/ 60 w 2771"/>
                <a:gd name="T19" fmla="*/ 22 h 1496"/>
                <a:gd name="T20" fmla="*/ 49 w 2771"/>
                <a:gd name="T21" fmla="*/ 30 h 1496"/>
                <a:gd name="T22" fmla="*/ 41 w 2771"/>
                <a:gd name="T23" fmla="*/ 39 h 1496"/>
                <a:gd name="T24" fmla="*/ 31 w 2771"/>
                <a:gd name="T25" fmla="*/ 48 h 1496"/>
                <a:gd name="T26" fmla="*/ 24 w 2771"/>
                <a:gd name="T27" fmla="*/ 60 h 1496"/>
                <a:gd name="T28" fmla="*/ 17 w 2771"/>
                <a:gd name="T29" fmla="*/ 71 h 1496"/>
                <a:gd name="T30" fmla="*/ 11 w 2771"/>
                <a:gd name="T31" fmla="*/ 82 h 1496"/>
                <a:gd name="T32" fmla="*/ 6 w 2771"/>
                <a:gd name="T33" fmla="*/ 94 h 1496"/>
                <a:gd name="T34" fmla="*/ 2 w 2771"/>
                <a:gd name="T35" fmla="*/ 107 h 1496"/>
                <a:gd name="T36" fmla="*/ 1 w 2771"/>
                <a:gd name="T37" fmla="*/ 113 h 1496"/>
                <a:gd name="T38" fmla="*/ 0 w 2771"/>
                <a:gd name="T39" fmla="*/ 122 h 1496"/>
                <a:gd name="T40" fmla="*/ 0 w 2771"/>
                <a:gd name="T41" fmla="*/ 128 h 1496"/>
                <a:gd name="T42" fmla="*/ 0 w 2771"/>
                <a:gd name="T43" fmla="*/ 135 h 1496"/>
                <a:gd name="T44" fmla="*/ 0 w 2771"/>
                <a:gd name="T45" fmla="*/ 1360 h 1496"/>
                <a:gd name="T46" fmla="*/ 0 w 2771"/>
                <a:gd name="T47" fmla="*/ 1367 h 1496"/>
                <a:gd name="T48" fmla="*/ 0 w 2771"/>
                <a:gd name="T49" fmla="*/ 1374 h 1496"/>
                <a:gd name="T50" fmla="*/ 1 w 2771"/>
                <a:gd name="T51" fmla="*/ 1380 h 1496"/>
                <a:gd name="T52" fmla="*/ 2 w 2771"/>
                <a:gd name="T53" fmla="*/ 1387 h 1496"/>
                <a:gd name="T54" fmla="*/ 6 w 2771"/>
                <a:gd name="T55" fmla="*/ 1401 h 1496"/>
                <a:gd name="T56" fmla="*/ 11 w 2771"/>
                <a:gd name="T57" fmla="*/ 1412 h 1496"/>
                <a:gd name="T58" fmla="*/ 17 w 2771"/>
                <a:gd name="T59" fmla="*/ 1425 h 1496"/>
                <a:gd name="T60" fmla="*/ 24 w 2771"/>
                <a:gd name="T61" fmla="*/ 1436 h 1496"/>
                <a:gd name="T62" fmla="*/ 31 w 2771"/>
                <a:gd name="T63" fmla="*/ 1447 h 1496"/>
                <a:gd name="T64" fmla="*/ 41 w 2771"/>
                <a:gd name="T65" fmla="*/ 1456 h 1496"/>
                <a:gd name="T66" fmla="*/ 49 w 2771"/>
                <a:gd name="T67" fmla="*/ 1465 h 1496"/>
                <a:gd name="T68" fmla="*/ 60 w 2771"/>
                <a:gd name="T69" fmla="*/ 1472 h 1496"/>
                <a:gd name="T70" fmla="*/ 72 w 2771"/>
                <a:gd name="T71" fmla="*/ 1480 h 1496"/>
                <a:gd name="T72" fmla="*/ 84 w 2771"/>
                <a:gd name="T73" fmla="*/ 1485 h 1496"/>
                <a:gd name="T74" fmla="*/ 95 w 2771"/>
                <a:gd name="T75" fmla="*/ 1491 h 1496"/>
                <a:gd name="T76" fmla="*/ 109 w 2771"/>
                <a:gd name="T77" fmla="*/ 1494 h 1496"/>
                <a:gd name="T78" fmla="*/ 116 w 2771"/>
                <a:gd name="T79" fmla="*/ 1495 h 1496"/>
                <a:gd name="T80" fmla="*/ 122 w 2771"/>
                <a:gd name="T81" fmla="*/ 1496 h 1496"/>
                <a:gd name="T82" fmla="*/ 130 w 2771"/>
                <a:gd name="T83" fmla="*/ 1496 h 1496"/>
                <a:gd name="T84" fmla="*/ 136 w 2771"/>
                <a:gd name="T85" fmla="*/ 1496 h 1496"/>
                <a:gd name="T86" fmla="*/ 2771 w 2771"/>
                <a:gd name="T87" fmla="*/ 1496 h 1496"/>
                <a:gd name="T88" fmla="*/ 2771 w 2771"/>
                <a:gd name="T89" fmla="*/ 0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1" h="1496">
                  <a:moveTo>
                    <a:pt x="2771" y="0"/>
                  </a:moveTo>
                  <a:lnTo>
                    <a:pt x="136" y="0"/>
                  </a:lnTo>
                  <a:lnTo>
                    <a:pt x="130" y="0"/>
                  </a:lnTo>
                  <a:lnTo>
                    <a:pt x="122" y="0"/>
                  </a:lnTo>
                  <a:lnTo>
                    <a:pt x="116" y="1"/>
                  </a:lnTo>
                  <a:lnTo>
                    <a:pt x="109" y="2"/>
                  </a:lnTo>
                  <a:lnTo>
                    <a:pt x="95" y="5"/>
                  </a:lnTo>
                  <a:lnTo>
                    <a:pt x="84" y="11"/>
                  </a:lnTo>
                  <a:lnTo>
                    <a:pt x="72" y="16"/>
                  </a:lnTo>
                  <a:lnTo>
                    <a:pt x="60" y="22"/>
                  </a:lnTo>
                  <a:lnTo>
                    <a:pt x="49" y="30"/>
                  </a:lnTo>
                  <a:lnTo>
                    <a:pt x="41" y="39"/>
                  </a:lnTo>
                  <a:lnTo>
                    <a:pt x="31" y="48"/>
                  </a:lnTo>
                  <a:lnTo>
                    <a:pt x="24" y="60"/>
                  </a:lnTo>
                  <a:lnTo>
                    <a:pt x="17" y="71"/>
                  </a:lnTo>
                  <a:lnTo>
                    <a:pt x="11" y="82"/>
                  </a:lnTo>
                  <a:lnTo>
                    <a:pt x="6" y="94"/>
                  </a:lnTo>
                  <a:lnTo>
                    <a:pt x="2" y="107"/>
                  </a:lnTo>
                  <a:lnTo>
                    <a:pt x="1" y="113"/>
                  </a:lnTo>
                  <a:lnTo>
                    <a:pt x="0" y="122"/>
                  </a:lnTo>
                  <a:lnTo>
                    <a:pt x="0" y="128"/>
                  </a:lnTo>
                  <a:lnTo>
                    <a:pt x="0" y="135"/>
                  </a:lnTo>
                  <a:lnTo>
                    <a:pt x="0" y="1360"/>
                  </a:lnTo>
                  <a:lnTo>
                    <a:pt x="0" y="1367"/>
                  </a:lnTo>
                  <a:lnTo>
                    <a:pt x="0" y="1374"/>
                  </a:lnTo>
                  <a:lnTo>
                    <a:pt x="1" y="1380"/>
                  </a:lnTo>
                  <a:lnTo>
                    <a:pt x="2" y="1387"/>
                  </a:lnTo>
                  <a:lnTo>
                    <a:pt x="6" y="1401"/>
                  </a:lnTo>
                  <a:lnTo>
                    <a:pt x="11" y="1412"/>
                  </a:lnTo>
                  <a:lnTo>
                    <a:pt x="17" y="1425"/>
                  </a:lnTo>
                  <a:lnTo>
                    <a:pt x="24" y="1436"/>
                  </a:lnTo>
                  <a:lnTo>
                    <a:pt x="31" y="1447"/>
                  </a:lnTo>
                  <a:lnTo>
                    <a:pt x="41" y="1456"/>
                  </a:lnTo>
                  <a:lnTo>
                    <a:pt x="49" y="1465"/>
                  </a:lnTo>
                  <a:lnTo>
                    <a:pt x="60" y="1472"/>
                  </a:lnTo>
                  <a:lnTo>
                    <a:pt x="72" y="1480"/>
                  </a:lnTo>
                  <a:lnTo>
                    <a:pt x="84" y="1485"/>
                  </a:lnTo>
                  <a:lnTo>
                    <a:pt x="95" y="1491"/>
                  </a:lnTo>
                  <a:lnTo>
                    <a:pt x="109" y="1494"/>
                  </a:lnTo>
                  <a:lnTo>
                    <a:pt x="116" y="1495"/>
                  </a:lnTo>
                  <a:lnTo>
                    <a:pt x="122" y="1496"/>
                  </a:lnTo>
                  <a:lnTo>
                    <a:pt x="130" y="1496"/>
                  </a:lnTo>
                  <a:lnTo>
                    <a:pt x="136" y="1496"/>
                  </a:lnTo>
                  <a:lnTo>
                    <a:pt x="2771" y="1496"/>
                  </a:lnTo>
                  <a:lnTo>
                    <a:pt x="2771" y="0"/>
                  </a:ln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68598" tIns="34299" rIns="68598" bIns="34299"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6391" name="Freeform 18">
              <a:extLst>
                <a:ext uri="{FF2B5EF4-FFF2-40B4-BE49-F238E27FC236}">
                  <a16:creationId xmlns:a16="http://schemas.microsoft.com/office/drawing/2014/main" id="{5E17D697-2636-982B-6C4D-509A157EF5FA}"/>
                </a:ext>
              </a:extLst>
            </p:cNvPr>
            <p:cNvSpPr>
              <a:spLocks/>
            </p:cNvSpPr>
            <p:nvPr/>
          </p:nvSpPr>
          <p:spPr bwMode="auto">
            <a:xfrm>
              <a:off x="2879770" y="5157947"/>
              <a:ext cx="5397318" cy="719325"/>
            </a:xfrm>
            <a:custGeom>
              <a:avLst/>
              <a:gdLst>
                <a:gd name="T0" fmla="*/ 0 w 13597"/>
                <a:gd name="T1" fmla="*/ 0 h 1812"/>
                <a:gd name="T2" fmla="*/ 1495 w 13597"/>
                <a:gd name="T3" fmla="*/ 0 h 1812"/>
                <a:gd name="T4" fmla="*/ 11204 w 13597"/>
                <a:gd name="T5" fmla="*/ 0 h 1812"/>
                <a:gd name="T6" fmla="*/ 11698 w 13597"/>
                <a:gd name="T7" fmla="*/ 0 h 1812"/>
                <a:gd name="T8" fmla="*/ 13111 w 13597"/>
                <a:gd name="T9" fmla="*/ 0 h 1812"/>
                <a:gd name="T10" fmla="*/ 13597 w 13597"/>
                <a:gd name="T11" fmla="*/ 888 h 1812"/>
                <a:gd name="T12" fmla="*/ 13140 w 13597"/>
                <a:gd name="T13" fmla="*/ 1802 h 1812"/>
                <a:gd name="T14" fmla="*/ 11698 w 13597"/>
                <a:gd name="T15" fmla="*/ 1805 h 1812"/>
                <a:gd name="T16" fmla="*/ 11698 w 13597"/>
                <a:gd name="T17" fmla="*/ 1806 h 1812"/>
                <a:gd name="T18" fmla="*/ 1495 w 13597"/>
                <a:gd name="T19" fmla="*/ 1810 h 1812"/>
                <a:gd name="T20" fmla="*/ 0 w 13597"/>
                <a:gd name="T21" fmla="*/ 1812 h 1812"/>
                <a:gd name="T22" fmla="*/ 0 w 13597"/>
                <a:gd name="T23" fmla="*/ 0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97" h="1812">
                  <a:moveTo>
                    <a:pt x="0" y="0"/>
                  </a:moveTo>
                  <a:lnTo>
                    <a:pt x="1495" y="0"/>
                  </a:lnTo>
                  <a:lnTo>
                    <a:pt x="11204" y="0"/>
                  </a:lnTo>
                  <a:lnTo>
                    <a:pt x="11698" y="0"/>
                  </a:lnTo>
                  <a:lnTo>
                    <a:pt x="13111" y="0"/>
                  </a:lnTo>
                  <a:lnTo>
                    <a:pt x="13597" y="888"/>
                  </a:lnTo>
                  <a:lnTo>
                    <a:pt x="13140" y="1802"/>
                  </a:lnTo>
                  <a:lnTo>
                    <a:pt x="11698" y="1805"/>
                  </a:lnTo>
                  <a:lnTo>
                    <a:pt x="11698" y="1806"/>
                  </a:lnTo>
                  <a:lnTo>
                    <a:pt x="1495" y="1810"/>
                  </a:lnTo>
                  <a:lnTo>
                    <a:pt x="0" y="1812"/>
                  </a:lnTo>
                  <a:lnTo>
                    <a:pt x="0" y="0"/>
                  </a:lnTo>
                  <a:close/>
                </a:path>
              </a:pathLst>
            </a:custGeom>
            <a:gradFill>
              <a:gsLst>
                <a:gs pos="51000">
                  <a:schemeClr val="accent3">
                    <a:lumMod val="75000"/>
                  </a:schemeClr>
                </a:gs>
                <a:gs pos="100000">
                  <a:schemeClr val="accent3">
                    <a:lumMod val="40000"/>
                    <a:lumOff val="60000"/>
                  </a:schemeClr>
                </a:gs>
              </a:gsLst>
              <a:lin ang="10800000" scaled="1"/>
            </a:gradFill>
            <a:ln>
              <a:noFill/>
            </a:ln>
          </p:spPr>
          <p:txBody>
            <a:bodyPr vert="horz" wrap="square" lIns="68598" tIns="34299" rIns="68598" bIns="34299" numCol="1" anchor="t" anchorCtr="0" compatLnSpc="1">
              <a:prstTxWarp prst="textNoShape">
                <a:avLst/>
              </a:prstTxWarp>
            </a:bodyPr>
            <a:lstStyle/>
            <a:p>
              <a:pPr defTabSz="1218987" eaLnBrk="1" fontAlgn="auto" hangingPunct="1">
                <a:spcBef>
                  <a:spcPts val="0"/>
                </a:spcBef>
                <a:spcAft>
                  <a:spcPts val="0"/>
                </a:spcAft>
              </a:pPr>
              <a:endParaRPr lang="en-US" sz="1800" i="0" kern="0">
                <a:solidFill>
                  <a:prstClr val="black"/>
                </a:solidFill>
                <a:latin typeface="Calibri"/>
              </a:endParaRPr>
            </a:p>
          </p:txBody>
        </p:sp>
        <p:sp>
          <p:nvSpPr>
            <p:cNvPr id="16392" name="Rectangle 108">
              <a:extLst>
                <a:ext uri="{FF2B5EF4-FFF2-40B4-BE49-F238E27FC236}">
                  <a16:creationId xmlns:a16="http://schemas.microsoft.com/office/drawing/2014/main" id="{2C5472D4-5DF4-9FCA-97B8-8B7AB5BE0151}"/>
                </a:ext>
              </a:extLst>
            </p:cNvPr>
            <p:cNvSpPr/>
            <p:nvPr/>
          </p:nvSpPr>
          <p:spPr>
            <a:xfrm>
              <a:off x="1840355" y="4875705"/>
              <a:ext cx="436683" cy="384165"/>
            </a:xfrm>
            <a:prstGeom prst="rect">
              <a:avLst/>
            </a:prstGeom>
            <a:noFill/>
            <a:ln w="25400" cap="flat" cmpd="sng" algn="ctr">
              <a:solidFill>
                <a:srgbClr val="1F487C"/>
              </a:solidFill>
              <a:prstDash val="solid"/>
            </a:ln>
            <a:effectLst/>
          </p:spPr>
          <p:txBody>
            <a:bodyPr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487C"/>
                  </a:solidFill>
                  <a:effectLst/>
                  <a:uLnTx/>
                  <a:uFillTx/>
                  <a:latin typeface="Calibri"/>
                  <a:ea typeface="+mn-ea"/>
                  <a:cs typeface="Arial" panose="020B0604020202020204" pitchFamily="34" charset="0"/>
                </a:rPr>
                <a:t>06</a:t>
              </a:r>
            </a:p>
          </p:txBody>
        </p:sp>
        <p:sp>
          <p:nvSpPr>
            <p:cNvPr id="16393" name="TextBox 94">
              <a:extLst>
                <a:ext uri="{FF2B5EF4-FFF2-40B4-BE49-F238E27FC236}">
                  <a16:creationId xmlns:a16="http://schemas.microsoft.com/office/drawing/2014/main" id="{7F1B06C2-B1C3-7A68-4F08-6564AF3AC8DA}"/>
                </a:ext>
              </a:extLst>
            </p:cNvPr>
            <p:cNvSpPr txBox="1"/>
            <p:nvPr/>
          </p:nvSpPr>
          <p:spPr>
            <a:xfrm>
              <a:off x="3112766" y="5254864"/>
              <a:ext cx="4894043" cy="531285"/>
            </a:xfrm>
            <a:prstGeom prst="rect">
              <a:avLst/>
            </a:prstGeom>
            <a:noFill/>
          </p:spPr>
          <p:txBody>
            <a:bodyPr wrap="square" lIns="0" tIns="0" rIns="0" bIns="0" rtlCol="0">
              <a:spAutoFit/>
            </a:bodyPr>
            <a:lstStyle/>
            <a:p>
              <a:pPr defTabSz="1218987" eaLnBrk="1" fontAlgn="auto" hangingPunct="1">
                <a:spcBef>
                  <a:spcPts val="0"/>
                </a:spcBef>
                <a:spcAft>
                  <a:spcPts val="0"/>
                </a:spcAft>
              </a:pPr>
              <a:r>
                <a:rPr lang="es-ES" sz="1800" i="0" kern="0" dirty="0">
                  <a:solidFill>
                    <a:prstClr val="white"/>
                  </a:solidFill>
                  <a:latin typeface="Calibri"/>
                  <a:cs typeface="Arial" pitchFamily="34" charset="0"/>
                </a:rPr>
                <a:t>Contrata a una persona “sin vicios laborales” que puede formar según sus particularidades</a:t>
              </a:r>
            </a:p>
          </p:txBody>
        </p:sp>
        <p:sp>
          <p:nvSpPr>
            <p:cNvPr id="16394" name="Forma libre 108">
              <a:extLst>
                <a:ext uri="{FF2B5EF4-FFF2-40B4-BE49-F238E27FC236}">
                  <a16:creationId xmlns:a16="http://schemas.microsoft.com/office/drawing/2014/main" id="{BF87FB8C-755D-A02E-39CE-9A98DC79552C}"/>
                </a:ext>
              </a:extLst>
            </p:cNvPr>
            <p:cNvSpPr/>
            <p:nvPr/>
          </p:nvSpPr>
          <p:spPr bwMode="auto">
            <a:xfrm>
              <a:off x="2562225" y="4767833"/>
              <a:ext cx="323850" cy="1114425"/>
            </a:xfrm>
            <a:custGeom>
              <a:avLst/>
              <a:gdLst>
                <a:gd name="connsiteX0" fmla="*/ 9525 w 323850"/>
                <a:gd name="connsiteY0" fmla="*/ 0 h 1114425"/>
                <a:gd name="connsiteX1" fmla="*/ 323850 w 323850"/>
                <a:gd name="connsiteY1" fmla="*/ 400050 h 1114425"/>
                <a:gd name="connsiteX2" fmla="*/ 323850 w 323850"/>
                <a:gd name="connsiteY2" fmla="*/ 1114425 h 1114425"/>
                <a:gd name="connsiteX3" fmla="*/ 0 w 323850"/>
                <a:gd name="connsiteY3" fmla="*/ 590550 h 1114425"/>
                <a:gd name="connsiteX4" fmla="*/ 9525 w 323850"/>
                <a:gd name="connsiteY4" fmla="*/ 0 h 111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1114425">
                  <a:moveTo>
                    <a:pt x="9525" y="0"/>
                  </a:moveTo>
                  <a:lnTo>
                    <a:pt x="323850" y="400050"/>
                  </a:lnTo>
                  <a:lnTo>
                    <a:pt x="323850" y="1114425"/>
                  </a:lnTo>
                  <a:lnTo>
                    <a:pt x="0" y="590550"/>
                  </a:lnTo>
                  <a:lnTo>
                    <a:pt x="9525" y="0"/>
                  </a:lnTo>
                  <a:close/>
                </a:path>
              </a:pathLst>
            </a:custGeom>
            <a:gradFill>
              <a:gsLst>
                <a:gs pos="0">
                  <a:schemeClr val="accent3">
                    <a:lumMod val="75000"/>
                  </a:schemeClr>
                </a:gs>
                <a:gs pos="100000">
                  <a:schemeClr val="accent3">
                    <a:lumMod val="40000"/>
                    <a:lumOff val="60000"/>
                  </a:schemeClr>
                </a:gs>
              </a:gsLst>
              <a:lin ang="10800000" scaled="1"/>
            </a:gradFill>
            <a:ln>
              <a:noFill/>
            </a:ln>
          </p:spPr>
          <p:txBody>
            <a:bodyPr vert="horz" wrap="square" lIns="68598" tIns="34299" rIns="68598" bIns="34299" numCol="1" anchor="t" anchorCtr="0" compatLnSpc="1">
              <a:prstTxWarp prst="textNoShape">
                <a:avLst/>
              </a:prstTxWarp>
            </a:bodyPr>
            <a:lstStyle/>
            <a:p>
              <a:pPr defTabSz="1218987" eaLnBrk="1" fontAlgn="auto" hangingPunct="1">
                <a:spcBef>
                  <a:spcPts val="0"/>
                </a:spcBef>
                <a:spcAft>
                  <a:spcPts val="0"/>
                </a:spcAft>
              </a:pPr>
              <a:endParaRPr lang="es-ES" sz="1800" i="0" kern="0">
                <a:solidFill>
                  <a:prstClr val="black"/>
                </a:solidFill>
                <a:latin typeface="Calibri"/>
              </a:endParaRPr>
            </a:p>
          </p:txBody>
        </p:sp>
      </p:grpSp>
    </p:spTree>
    <p:extLst>
      <p:ext uri="{BB962C8B-B14F-4D97-AF65-F5344CB8AC3E}">
        <p14:creationId xmlns:p14="http://schemas.microsoft.com/office/powerpoint/2010/main" val="1836644724"/>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0"/>
          <p:cNvGrpSpPr>
            <a:grpSpLocks/>
          </p:cNvGrpSpPr>
          <p:nvPr/>
        </p:nvGrpSpPr>
        <p:grpSpPr bwMode="auto">
          <a:xfrm>
            <a:off x="6121400" y="990600"/>
            <a:ext cx="5525168" cy="2536294"/>
            <a:chOff x="1224175" y="1614953"/>
            <a:chExt cx="5008110" cy="2536291"/>
          </a:xfrm>
        </p:grpSpPr>
        <p:sp>
          <p:nvSpPr>
            <p:cNvPr id="14340" name="Title 1"/>
            <p:cNvSpPr txBox="1">
              <a:spLocks/>
            </p:cNvSpPr>
            <p:nvPr/>
          </p:nvSpPr>
          <p:spPr bwMode="auto">
            <a:xfrm>
              <a:off x="1224175" y="2230720"/>
              <a:ext cx="5008110" cy="1920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r>
                <a:rPr lang="es-ES_tradnl" altLang="es-ES" sz="6600" b="1" dirty="0">
                  <a:solidFill>
                    <a:schemeClr val="accent2"/>
                  </a:solidFill>
                  <a:cs typeface="Arial" pitchFamily="34" charset="0"/>
                </a:rPr>
                <a:t>Organización proyecto</a:t>
              </a:r>
            </a:p>
          </p:txBody>
        </p:sp>
        <p:cxnSp>
          <p:nvCxnSpPr>
            <p:cNvPr id="14" name="Straight Connector 13"/>
            <p:cNvCxnSpPr/>
            <p:nvPr/>
          </p:nvCxnSpPr>
          <p:spPr>
            <a:xfrm>
              <a:off x="1306718" y="2165815"/>
              <a:ext cx="44604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343" name="Title 1"/>
            <p:cNvSpPr txBox="1">
              <a:spLocks/>
            </p:cNvSpPr>
            <p:nvPr/>
          </p:nvSpPr>
          <p:spPr bwMode="auto">
            <a:xfrm>
              <a:off x="1224175" y="1614953"/>
              <a:ext cx="5008110" cy="424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lnSpc>
                  <a:spcPct val="90000"/>
                </a:lnSpc>
              </a:pPr>
              <a:endParaRPr lang="es-ES_tradnl" altLang="es-ES" sz="2400" b="1">
                <a:solidFill>
                  <a:schemeClr val="tx2"/>
                </a:solidFill>
                <a:cs typeface="Arial" pitchFamily="34" charset="0"/>
              </a:endParaRPr>
            </a:p>
          </p:txBody>
        </p:sp>
      </p:grpSp>
      <p:sp>
        <p:nvSpPr>
          <p:cNvPr id="3" name="Marcador de texto 2"/>
          <p:cNvSpPr>
            <a:spLocks noGrp="1"/>
          </p:cNvSpPr>
          <p:nvPr>
            <p:ph type="body" sz="quarter" idx="10"/>
          </p:nvPr>
        </p:nvSpPr>
        <p:spPr>
          <a:xfrm>
            <a:off x="0" y="1079500"/>
            <a:ext cx="6121400" cy="5105400"/>
          </a:xfrm>
        </p:spPr>
        <p:txBody>
          <a:bodyPr rtlCol="0">
            <a:normAutofit lnSpcReduction="10000"/>
          </a:bodyPr>
          <a:lstStyle/>
          <a:p>
            <a:pPr fontAlgn="auto">
              <a:spcAft>
                <a:spcPts val="0"/>
              </a:spcAft>
              <a:defRPr/>
            </a:pPr>
            <a:r>
              <a:rPr lang="es-ES_tradnl" dirty="0"/>
              <a:t>6</a:t>
            </a:r>
          </a:p>
        </p:txBody>
      </p:sp>
    </p:spTree>
    <p:extLst>
      <p:ext uri="{BB962C8B-B14F-4D97-AF65-F5344CB8AC3E}">
        <p14:creationId xmlns:p14="http://schemas.microsoft.com/office/powerpoint/2010/main" val="3093223580"/>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35869"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Estructura modular de ciclos</a:t>
            </a:r>
          </a:p>
        </p:txBody>
      </p:sp>
      <p:sp>
        <p:nvSpPr>
          <p:cNvPr id="16388" name="Text Placeholder 2"/>
          <p:cNvSpPr txBox="1">
            <a:spLocks/>
          </p:cNvSpPr>
          <p:nvPr/>
        </p:nvSpPr>
        <p:spPr bwMode="auto">
          <a:xfrm>
            <a:off x="1390990" y="1776713"/>
            <a:ext cx="10054090" cy="403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16389" name="Rectángulo 6"/>
          <p:cNvSpPr>
            <a:spLocks noChangeArrowheads="1"/>
          </p:cNvSpPr>
          <p:nvPr/>
        </p:nvSpPr>
        <p:spPr bwMode="auto">
          <a:xfrm>
            <a:off x="1223962" y="1647828"/>
            <a:ext cx="10054091"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sz="2400" b="1" dirty="0"/>
              <a:t>Distribución nueva en GM y GS</a:t>
            </a:r>
          </a:p>
        </p:txBody>
      </p:sp>
      <p:pic>
        <p:nvPicPr>
          <p:cNvPr id="5" name="Imagen 4">
            <a:extLst>
              <a:ext uri="{FF2B5EF4-FFF2-40B4-BE49-F238E27FC236}">
                <a16:creationId xmlns:a16="http://schemas.microsoft.com/office/drawing/2014/main" id="{5851F99D-AF10-E1D6-9E06-59B6124FBBD4}"/>
              </a:ext>
            </a:extLst>
          </p:cNvPr>
          <p:cNvPicPr>
            <a:picLocks noChangeAspect="1"/>
          </p:cNvPicPr>
          <p:nvPr/>
        </p:nvPicPr>
        <p:blipFill rotWithShape="1">
          <a:blip r:embed="rId2"/>
          <a:srcRect l="12156" t="39869" r="17873" b="28377"/>
          <a:stretch/>
        </p:blipFill>
        <p:spPr>
          <a:xfrm>
            <a:off x="973652" y="2498306"/>
            <a:ext cx="10706781" cy="4167051"/>
          </a:xfrm>
          <a:prstGeom prst="rect">
            <a:avLst/>
          </a:prstGeom>
        </p:spPr>
      </p:pic>
      <p:sp>
        <p:nvSpPr>
          <p:cNvPr id="2" name="Elipse 1">
            <a:extLst>
              <a:ext uri="{FF2B5EF4-FFF2-40B4-BE49-F238E27FC236}">
                <a16:creationId xmlns:a16="http://schemas.microsoft.com/office/drawing/2014/main" id="{88FEC42D-5115-A3B5-C475-5CE75FAC47C6}"/>
              </a:ext>
            </a:extLst>
          </p:cNvPr>
          <p:cNvSpPr/>
          <p:nvPr/>
        </p:nvSpPr>
        <p:spPr>
          <a:xfrm>
            <a:off x="6490911" y="485775"/>
            <a:ext cx="5606860" cy="2012539"/>
          </a:xfrm>
          <a:prstGeom prst="ellipse">
            <a:avLst/>
          </a:prstGeom>
          <a:noFill/>
          <a:ln w="317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34FF2D31-0037-5DFB-11FC-063B7EE36818}"/>
              </a:ext>
            </a:extLst>
          </p:cNvPr>
          <p:cNvSpPr txBox="1"/>
          <p:nvPr/>
        </p:nvSpPr>
        <p:spPr>
          <a:xfrm>
            <a:off x="6662248" y="782637"/>
            <a:ext cx="5264185" cy="1231106"/>
          </a:xfrm>
          <a:prstGeom prst="rect">
            <a:avLst/>
          </a:prstGeom>
          <a:noFill/>
        </p:spPr>
        <p:txBody>
          <a:bodyPr wrap="square" lIns="0" tIns="0" rIns="0" bIns="0" rtlCol="0">
            <a:spAutoFit/>
          </a:bodyPr>
          <a:lstStyle/>
          <a:p>
            <a:pPr algn="ctr"/>
            <a:r>
              <a:rPr lang="es-ES" sz="2000" b="1" dirty="0">
                <a:solidFill>
                  <a:srgbClr val="2A2A2A"/>
                </a:solidFill>
                <a:latin typeface="Arial" charset="0"/>
                <a:ea typeface="Arial" charset="0"/>
                <a:cs typeface="Arial" charset="0"/>
              </a:rPr>
              <a:t>TODOS LOS MÓDULOS SON SUPCETIBLES DE DUALIZAR, </a:t>
            </a:r>
            <a:r>
              <a:rPr lang="es-ES" sz="2000" b="1" u="sng" dirty="0">
                <a:solidFill>
                  <a:srgbClr val="2A2A2A"/>
                </a:solidFill>
                <a:latin typeface="Arial" charset="0"/>
                <a:ea typeface="Arial" charset="0"/>
                <a:cs typeface="Arial" charset="0"/>
              </a:rPr>
              <a:t>SALVO EL PROYECTO INTERMODULAR </a:t>
            </a:r>
            <a:r>
              <a:rPr lang="es-ES" sz="2000" b="1" dirty="0">
                <a:solidFill>
                  <a:srgbClr val="2A2A2A"/>
                </a:solidFill>
                <a:latin typeface="Arial" charset="0"/>
                <a:ea typeface="Arial" charset="0"/>
                <a:cs typeface="Arial" charset="0"/>
              </a:rPr>
              <a:t>Y LOS ÁMBITOS EN LOS GRADOS BÁSICOS</a:t>
            </a:r>
            <a:endParaRPr lang="es-ES" sz="2000" b="1" i="0" dirty="0">
              <a:solidFill>
                <a:srgbClr val="2A2A2A"/>
              </a:solidFill>
              <a:latin typeface="Arial" charset="0"/>
              <a:ea typeface="Arial" charset="0"/>
              <a:cs typeface="Arial" charset="0"/>
            </a:endParaRPr>
          </a:p>
        </p:txBody>
      </p:sp>
      <p:cxnSp>
        <p:nvCxnSpPr>
          <p:cNvPr id="6" name="Conector recto 5">
            <a:extLst>
              <a:ext uri="{FF2B5EF4-FFF2-40B4-BE49-F238E27FC236}">
                <a16:creationId xmlns:a16="http://schemas.microsoft.com/office/drawing/2014/main" id="{4563D5C2-AC65-16C8-A1F9-E467A6CF07AD}"/>
              </a:ext>
            </a:extLst>
          </p:cNvPr>
          <p:cNvCxnSpPr/>
          <p:nvPr/>
        </p:nvCxnSpPr>
        <p:spPr>
          <a:xfrm flipV="1">
            <a:off x="913947" y="5510463"/>
            <a:ext cx="2130042" cy="268037"/>
          </a:xfrm>
          <a:prstGeom prst="line">
            <a:avLst/>
          </a:prstGeom>
        </p:spPr>
        <p:style>
          <a:lnRef idx="1">
            <a:schemeClr val="dk1"/>
          </a:lnRef>
          <a:fillRef idx="0">
            <a:schemeClr val="dk1"/>
          </a:fillRef>
          <a:effectRef idx="0">
            <a:schemeClr val="dk1"/>
          </a:effectRef>
          <a:fontRef idx="minor">
            <a:schemeClr val="tx1"/>
          </a:fontRef>
        </p:style>
      </p:cxnSp>
      <p:cxnSp>
        <p:nvCxnSpPr>
          <p:cNvPr id="9" name="Conector recto 8">
            <a:extLst>
              <a:ext uri="{FF2B5EF4-FFF2-40B4-BE49-F238E27FC236}">
                <a16:creationId xmlns:a16="http://schemas.microsoft.com/office/drawing/2014/main" id="{A55D025F-64E2-B71D-AA7D-3D9C66F82691}"/>
              </a:ext>
            </a:extLst>
          </p:cNvPr>
          <p:cNvCxnSpPr>
            <a:cxnSpLocks/>
          </p:cNvCxnSpPr>
          <p:nvPr/>
        </p:nvCxnSpPr>
        <p:spPr>
          <a:xfrm>
            <a:off x="973652" y="5510463"/>
            <a:ext cx="2166590" cy="26803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9597037"/>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Duración</a:t>
            </a:r>
          </a:p>
        </p:txBody>
      </p:sp>
      <p:sp>
        <p:nvSpPr>
          <p:cNvPr id="16388" name="Text Placeholder 2"/>
          <p:cNvSpPr txBox="1">
            <a:spLocks/>
          </p:cNvSpPr>
          <p:nvPr/>
        </p:nvSpPr>
        <p:spPr bwMode="auto">
          <a:xfrm>
            <a:off x="1235869" y="1799998"/>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16389" name="Rectángulo 6"/>
          <p:cNvSpPr>
            <a:spLocks noChangeArrowheads="1"/>
          </p:cNvSpPr>
          <p:nvPr/>
        </p:nvSpPr>
        <p:spPr bwMode="auto">
          <a:xfrm>
            <a:off x="336884" y="1477186"/>
            <a:ext cx="11706727" cy="530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342900" indent="-342900" algn="just" eaLnBrk="1" hangingPunct="1">
              <a:lnSpc>
                <a:spcPct val="150000"/>
              </a:lnSpc>
              <a:buFont typeface="Arial" panose="020B0604020202020204" pitchFamily="34" charset="0"/>
              <a:buChar char="•"/>
            </a:pPr>
            <a:r>
              <a:rPr lang="es-ES" altLang="es-ES" sz="2400" dirty="0"/>
              <a:t>Ejemplo proyecto </a:t>
            </a:r>
            <a:r>
              <a:rPr lang="es-ES" altLang="es-ES" sz="2400" b="1" dirty="0"/>
              <a:t>9 meses </a:t>
            </a:r>
            <a:r>
              <a:rPr lang="es-ES" altLang="es-ES" sz="2400" dirty="0"/>
              <a:t>con convenio 1800 h</a:t>
            </a:r>
            <a:endParaRPr lang="es-ES" altLang="es-ES" sz="2400" b="1" u="sng" dirty="0">
              <a:solidFill>
                <a:srgbClr val="92D050"/>
              </a:solidFill>
            </a:endParaRPr>
          </a:p>
          <a:p>
            <a:pPr lvl="1" indent="0" algn="just" eaLnBrk="1" hangingPunct="1">
              <a:lnSpc>
                <a:spcPct val="150000"/>
              </a:lnSpc>
            </a:pPr>
            <a:endParaRPr lang="es-ES" altLang="es-ES" sz="2400" dirty="0">
              <a:solidFill>
                <a:srgbClr val="2A2A2A"/>
              </a:solidFill>
            </a:endParaRPr>
          </a:p>
          <a:p>
            <a:pPr lvl="1" indent="0" algn="just" eaLnBrk="1" hangingPunct="1">
              <a:lnSpc>
                <a:spcPct val="150000"/>
              </a:lnSpc>
            </a:pPr>
            <a:r>
              <a:rPr lang="es-ES" altLang="es-ES" sz="2200" dirty="0">
                <a:solidFill>
                  <a:srgbClr val="2A2A2A"/>
                </a:solidFill>
              </a:rPr>
              <a:t>Horas centro + empresa = 1800 x 9/12 = 1350 h</a:t>
            </a:r>
          </a:p>
          <a:p>
            <a:pPr lvl="1" indent="0" algn="just" eaLnBrk="1" hangingPunct="1">
              <a:lnSpc>
                <a:spcPct val="150000"/>
              </a:lnSpc>
            </a:pPr>
            <a:r>
              <a:rPr lang="es-ES" altLang="es-ES" sz="2200" dirty="0">
                <a:solidFill>
                  <a:srgbClr val="2A2A2A"/>
                </a:solidFill>
              </a:rPr>
              <a:t>Horas mínimas en centro = </a:t>
            </a:r>
            <a:r>
              <a:rPr lang="es-ES" altLang="es-ES" sz="2200" b="1" dirty="0">
                <a:solidFill>
                  <a:srgbClr val="00B0F0"/>
                </a:solidFill>
              </a:rPr>
              <a:t>35</a:t>
            </a:r>
            <a:r>
              <a:rPr lang="es-ES" altLang="es-ES" sz="2200" dirty="0">
                <a:solidFill>
                  <a:srgbClr val="00B0F0"/>
                </a:solidFill>
              </a:rPr>
              <a:t>% </a:t>
            </a:r>
            <a:r>
              <a:rPr lang="es-ES" altLang="es-ES" sz="2200" dirty="0">
                <a:solidFill>
                  <a:srgbClr val="2A2A2A"/>
                </a:solidFill>
              </a:rPr>
              <a:t>x 1350 = 473 h </a:t>
            </a:r>
            <a:r>
              <a:rPr lang="es-ES" altLang="es-ES" sz="2200" dirty="0">
                <a:solidFill>
                  <a:srgbClr val="2A2A2A"/>
                </a:solidFill>
                <a:sym typeface="Wingdings" panose="05000000000000000000" pitchFamily="2" charset="2"/>
              </a:rPr>
              <a:t> En empresa 1350 – 473 = 877 h </a:t>
            </a:r>
            <a:r>
              <a:rPr lang="es-ES" altLang="es-ES" sz="2200" i="1" dirty="0">
                <a:solidFill>
                  <a:srgbClr val="2A2A2A"/>
                </a:solidFill>
                <a:sym typeface="Wingdings" panose="05000000000000000000" pitchFamily="2" charset="2"/>
              </a:rPr>
              <a:t>(nueva orden FP limita a </a:t>
            </a:r>
            <a:r>
              <a:rPr lang="es-ES" altLang="es-ES" sz="2200" b="1" i="1" dirty="0">
                <a:solidFill>
                  <a:srgbClr val="2A2A2A"/>
                </a:solidFill>
                <a:sym typeface="Wingdings" panose="05000000000000000000" pitchFamily="2" charset="2"/>
              </a:rPr>
              <a:t>860</a:t>
            </a:r>
            <a:r>
              <a:rPr lang="es-ES" altLang="es-ES" sz="2200" i="1" dirty="0">
                <a:solidFill>
                  <a:srgbClr val="2A2A2A"/>
                </a:solidFill>
                <a:sym typeface="Wingdings" panose="05000000000000000000" pitchFamily="2" charset="2"/>
              </a:rPr>
              <a:t> h, </a:t>
            </a:r>
            <a:r>
              <a:rPr lang="es-ES" altLang="es-ES" sz="2200" b="1" i="1" dirty="0">
                <a:solidFill>
                  <a:srgbClr val="2A2A2A"/>
                </a:solidFill>
                <a:sym typeface="Wingdings" panose="05000000000000000000" pitchFamily="2" charset="2"/>
              </a:rPr>
              <a:t>cuadra</a:t>
            </a:r>
            <a:r>
              <a:rPr lang="es-ES" altLang="es-ES" sz="2200" i="1" dirty="0">
                <a:solidFill>
                  <a:srgbClr val="2A2A2A"/>
                </a:solidFill>
                <a:sym typeface="Wingdings" panose="05000000000000000000" pitchFamily="2" charset="2"/>
              </a:rPr>
              <a:t> muy bien con </a:t>
            </a:r>
            <a:r>
              <a:rPr lang="es-ES" altLang="es-ES" sz="2200" b="1" i="1" dirty="0">
                <a:solidFill>
                  <a:srgbClr val="2A2A2A"/>
                </a:solidFill>
                <a:sym typeface="Wingdings" panose="05000000000000000000" pitchFamily="2" charset="2"/>
              </a:rPr>
              <a:t>proyectos</a:t>
            </a:r>
            <a:r>
              <a:rPr lang="es-ES" altLang="es-ES" sz="2200" i="1" dirty="0">
                <a:solidFill>
                  <a:srgbClr val="2A2A2A"/>
                </a:solidFill>
                <a:sym typeface="Wingdings" panose="05000000000000000000" pitchFamily="2" charset="2"/>
              </a:rPr>
              <a:t> </a:t>
            </a:r>
            <a:r>
              <a:rPr lang="es-ES" altLang="es-ES" sz="2200" b="1" i="1" dirty="0">
                <a:solidFill>
                  <a:srgbClr val="2A2A2A"/>
                </a:solidFill>
                <a:sym typeface="Wingdings" panose="05000000000000000000" pitchFamily="2" charset="2"/>
              </a:rPr>
              <a:t>actuales</a:t>
            </a:r>
            <a:r>
              <a:rPr lang="es-ES" altLang="es-ES" sz="2200" i="1" dirty="0">
                <a:solidFill>
                  <a:srgbClr val="2A2A2A"/>
                </a:solidFill>
                <a:sym typeface="Wingdings" panose="05000000000000000000" pitchFamily="2" charset="2"/>
              </a:rPr>
              <a:t> y el modelo de contrato en alternancia).</a:t>
            </a:r>
          </a:p>
          <a:p>
            <a:pPr lvl="1" indent="0" algn="just" eaLnBrk="1" hangingPunct="1">
              <a:lnSpc>
                <a:spcPct val="150000"/>
              </a:lnSpc>
            </a:pPr>
            <a:endParaRPr lang="es-ES" altLang="es-ES" sz="2200" dirty="0">
              <a:solidFill>
                <a:srgbClr val="2A2A2A"/>
              </a:solidFill>
              <a:sym typeface="Wingdings" panose="05000000000000000000" pitchFamily="2" charset="2"/>
            </a:endParaRPr>
          </a:p>
          <a:p>
            <a:pPr lvl="1" indent="0" algn="just" eaLnBrk="1" hangingPunct="1">
              <a:lnSpc>
                <a:spcPct val="150000"/>
              </a:lnSpc>
            </a:pPr>
            <a:r>
              <a:rPr lang="es-ES" altLang="es-ES" sz="2200" dirty="0">
                <a:solidFill>
                  <a:srgbClr val="2A2A2A"/>
                </a:solidFill>
                <a:sym typeface="Wingdings" panose="05000000000000000000" pitchFamily="2" charset="2"/>
              </a:rPr>
              <a:t>Existe también limitación mínima en empresa de </a:t>
            </a:r>
            <a:r>
              <a:rPr lang="es-ES" altLang="es-ES" sz="2200" b="1" dirty="0">
                <a:solidFill>
                  <a:srgbClr val="00B0F0"/>
                </a:solidFill>
                <a:sym typeface="Wingdings" panose="05000000000000000000" pitchFamily="2" charset="2"/>
              </a:rPr>
              <a:t>700</a:t>
            </a:r>
            <a:r>
              <a:rPr lang="es-ES" altLang="es-ES" sz="2200" dirty="0">
                <a:solidFill>
                  <a:srgbClr val="2A2A2A"/>
                </a:solidFill>
                <a:sym typeface="Wingdings" panose="05000000000000000000" pitchFamily="2" charset="2"/>
              </a:rPr>
              <a:t> h de trabajo.</a:t>
            </a:r>
          </a:p>
          <a:p>
            <a:pPr lvl="1" indent="0" algn="just" eaLnBrk="1" hangingPunct="1">
              <a:lnSpc>
                <a:spcPct val="150000"/>
              </a:lnSpc>
            </a:pPr>
            <a:endParaRPr lang="es-ES" altLang="es-ES" sz="2200" dirty="0">
              <a:solidFill>
                <a:srgbClr val="2A2A2A"/>
              </a:solidFill>
              <a:sym typeface="Wingdings" panose="05000000000000000000" pitchFamily="2" charset="2"/>
            </a:endParaRPr>
          </a:p>
          <a:p>
            <a:pPr lvl="1" indent="0" algn="just" eaLnBrk="1" hangingPunct="1">
              <a:lnSpc>
                <a:spcPct val="150000"/>
              </a:lnSpc>
            </a:pPr>
            <a:endParaRPr lang="es-ES" altLang="es-ES" sz="2400" dirty="0">
              <a:solidFill>
                <a:srgbClr val="2A2A2A"/>
              </a:solidFill>
            </a:endParaRPr>
          </a:p>
        </p:txBody>
      </p:sp>
    </p:spTree>
    <p:extLst>
      <p:ext uri="{BB962C8B-B14F-4D97-AF65-F5344CB8AC3E}">
        <p14:creationId xmlns:p14="http://schemas.microsoft.com/office/powerpoint/2010/main" val="2760360089"/>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Definición del proyecto</a:t>
            </a:r>
          </a:p>
        </p:txBody>
      </p:sp>
      <p:sp>
        <p:nvSpPr>
          <p:cNvPr id="16388" name="Text Placeholder 2"/>
          <p:cNvSpPr txBox="1">
            <a:spLocks/>
          </p:cNvSpPr>
          <p:nvPr/>
        </p:nvSpPr>
        <p:spPr bwMode="auto">
          <a:xfrm>
            <a:off x="2655887" y="1570037"/>
            <a:ext cx="9720262" cy="50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marL="285750" indent="-285750" eaLnBrk="1" hangingPunct="1">
              <a:lnSpc>
                <a:spcPts val="2463"/>
              </a:lnSpc>
            </a:pPr>
            <a:endParaRPr lang="es-ES_tradnl" altLang="es-ES" sz="1600">
              <a:solidFill>
                <a:schemeClr val="tx2"/>
              </a:solidFill>
              <a:cs typeface="Arial" pitchFamily="34" charset="0"/>
            </a:endParaRPr>
          </a:p>
        </p:txBody>
      </p:sp>
      <p:sp>
        <p:nvSpPr>
          <p:cNvPr id="3" name="CuadroTexto 2">
            <a:extLst>
              <a:ext uri="{FF2B5EF4-FFF2-40B4-BE49-F238E27FC236}">
                <a16:creationId xmlns:a16="http://schemas.microsoft.com/office/drawing/2014/main" id="{A6CDDB10-8F0E-32A7-ABBD-EDE9B53C5651}"/>
              </a:ext>
            </a:extLst>
          </p:cNvPr>
          <p:cNvSpPr txBox="1"/>
          <p:nvPr/>
        </p:nvSpPr>
        <p:spPr>
          <a:xfrm>
            <a:off x="1223963" y="1990835"/>
            <a:ext cx="10735426" cy="2793842"/>
          </a:xfrm>
          <a:prstGeom prst="rect">
            <a:avLst/>
          </a:prstGeom>
          <a:noFill/>
        </p:spPr>
        <p:txBody>
          <a:bodyPr wrap="square">
            <a:spAutoFit/>
          </a:bodyPr>
          <a:lstStyle/>
          <a:p>
            <a:pPr marL="342900" indent="-342900" algn="just" eaLnBrk="1" hangingPunct="1">
              <a:lnSpc>
                <a:spcPct val="150000"/>
              </a:lnSpc>
              <a:buFont typeface="Arial" panose="020B0604020202020204" pitchFamily="34" charset="0"/>
              <a:buChar char="•"/>
            </a:pPr>
            <a:r>
              <a:rPr lang="es-ES" altLang="es-ES" sz="2400" dirty="0"/>
              <a:t>En el proyecto debe definirse la organización temporal de la estancia en el centro y en la empresa</a:t>
            </a:r>
          </a:p>
          <a:p>
            <a:pPr marL="342900" indent="-342900" algn="just" eaLnBrk="1" hangingPunct="1">
              <a:lnSpc>
                <a:spcPct val="150000"/>
              </a:lnSpc>
              <a:buFont typeface="Arial" panose="020B0604020202020204" pitchFamily="34" charset="0"/>
              <a:buChar char="•"/>
            </a:pPr>
            <a:endParaRPr lang="es-ES" altLang="es-ES" sz="2400" dirty="0"/>
          </a:p>
          <a:p>
            <a:pPr marL="342900" indent="-342900" algn="just" eaLnBrk="1" hangingPunct="1">
              <a:lnSpc>
                <a:spcPct val="150000"/>
              </a:lnSpc>
              <a:buFont typeface="Arial" panose="020B0604020202020204" pitchFamily="34" charset="0"/>
              <a:buChar char="•"/>
            </a:pPr>
            <a:r>
              <a:rPr lang="es-ES" altLang="es-ES" sz="2400" dirty="0"/>
              <a:t>Excel de organización y documentos necesarios en los proyectos </a:t>
            </a:r>
          </a:p>
          <a:p>
            <a:pPr algn="just" eaLnBrk="1" hangingPunct="1">
              <a:lnSpc>
                <a:spcPct val="150000"/>
              </a:lnSpc>
            </a:pPr>
            <a:r>
              <a:rPr lang="es-ES" altLang="es-ES" sz="2400" dirty="0">
                <a:hlinkClick r:id="rId2"/>
              </a:rPr>
              <a:t>https://educa.aragon.es/-/formacion-profesional/calendario-convocatoria/dual</a:t>
            </a:r>
            <a:endParaRPr lang="es-ES" altLang="es-ES" sz="2400" b="1" u="sng" dirty="0">
              <a:solidFill>
                <a:srgbClr val="92D050"/>
              </a:solidFill>
            </a:endParaRPr>
          </a:p>
        </p:txBody>
      </p:sp>
    </p:spTree>
    <p:extLst>
      <p:ext uri="{BB962C8B-B14F-4D97-AF65-F5344CB8AC3E}">
        <p14:creationId xmlns:p14="http://schemas.microsoft.com/office/powerpoint/2010/main" val="2215065404"/>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6898B-C099-6572-0E66-4AE5E3F1DCB1}"/>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F76958B8-E524-3AC6-ADB6-CCE2BAEE0C7B}"/>
              </a:ext>
            </a:extLst>
          </p:cNvPr>
          <p:cNvSpPr>
            <a:spLocks noGrp="1"/>
          </p:cNvSpPr>
          <p:nvPr>
            <p:ph type="title"/>
          </p:nvPr>
        </p:nvSpPr>
        <p:spPr bwMode="auto">
          <a:xfrm>
            <a:off x="1223963" y="485775"/>
            <a:ext cx="10054090"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en Régimen Intensivo</a:t>
            </a:r>
          </a:p>
        </p:txBody>
      </p:sp>
      <p:sp>
        <p:nvSpPr>
          <p:cNvPr id="8" name="Marcador de texto 18">
            <a:extLst>
              <a:ext uri="{FF2B5EF4-FFF2-40B4-BE49-F238E27FC236}">
                <a16:creationId xmlns:a16="http://schemas.microsoft.com/office/drawing/2014/main" id="{D306D56E-102F-9913-1B38-BED6EE49D4EF}"/>
              </a:ext>
            </a:extLst>
          </p:cNvPr>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Tipos de contrato de formación:</a:t>
            </a:r>
          </a:p>
        </p:txBody>
      </p:sp>
      <p:sp>
        <p:nvSpPr>
          <p:cNvPr id="16389" name="Rectángulo 6">
            <a:extLst>
              <a:ext uri="{FF2B5EF4-FFF2-40B4-BE49-F238E27FC236}">
                <a16:creationId xmlns:a16="http://schemas.microsoft.com/office/drawing/2014/main" id="{1381ED5A-CE1F-2450-9B3E-D9F0717774B2}"/>
              </a:ext>
            </a:extLst>
          </p:cNvPr>
          <p:cNvSpPr>
            <a:spLocks noChangeArrowheads="1"/>
          </p:cNvSpPr>
          <p:nvPr/>
        </p:nvSpPr>
        <p:spPr bwMode="auto">
          <a:xfrm>
            <a:off x="1224000" y="1925164"/>
            <a:ext cx="10054091" cy="41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457200" indent="-457200" algn="just" eaLnBrk="1" hangingPunct="1">
              <a:lnSpc>
                <a:spcPct val="150000"/>
              </a:lnSpc>
              <a:buFont typeface="Arial" panose="020B0604020202020204" pitchFamily="34" charset="0"/>
              <a:buChar char="•"/>
            </a:pPr>
            <a:r>
              <a:rPr lang="es-ES" sz="2800" b="1" dirty="0">
                <a:solidFill>
                  <a:srgbClr val="0070C0"/>
                </a:solidFill>
              </a:rPr>
              <a:t>Contrato de formación en alternancia</a:t>
            </a:r>
            <a:r>
              <a:rPr lang="es-ES" sz="2000" dirty="0"/>
              <a:t> (artículo 11 de la Ley del Estatuto de los Trabajadores)</a:t>
            </a:r>
          </a:p>
          <a:p>
            <a:pPr marL="457200" indent="-457200" algn="just" eaLnBrk="1" hangingPunct="1">
              <a:lnSpc>
                <a:spcPct val="150000"/>
              </a:lnSpc>
              <a:buFont typeface="Arial" panose="020B0604020202020204" pitchFamily="34" charset="0"/>
              <a:buChar char="•"/>
            </a:pPr>
            <a:r>
              <a:rPr lang="es-ES" sz="2800" b="1" dirty="0">
                <a:solidFill>
                  <a:srgbClr val="0070C0"/>
                </a:solidFill>
              </a:rPr>
              <a:t>Beca de formación</a:t>
            </a:r>
            <a:r>
              <a:rPr lang="es-ES" sz="2800" dirty="0"/>
              <a:t>, se podrá utilizar hasta 31/12/2028 </a:t>
            </a:r>
            <a:r>
              <a:rPr lang="es-ES" sz="2000" dirty="0"/>
              <a:t>(Disposición Transitoria Quinta de la Ley Orgánica 3/2022)</a:t>
            </a:r>
          </a:p>
          <a:p>
            <a:pPr marL="457200" indent="-457200" algn="just" eaLnBrk="1" hangingPunct="1">
              <a:lnSpc>
                <a:spcPct val="150000"/>
              </a:lnSpc>
              <a:buFont typeface="Arial" panose="020B0604020202020204" pitchFamily="34" charset="0"/>
              <a:buChar char="•"/>
            </a:pPr>
            <a:endParaRPr lang="es-ES" sz="2800" dirty="0"/>
          </a:p>
          <a:p>
            <a:pPr algn="just" eaLnBrk="1" hangingPunct="1">
              <a:lnSpc>
                <a:spcPct val="150000"/>
              </a:lnSpc>
            </a:pPr>
            <a:r>
              <a:rPr lang="es-ES" sz="2800" dirty="0"/>
              <a:t>En ambos casos la empresa u organismo equiparado realiza el alta en SS del alumnado y asume su salario.</a:t>
            </a:r>
          </a:p>
        </p:txBody>
      </p:sp>
    </p:spTree>
    <p:extLst>
      <p:ext uri="{BB962C8B-B14F-4D97-AF65-F5344CB8AC3E}">
        <p14:creationId xmlns:p14="http://schemas.microsoft.com/office/powerpoint/2010/main" val="854160831"/>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55B1E-58F1-B947-4589-5467432F4891}"/>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0C15C3A7-4E37-D2CF-D39A-8CCFE454BF04}"/>
              </a:ext>
            </a:extLst>
          </p:cNvPr>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a:extLst>
              <a:ext uri="{FF2B5EF4-FFF2-40B4-BE49-F238E27FC236}">
                <a16:creationId xmlns:a16="http://schemas.microsoft.com/office/drawing/2014/main" id="{1A570112-E925-6E80-9323-1D28FA35A213}"/>
              </a:ext>
            </a:extLst>
          </p:cNvPr>
          <p:cNvSpPr>
            <a:spLocks noGrp="1"/>
          </p:cNvSpPr>
          <p:nvPr>
            <p:ph type="body" sz="quarter" idx="10"/>
          </p:nvPr>
        </p:nvSpPr>
        <p:spPr/>
        <p:txBody>
          <a:bodyPr rtlCol="0">
            <a:normAutofit/>
          </a:bodyPr>
          <a:lstStyle/>
          <a:p>
            <a:pPr fontAlgn="auto">
              <a:spcAft>
                <a:spcPts val="0"/>
              </a:spcAft>
              <a:defRPr/>
            </a:pPr>
            <a:r>
              <a:rPr lang="es-ES_tradnl" sz="2800" dirty="0"/>
              <a:t>1. Ajustes horas formación</a:t>
            </a:r>
          </a:p>
        </p:txBody>
      </p:sp>
      <p:sp>
        <p:nvSpPr>
          <p:cNvPr id="16388" name="Text Placeholder 2">
            <a:extLst>
              <a:ext uri="{FF2B5EF4-FFF2-40B4-BE49-F238E27FC236}">
                <a16:creationId xmlns:a16="http://schemas.microsoft.com/office/drawing/2014/main" id="{E8F03745-B157-675C-6191-2CB11FD42A05}"/>
              </a:ext>
            </a:extLst>
          </p:cNvPr>
          <p:cNvSpPr txBox="1">
            <a:spLocks/>
          </p:cNvSpPr>
          <p:nvPr/>
        </p:nvSpPr>
        <p:spPr bwMode="auto">
          <a:xfrm>
            <a:off x="2655887" y="1570037"/>
            <a:ext cx="9720262" cy="50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marL="285750" indent="-285750" eaLnBrk="1" hangingPunct="1">
              <a:lnSpc>
                <a:spcPts val="2463"/>
              </a:lnSpc>
            </a:pPr>
            <a:endParaRPr lang="es-ES_tradnl" altLang="es-ES" sz="1600">
              <a:solidFill>
                <a:schemeClr val="tx2"/>
              </a:solidFill>
              <a:cs typeface="Arial" pitchFamily="34" charset="0"/>
            </a:endParaRPr>
          </a:p>
        </p:txBody>
      </p:sp>
      <p:pic>
        <p:nvPicPr>
          <p:cNvPr id="2" name="Imagen 1">
            <a:extLst>
              <a:ext uri="{FF2B5EF4-FFF2-40B4-BE49-F238E27FC236}">
                <a16:creationId xmlns:a16="http://schemas.microsoft.com/office/drawing/2014/main" id="{2884709A-98D1-17E4-9D6B-14476E3C2026}"/>
              </a:ext>
            </a:extLst>
          </p:cNvPr>
          <p:cNvPicPr>
            <a:picLocks noChangeAspect="1"/>
          </p:cNvPicPr>
          <p:nvPr/>
        </p:nvPicPr>
        <p:blipFill>
          <a:blip r:embed="rId2"/>
          <a:stretch>
            <a:fillRect/>
          </a:stretch>
        </p:blipFill>
        <p:spPr>
          <a:xfrm>
            <a:off x="7579895" y="88960"/>
            <a:ext cx="4495834" cy="6108689"/>
          </a:xfrm>
          <a:prstGeom prst="rect">
            <a:avLst/>
          </a:prstGeom>
        </p:spPr>
      </p:pic>
    </p:spTree>
    <p:extLst>
      <p:ext uri="{BB962C8B-B14F-4D97-AF65-F5344CB8AC3E}">
        <p14:creationId xmlns:p14="http://schemas.microsoft.com/office/powerpoint/2010/main" val="4148119586"/>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04136-9DE8-624B-709D-7EED0E23B9EF}"/>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EBBA6C36-4596-4C6A-5E56-CA4359155FAA}"/>
              </a:ext>
            </a:extLst>
          </p:cNvPr>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a:extLst>
              <a:ext uri="{FF2B5EF4-FFF2-40B4-BE49-F238E27FC236}">
                <a16:creationId xmlns:a16="http://schemas.microsoft.com/office/drawing/2014/main" id="{A475F4E7-C909-DDE2-BB1F-0A94D4D7F2AA}"/>
              </a:ext>
            </a:extLst>
          </p:cNvPr>
          <p:cNvSpPr>
            <a:spLocks noGrp="1"/>
          </p:cNvSpPr>
          <p:nvPr>
            <p:ph type="body" sz="quarter" idx="10"/>
          </p:nvPr>
        </p:nvSpPr>
        <p:spPr>
          <a:xfrm>
            <a:off x="1224000" y="1079998"/>
            <a:ext cx="2938926" cy="998040"/>
          </a:xfrm>
        </p:spPr>
        <p:txBody>
          <a:bodyPr rtlCol="0">
            <a:normAutofit fontScale="92500"/>
          </a:bodyPr>
          <a:lstStyle/>
          <a:p>
            <a:pPr fontAlgn="auto">
              <a:spcAft>
                <a:spcPts val="0"/>
              </a:spcAft>
              <a:defRPr/>
            </a:pPr>
            <a:r>
              <a:rPr lang="es-ES_tradnl" sz="2800" dirty="0"/>
              <a:t>2. Distribución centro + empresa</a:t>
            </a:r>
          </a:p>
        </p:txBody>
      </p:sp>
      <p:sp>
        <p:nvSpPr>
          <p:cNvPr id="16388" name="Text Placeholder 2">
            <a:extLst>
              <a:ext uri="{FF2B5EF4-FFF2-40B4-BE49-F238E27FC236}">
                <a16:creationId xmlns:a16="http://schemas.microsoft.com/office/drawing/2014/main" id="{77D6FB2C-E1E9-EFF3-7D71-EA25D53167A5}"/>
              </a:ext>
            </a:extLst>
          </p:cNvPr>
          <p:cNvSpPr txBox="1">
            <a:spLocks/>
          </p:cNvSpPr>
          <p:nvPr/>
        </p:nvSpPr>
        <p:spPr bwMode="auto">
          <a:xfrm>
            <a:off x="2655887" y="1570037"/>
            <a:ext cx="9720262" cy="50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marL="285750" indent="-285750" eaLnBrk="1" hangingPunct="1">
              <a:lnSpc>
                <a:spcPts val="2463"/>
              </a:lnSpc>
            </a:pPr>
            <a:endParaRPr lang="es-ES_tradnl" altLang="es-ES" sz="1600">
              <a:solidFill>
                <a:schemeClr val="tx2"/>
              </a:solidFill>
              <a:cs typeface="Arial" pitchFamily="34" charset="0"/>
            </a:endParaRPr>
          </a:p>
        </p:txBody>
      </p:sp>
      <p:pic>
        <p:nvPicPr>
          <p:cNvPr id="3" name="Imagen 2">
            <a:extLst>
              <a:ext uri="{FF2B5EF4-FFF2-40B4-BE49-F238E27FC236}">
                <a16:creationId xmlns:a16="http://schemas.microsoft.com/office/drawing/2014/main" id="{9E2496B1-957A-5BB5-BD26-4F5E94F15E85}"/>
              </a:ext>
            </a:extLst>
          </p:cNvPr>
          <p:cNvPicPr>
            <a:picLocks noChangeAspect="1"/>
          </p:cNvPicPr>
          <p:nvPr/>
        </p:nvPicPr>
        <p:blipFill>
          <a:blip r:embed="rId2"/>
          <a:stretch>
            <a:fillRect/>
          </a:stretch>
        </p:blipFill>
        <p:spPr>
          <a:xfrm>
            <a:off x="5623400" y="288757"/>
            <a:ext cx="6359334" cy="6472990"/>
          </a:xfrm>
          <a:prstGeom prst="rect">
            <a:avLst/>
          </a:prstGeom>
        </p:spPr>
      </p:pic>
    </p:spTree>
    <p:extLst>
      <p:ext uri="{BB962C8B-B14F-4D97-AF65-F5344CB8AC3E}">
        <p14:creationId xmlns:p14="http://schemas.microsoft.com/office/powerpoint/2010/main" val="2390409937"/>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A9E00-FED5-00E5-F6F4-B936AC55FF36}"/>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D250115E-69F1-4E83-F8F4-C4BF42726340}"/>
              </a:ext>
            </a:extLst>
          </p:cNvPr>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a:extLst>
              <a:ext uri="{FF2B5EF4-FFF2-40B4-BE49-F238E27FC236}">
                <a16:creationId xmlns:a16="http://schemas.microsoft.com/office/drawing/2014/main" id="{C4E66CFB-871F-91AE-DA52-D1E65DB15F0B}"/>
              </a:ext>
            </a:extLst>
          </p:cNvPr>
          <p:cNvSpPr>
            <a:spLocks noGrp="1"/>
          </p:cNvSpPr>
          <p:nvPr>
            <p:ph type="body" sz="quarter" idx="10"/>
          </p:nvPr>
        </p:nvSpPr>
        <p:spPr>
          <a:xfrm>
            <a:off x="1224000" y="1079998"/>
            <a:ext cx="4872000" cy="593725"/>
          </a:xfrm>
        </p:spPr>
        <p:txBody>
          <a:bodyPr rtlCol="0">
            <a:normAutofit/>
          </a:bodyPr>
          <a:lstStyle/>
          <a:p>
            <a:pPr fontAlgn="auto">
              <a:spcAft>
                <a:spcPts val="0"/>
              </a:spcAft>
              <a:defRPr/>
            </a:pPr>
            <a:r>
              <a:rPr lang="es-ES_tradnl" sz="2800" dirty="0"/>
              <a:t>3. Resumen por periodos</a:t>
            </a:r>
          </a:p>
        </p:txBody>
      </p:sp>
      <p:sp>
        <p:nvSpPr>
          <p:cNvPr id="16388" name="Text Placeholder 2">
            <a:extLst>
              <a:ext uri="{FF2B5EF4-FFF2-40B4-BE49-F238E27FC236}">
                <a16:creationId xmlns:a16="http://schemas.microsoft.com/office/drawing/2014/main" id="{47C28598-A1E1-9370-5059-85B88FE6D066}"/>
              </a:ext>
            </a:extLst>
          </p:cNvPr>
          <p:cNvSpPr txBox="1">
            <a:spLocks/>
          </p:cNvSpPr>
          <p:nvPr/>
        </p:nvSpPr>
        <p:spPr bwMode="auto">
          <a:xfrm>
            <a:off x="2655887" y="1570037"/>
            <a:ext cx="9720262" cy="50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marL="285750" indent="-285750" eaLnBrk="1" hangingPunct="1">
              <a:lnSpc>
                <a:spcPts val="2463"/>
              </a:lnSpc>
            </a:pPr>
            <a:endParaRPr lang="es-ES_tradnl" altLang="es-ES" sz="1600">
              <a:solidFill>
                <a:schemeClr val="tx2"/>
              </a:solidFill>
              <a:cs typeface="Arial" pitchFamily="34" charset="0"/>
            </a:endParaRPr>
          </a:p>
        </p:txBody>
      </p:sp>
      <p:pic>
        <p:nvPicPr>
          <p:cNvPr id="2" name="Imagen 1">
            <a:extLst>
              <a:ext uri="{FF2B5EF4-FFF2-40B4-BE49-F238E27FC236}">
                <a16:creationId xmlns:a16="http://schemas.microsoft.com/office/drawing/2014/main" id="{6A59F932-3B03-22DE-F5FE-64DB1ECA9FF4}"/>
              </a:ext>
            </a:extLst>
          </p:cNvPr>
          <p:cNvPicPr>
            <a:picLocks noChangeAspect="1"/>
          </p:cNvPicPr>
          <p:nvPr/>
        </p:nvPicPr>
        <p:blipFill>
          <a:blip r:embed="rId2"/>
          <a:stretch>
            <a:fillRect/>
          </a:stretch>
        </p:blipFill>
        <p:spPr>
          <a:xfrm>
            <a:off x="521968" y="2078038"/>
            <a:ext cx="11148064" cy="4119558"/>
          </a:xfrm>
          <a:prstGeom prst="rect">
            <a:avLst/>
          </a:prstGeom>
        </p:spPr>
      </p:pic>
    </p:spTree>
    <p:extLst>
      <p:ext uri="{BB962C8B-B14F-4D97-AF65-F5344CB8AC3E}">
        <p14:creationId xmlns:p14="http://schemas.microsoft.com/office/powerpoint/2010/main" val="2907079548"/>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5AE40-5686-FB9C-4BFE-973463BEDCE2}"/>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B7245860-0D7A-7293-D275-44B038BC975F}"/>
              </a:ext>
            </a:extLst>
          </p:cNvPr>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a:extLst>
              <a:ext uri="{FF2B5EF4-FFF2-40B4-BE49-F238E27FC236}">
                <a16:creationId xmlns:a16="http://schemas.microsoft.com/office/drawing/2014/main" id="{ABB66564-7D31-74C4-6099-CD21AB50ED5E}"/>
              </a:ext>
            </a:extLst>
          </p:cNvPr>
          <p:cNvSpPr>
            <a:spLocks noGrp="1"/>
          </p:cNvSpPr>
          <p:nvPr>
            <p:ph type="body" sz="quarter" idx="10"/>
          </p:nvPr>
        </p:nvSpPr>
        <p:spPr>
          <a:xfrm>
            <a:off x="1223999" y="1079998"/>
            <a:ext cx="5477589" cy="490039"/>
          </a:xfrm>
        </p:spPr>
        <p:txBody>
          <a:bodyPr rtlCol="0">
            <a:normAutofit/>
          </a:bodyPr>
          <a:lstStyle/>
          <a:p>
            <a:pPr fontAlgn="auto">
              <a:spcAft>
                <a:spcPts val="0"/>
              </a:spcAft>
              <a:defRPr/>
            </a:pPr>
            <a:r>
              <a:rPr lang="es-ES_tradnl" sz="2800" dirty="0"/>
              <a:t>4. Coste alumnado</a:t>
            </a:r>
          </a:p>
        </p:txBody>
      </p:sp>
      <p:sp>
        <p:nvSpPr>
          <p:cNvPr id="16388" name="Text Placeholder 2">
            <a:extLst>
              <a:ext uri="{FF2B5EF4-FFF2-40B4-BE49-F238E27FC236}">
                <a16:creationId xmlns:a16="http://schemas.microsoft.com/office/drawing/2014/main" id="{517DE21F-264F-4B62-55AC-1BE833406521}"/>
              </a:ext>
            </a:extLst>
          </p:cNvPr>
          <p:cNvSpPr txBox="1">
            <a:spLocks/>
          </p:cNvSpPr>
          <p:nvPr/>
        </p:nvSpPr>
        <p:spPr bwMode="auto">
          <a:xfrm>
            <a:off x="2655887" y="1570037"/>
            <a:ext cx="9720262" cy="50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marL="285750" indent="-285750" eaLnBrk="1" hangingPunct="1">
              <a:lnSpc>
                <a:spcPts val="2463"/>
              </a:lnSpc>
            </a:pPr>
            <a:endParaRPr lang="es-ES_tradnl" altLang="es-ES" sz="1600" dirty="0">
              <a:solidFill>
                <a:schemeClr val="tx2"/>
              </a:solidFill>
              <a:cs typeface="Arial" pitchFamily="34" charset="0"/>
            </a:endParaRPr>
          </a:p>
        </p:txBody>
      </p:sp>
      <p:pic>
        <p:nvPicPr>
          <p:cNvPr id="3" name="Imagen 2">
            <a:extLst>
              <a:ext uri="{FF2B5EF4-FFF2-40B4-BE49-F238E27FC236}">
                <a16:creationId xmlns:a16="http://schemas.microsoft.com/office/drawing/2014/main" id="{8C2364D3-A668-D66E-D84F-9DE0927C8399}"/>
              </a:ext>
            </a:extLst>
          </p:cNvPr>
          <p:cNvPicPr>
            <a:picLocks noChangeAspect="1"/>
          </p:cNvPicPr>
          <p:nvPr/>
        </p:nvPicPr>
        <p:blipFill>
          <a:blip r:embed="rId2"/>
          <a:stretch>
            <a:fillRect/>
          </a:stretch>
        </p:blipFill>
        <p:spPr>
          <a:xfrm>
            <a:off x="1481138" y="1570037"/>
            <a:ext cx="9308934" cy="4975992"/>
          </a:xfrm>
          <a:prstGeom prst="rect">
            <a:avLst/>
          </a:prstGeom>
        </p:spPr>
      </p:pic>
    </p:spTree>
    <p:extLst>
      <p:ext uri="{BB962C8B-B14F-4D97-AF65-F5344CB8AC3E}">
        <p14:creationId xmlns:p14="http://schemas.microsoft.com/office/powerpoint/2010/main" val="2852515195"/>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BD634-94EA-0823-E67A-2EE2F4490E66}"/>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DC74B90F-5808-A042-B54B-B911F9942CB7}"/>
              </a:ext>
            </a:extLst>
          </p:cNvPr>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Organización proyecto</a:t>
            </a:r>
          </a:p>
        </p:txBody>
      </p:sp>
      <p:sp>
        <p:nvSpPr>
          <p:cNvPr id="8" name="Marcador de texto 18">
            <a:extLst>
              <a:ext uri="{FF2B5EF4-FFF2-40B4-BE49-F238E27FC236}">
                <a16:creationId xmlns:a16="http://schemas.microsoft.com/office/drawing/2014/main" id="{D25E704E-A729-5668-CBF6-E9286F4A4185}"/>
              </a:ext>
            </a:extLst>
          </p:cNvPr>
          <p:cNvSpPr>
            <a:spLocks noGrp="1"/>
          </p:cNvSpPr>
          <p:nvPr>
            <p:ph type="body" sz="quarter" idx="10"/>
          </p:nvPr>
        </p:nvSpPr>
        <p:spPr>
          <a:xfrm>
            <a:off x="1223999" y="1079998"/>
            <a:ext cx="5477589" cy="490039"/>
          </a:xfrm>
        </p:spPr>
        <p:txBody>
          <a:bodyPr rtlCol="0">
            <a:normAutofit/>
          </a:bodyPr>
          <a:lstStyle/>
          <a:p>
            <a:pPr fontAlgn="auto">
              <a:spcAft>
                <a:spcPts val="0"/>
              </a:spcAft>
              <a:defRPr/>
            </a:pPr>
            <a:r>
              <a:rPr lang="es-ES_tradnl" sz="2800" dirty="0"/>
              <a:t>5. Exclusión de bonificaciones</a:t>
            </a:r>
          </a:p>
        </p:txBody>
      </p:sp>
      <p:sp>
        <p:nvSpPr>
          <p:cNvPr id="16388" name="Text Placeholder 2">
            <a:extLst>
              <a:ext uri="{FF2B5EF4-FFF2-40B4-BE49-F238E27FC236}">
                <a16:creationId xmlns:a16="http://schemas.microsoft.com/office/drawing/2014/main" id="{C76552C2-E46F-B07C-64A5-20C37E25CE07}"/>
              </a:ext>
            </a:extLst>
          </p:cNvPr>
          <p:cNvSpPr txBox="1">
            <a:spLocks/>
          </p:cNvSpPr>
          <p:nvPr/>
        </p:nvSpPr>
        <p:spPr bwMode="auto">
          <a:xfrm>
            <a:off x="2655887" y="1570037"/>
            <a:ext cx="9720262" cy="50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marL="285750" indent="-285750" eaLnBrk="1" hangingPunct="1">
              <a:lnSpc>
                <a:spcPts val="2463"/>
              </a:lnSpc>
            </a:pPr>
            <a:endParaRPr lang="es-ES_tradnl" altLang="es-ES" sz="1600" dirty="0">
              <a:solidFill>
                <a:schemeClr val="tx2"/>
              </a:solidFill>
              <a:cs typeface="Arial" pitchFamily="34" charset="0"/>
            </a:endParaRPr>
          </a:p>
        </p:txBody>
      </p:sp>
      <p:pic>
        <p:nvPicPr>
          <p:cNvPr id="2" name="Imagen 1">
            <a:extLst>
              <a:ext uri="{FF2B5EF4-FFF2-40B4-BE49-F238E27FC236}">
                <a16:creationId xmlns:a16="http://schemas.microsoft.com/office/drawing/2014/main" id="{0516409C-70F9-4154-54AB-170A4EA0AB1E}"/>
              </a:ext>
            </a:extLst>
          </p:cNvPr>
          <p:cNvPicPr>
            <a:picLocks noChangeAspect="1"/>
          </p:cNvPicPr>
          <p:nvPr/>
        </p:nvPicPr>
        <p:blipFill>
          <a:blip r:embed="rId2"/>
          <a:stretch>
            <a:fillRect/>
          </a:stretch>
        </p:blipFill>
        <p:spPr>
          <a:xfrm>
            <a:off x="1705967" y="1570037"/>
            <a:ext cx="7401938" cy="5223269"/>
          </a:xfrm>
          <a:prstGeom prst="rect">
            <a:avLst/>
          </a:prstGeom>
        </p:spPr>
      </p:pic>
    </p:spTree>
    <p:extLst>
      <p:ext uri="{BB962C8B-B14F-4D97-AF65-F5344CB8AC3E}">
        <p14:creationId xmlns:p14="http://schemas.microsoft.com/office/powerpoint/2010/main" val="1467607542"/>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20483" name="Text Placeholder 4"/>
          <p:cNvSpPr txBox="1">
            <a:spLocks/>
          </p:cNvSpPr>
          <p:nvPr/>
        </p:nvSpPr>
        <p:spPr bwMode="auto">
          <a:xfrm>
            <a:off x="1108075" y="1079500"/>
            <a:ext cx="10875378" cy="554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lvl1pPr defTabSz="685800">
              <a:lnSpc>
                <a:spcPct val="90000"/>
              </a:lnSpc>
              <a:spcBef>
                <a:spcPts val="1000"/>
              </a:spcBef>
              <a:buFont typeface="Arial" pitchFamily="34" charset="0"/>
              <a:buChar char="•"/>
              <a:defRPr sz="2800">
                <a:solidFill>
                  <a:schemeClr val="tx1"/>
                </a:solidFill>
                <a:latin typeface="Arial" pitchFamily="34" charset="0"/>
              </a:defRPr>
            </a:lvl1pPr>
            <a:lvl2pPr defTabSz="685800">
              <a:lnSpc>
                <a:spcPct val="90000"/>
              </a:lnSpc>
              <a:spcBef>
                <a:spcPts val="500"/>
              </a:spcBef>
              <a:buFont typeface="Arial" pitchFamily="34" charset="0"/>
              <a:buChar char="•"/>
              <a:defRPr sz="2400">
                <a:solidFill>
                  <a:schemeClr val="tx1"/>
                </a:solidFill>
                <a:latin typeface="Arial" pitchFamily="34" charset="0"/>
              </a:defRPr>
            </a:lvl2pPr>
            <a:lvl3pPr marL="857250" indent="-171450" defTabSz="685800">
              <a:lnSpc>
                <a:spcPct val="90000"/>
              </a:lnSpc>
              <a:spcBef>
                <a:spcPts val="500"/>
              </a:spcBef>
              <a:buFont typeface="Arial" pitchFamily="34" charset="0"/>
              <a:buChar char="•"/>
              <a:defRPr sz="2000">
                <a:solidFill>
                  <a:schemeClr val="tx1"/>
                </a:solidFill>
                <a:latin typeface="Arial" pitchFamily="34" charset="0"/>
              </a:defRPr>
            </a:lvl3pPr>
            <a:lvl4pPr marL="1200150" indent="-171450" defTabSz="685800">
              <a:lnSpc>
                <a:spcPct val="90000"/>
              </a:lnSpc>
              <a:spcBef>
                <a:spcPts val="500"/>
              </a:spcBef>
              <a:buFont typeface="Arial" pitchFamily="34" charset="0"/>
              <a:buChar char="•"/>
              <a:defRPr>
                <a:solidFill>
                  <a:schemeClr val="tx1"/>
                </a:solidFill>
                <a:latin typeface="Arial" pitchFamily="34" charset="0"/>
              </a:defRPr>
            </a:lvl4pPr>
            <a:lvl5pPr marL="1543050" indent="-171450" defTabSz="685800">
              <a:lnSpc>
                <a:spcPct val="90000"/>
              </a:lnSpc>
              <a:spcBef>
                <a:spcPts val="500"/>
              </a:spcBef>
              <a:buFont typeface="Arial" pitchFamily="34" charset="0"/>
              <a:buChar char="•"/>
              <a:defRPr>
                <a:solidFill>
                  <a:schemeClr val="tx1"/>
                </a:solidFill>
                <a:latin typeface="Arial" pitchFamily="34" charset="0"/>
              </a:defRPr>
            </a:lvl5pPr>
            <a:lvl6pPr marL="2000250" indent="-171450" defTabSz="6858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457450" indent="-171450" defTabSz="6858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2914650" indent="-171450" defTabSz="6858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371850" indent="-171450" defTabSz="6858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just" eaLnBrk="1" hangingPunct="1">
              <a:lnSpc>
                <a:spcPct val="150000"/>
              </a:lnSpc>
              <a:spcBef>
                <a:spcPct val="0"/>
              </a:spcBef>
              <a:buClr>
                <a:srgbClr val="000099"/>
              </a:buClr>
              <a:buFont typeface="Arial" pitchFamily="34" charset="0"/>
              <a:buNone/>
            </a:pPr>
            <a:r>
              <a:rPr lang="es-ES_tradnl" altLang="es-ES" sz="2400" b="1" dirty="0">
                <a:solidFill>
                  <a:schemeClr val="bg1">
                    <a:lumMod val="50000"/>
                  </a:schemeClr>
                </a:solidFill>
              </a:rPr>
              <a:t>Para más información:</a:t>
            </a:r>
          </a:p>
          <a:p>
            <a:pPr algn="just" eaLnBrk="1" hangingPunct="1">
              <a:lnSpc>
                <a:spcPct val="150000"/>
              </a:lnSpc>
              <a:spcBef>
                <a:spcPct val="0"/>
              </a:spcBef>
              <a:buClr>
                <a:srgbClr val="000099"/>
              </a:buClr>
              <a:buFont typeface="Arial" pitchFamily="34" charset="0"/>
              <a:buNone/>
            </a:pPr>
            <a:endParaRPr lang="es-ES_tradnl" altLang="es-ES" sz="2400" b="1" dirty="0">
              <a:solidFill>
                <a:schemeClr val="bg1">
                  <a:lumMod val="50000"/>
                </a:schemeClr>
              </a:solidFill>
            </a:endParaRPr>
          </a:p>
          <a:p>
            <a:pPr lvl="1" algn="just" eaLnBrk="1" hangingPunct="1">
              <a:lnSpc>
                <a:spcPct val="150000"/>
              </a:lnSpc>
              <a:spcBef>
                <a:spcPct val="0"/>
              </a:spcBef>
              <a:buClr>
                <a:srgbClr val="000099"/>
              </a:buClr>
              <a:buFont typeface="Arial" pitchFamily="34" charset="0"/>
              <a:buNone/>
            </a:pPr>
            <a:r>
              <a:rPr lang="es-ES_tradnl" altLang="es-ES" b="1" i="1" dirty="0"/>
              <a:t>Miguel Ángel Hernández y Adrián Rosales</a:t>
            </a:r>
          </a:p>
          <a:p>
            <a:pPr lvl="2" algn="just" eaLnBrk="1" hangingPunct="1">
              <a:lnSpc>
                <a:spcPct val="150000"/>
              </a:lnSpc>
              <a:spcBef>
                <a:spcPct val="0"/>
              </a:spcBef>
              <a:buClr>
                <a:srgbClr val="000099"/>
              </a:buClr>
              <a:buFont typeface="Arial" pitchFamily="34" charset="0"/>
              <a:buNone/>
            </a:pPr>
            <a:r>
              <a:rPr lang="es-ES_tradnl" altLang="es-ES" sz="2400" b="1" dirty="0">
                <a:hlinkClick r:id="rId2"/>
              </a:rPr>
              <a:t>fpdual@aragon.es</a:t>
            </a:r>
            <a:r>
              <a:rPr lang="es-ES_tradnl" altLang="es-ES" sz="2400" b="1" dirty="0"/>
              <a:t>	</a:t>
            </a:r>
          </a:p>
          <a:p>
            <a:pPr lvl="2" algn="just" eaLnBrk="1" hangingPunct="1">
              <a:lnSpc>
                <a:spcPct val="150000"/>
              </a:lnSpc>
              <a:spcBef>
                <a:spcPct val="0"/>
              </a:spcBef>
              <a:buClr>
                <a:srgbClr val="000099"/>
              </a:buClr>
              <a:buFont typeface="Arial" pitchFamily="34" charset="0"/>
              <a:buNone/>
            </a:pPr>
            <a:r>
              <a:rPr lang="es-ES_tradnl" altLang="es-ES" sz="2400" b="1" dirty="0"/>
              <a:t>Servicio de Formación Profesional</a:t>
            </a:r>
          </a:p>
          <a:p>
            <a:pPr lvl="2" algn="just" eaLnBrk="1" hangingPunct="1">
              <a:lnSpc>
                <a:spcPct val="150000"/>
              </a:lnSpc>
              <a:spcBef>
                <a:spcPct val="0"/>
              </a:spcBef>
              <a:buClr>
                <a:srgbClr val="000099"/>
              </a:buClr>
              <a:buFont typeface="Arial" pitchFamily="34" charset="0"/>
              <a:buNone/>
            </a:pPr>
            <a:r>
              <a:rPr lang="es-ES_tradnl" altLang="es-ES" sz="2400" b="1" dirty="0"/>
              <a:t>Dirección General de Planificación, Centros y Formación Profesional</a:t>
            </a:r>
          </a:p>
          <a:p>
            <a:pPr lvl="2" algn="just" eaLnBrk="1" hangingPunct="1">
              <a:lnSpc>
                <a:spcPct val="150000"/>
              </a:lnSpc>
              <a:spcBef>
                <a:spcPct val="0"/>
              </a:spcBef>
              <a:buClr>
                <a:srgbClr val="000099"/>
              </a:buClr>
              <a:buFont typeface="Arial" pitchFamily="34" charset="0"/>
              <a:buNone/>
            </a:pPr>
            <a:endParaRPr lang="es-ES_tradnl" altLang="es-ES" sz="2400" b="1" dirty="0"/>
          </a:p>
          <a:p>
            <a:pPr lvl="1" algn="just" eaLnBrk="1" hangingPunct="1">
              <a:lnSpc>
                <a:spcPct val="150000"/>
              </a:lnSpc>
              <a:spcBef>
                <a:spcPct val="0"/>
              </a:spcBef>
              <a:buClr>
                <a:srgbClr val="000099"/>
              </a:buClr>
              <a:buFont typeface="Arial" pitchFamily="34" charset="0"/>
              <a:buNone/>
            </a:pPr>
            <a:r>
              <a:rPr lang="es-ES_tradnl" altLang="es-ES" b="1" i="1" dirty="0"/>
              <a:t>Carlos Romero</a:t>
            </a:r>
          </a:p>
          <a:p>
            <a:pPr lvl="1" algn="just" eaLnBrk="1" hangingPunct="1">
              <a:lnSpc>
                <a:spcPct val="150000"/>
              </a:lnSpc>
              <a:spcBef>
                <a:spcPct val="0"/>
              </a:spcBef>
              <a:buClr>
                <a:srgbClr val="000099"/>
              </a:buClr>
              <a:buNone/>
            </a:pPr>
            <a:r>
              <a:rPr lang="es-ES_tradnl" altLang="es-ES" b="1" i="1" dirty="0"/>
              <a:t>	</a:t>
            </a:r>
            <a:r>
              <a:rPr lang="es-ES_tradnl" altLang="es-ES" sz="2400" b="1" dirty="0">
                <a:hlinkClick r:id="rId3"/>
              </a:rPr>
              <a:t>cromerom@cifpa.aragon.es</a:t>
            </a:r>
            <a:endParaRPr lang="es-ES_tradnl" altLang="es-ES" b="1" dirty="0"/>
          </a:p>
          <a:p>
            <a:pPr lvl="1" algn="just" eaLnBrk="1" hangingPunct="1">
              <a:lnSpc>
                <a:spcPct val="150000"/>
              </a:lnSpc>
              <a:spcBef>
                <a:spcPct val="0"/>
              </a:spcBef>
              <a:buClr>
                <a:srgbClr val="000099"/>
              </a:buClr>
              <a:buNone/>
            </a:pPr>
            <a:r>
              <a:rPr lang="es-ES_tradnl" altLang="es-ES" b="1" dirty="0"/>
              <a:t>	CIFPA					</a:t>
            </a:r>
          </a:p>
        </p:txBody>
      </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n 78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80438" y="5348288"/>
            <a:ext cx="294163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Box 10"/>
          <p:cNvSpPr txBox="1">
            <a:spLocks noChangeArrowheads="1"/>
          </p:cNvSpPr>
          <p:nvPr/>
        </p:nvSpPr>
        <p:spPr bwMode="auto">
          <a:xfrm>
            <a:off x="1236663" y="2874963"/>
            <a:ext cx="97186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eaLnBrk="1" hangingPunct="1"/>
            <a:r>
              <a:rPr lang="es-ES_tradnl" altLang="es-ES" sz="6600" b="1" dirty="0">
                <a:solidFill>
                  <a:schemeClr val="bg1"/>
                </a:solidFill>
                <a:cs typeface="Arial" pitchFamily="34" charset="0"/>
              </a:rPr>
              <a:t>Gracias por su interés</a:t>
            </a:r>
            <a:endParaRPr lang="es-ES_tradnl" altLang="es-ES" sz="6600" b="1" dirty="0">
              <a:solidFill>
                <a:schemeClr val="accent1"/>
              </a:solidFill>
              <a:cs typeface="Arial" pitchFamily="34" charset="0"/>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35869"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a:xfrm>
            <a:off x="1224000" y="1186328"/>
            <a:ext cx="4633875" cy="720000"/>
          </a:xfrm>
        </p:spPr>
        <p:txBody>
          <a:bodyPr rtlCol="0">
            <a:normAutofit/>
          </a:bodyPr>
          <a:lstStyle/>
          <a:p>
            <a:pPr fontAlgn="auto">
              <a:spcAft>
                <a:spcPts val="0"/>
              </a:spcAft>
              <a:defRPr/>
            </a:pPr>
            <a:r>
              <a:rPr lang="es-ES_tradnl" sz="2800" dirty="0"/>
              <a:t>Desarrollo Ley de FP (LFP)</a:t>
            </a:r>
          </a:p>
        </p:txBody>
      </p:sp>
      <p:sp>
        <p:nvSpPr>
          <p:cNvPr id="16388" name="Text Placeholder 2"/>
          <p:cNvSpPr txBox="1">
            <a:spLocks/>
          </p:cNvSpPr>
          <p:nvPr/>
        </p:nvSpPr>
        <p:spPr bwMode="auto">
          <a:xfrm>
            <a:off x="2324507" y="2361362"/>
            <a:ext cx="1455069" cy="693044"/>
          </a:xfrm>
          <a:prstGeom prst="rect">
            <a:avLst/>
          </a:prstGeom>
          <a:solidFill>
            <a:srgbClr val="92D05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 RD 659/20223</a:t>
            </a:r>
          </a:p>
        </p:txBody>
      </p:sp>
      <p:sp>
        <p:nvSpPr>
          <p:cNvPr id="16389" name="Rectángulo 6"/>
          <p:cNvSpPr>
            <a:spLocks noChangeArrowheads="1"/>
          </p:cNvSpPr>
          <p:nvPr/>
        </p:nvSpPr>
        <p:spPr bwMode="auto">
          <a:xfrm>
            <a:off x="1068954" y="1541819"/>
            <a:ext cx="10054091" cy="65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sz="2800" b="1" dirty="0"/>
              <a:t>Estado actual</a:t>
            </a:r>
          </a:p>
        </p:txBody>
      </p:sp>
      <p:sp>
        <p:nvSpPr>
          <p:cNvPr id="6" name="Text Placeholder 2"/>
          <p:cNvSpPr txBox="1">
            <a:spLocks/>
          </p:cNvSpPr>
          <p:nvPr/>
        </p:nvSpPr>
        <p:spPr bwMode="auto">
          <a:xfrm>
            <a:off x="497830" y="2361362"/>
            <a:ext cx="1142247" cy="693044"/>
          </a:xfrm>
          <a:prstGeom prst="rect">
            <a:avLst/>
          </a:prstGeom>
          <a:solidFill>
            <a:srgbClr val="92D05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dirty="0">
                <a:cs typeface="Arial" pitchFamily="34" charset="0"/>
              </a:rPr>
              <a:t> LO 3/2022</a:t>
            </a:r>
          </a:p>
        </p:txBody>
      </p:sp>
      <p:cxnSp>
        <p:nvCxnSpPr>
          <p:cNvPr id="3" name="Conector recto de flecha 2"/>
          <p:cNvCxnSpPr>
            <a:stCxn id="6" idx="3"/>
            <a:endCxn id="16388" idx="1"/>
          </p:cNvCxnSpPr>
          <p:nvPr/>
        </p:nvCxnSpPr>
        <p:spPr>
          <a:xfrm>
            <a:off x="1640077" y="2707884"/>
            <a:ext cx="6844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a:off x="2967789" y="3054406"/>
            <a:ext cx="0" cy="94007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ext Placeholder 2"/>
          <p:cNvSpPr txBox="1">
            <a:spLocks/>
          </p:cNvSpPr>
          <p:nvPr/>
        </p:nvSpPr>
        <p:spPr bwMode="auto">
          <a:xfrm>
            <a:off x="1524001" y="4026568"/>
            <a:ext cx="2887582" cy="1331495"/>
          </a:xfrm>
          <a:prstGeom prst="rect">
            <a:avLst/>
          </a:prstGeom>
          <a:solidFill>
            <a:schemeClr val="accent6">
              <a:lumMod val="40000"/>
              <a:lumOff val="60000"/>
            </a:schemeClr>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Normativa aplicación en Aragón </a:t>
            </a:r>
            <a:r>
              <a:rPr lang="es-ES_tradnl" altLang="es-ES" sz="1600" i="1" dirty="0">
                <a:cs typeface="Arial" pitchFamily="34" charset="0"/>
              </a:rPr>
              <a:t>(admisión, evaluación, organización dual…) </a:t>
            </a:r>
            <a:r>
              <a:rPr lang="es-ES_tradnl" altLang="es-ES" sz="1600" b="1" i="1" dirty="0">
                <a:cs typeface="Arial" pitchFamily="34" charset="0"/>
              </a:rPr>
              <a:t>Decreto 91/2024, de 5 de junio</a:t>
            </a:r>
          </a:p>
        </p:txBody>
      </p:sp>
      <p:sp>
        <p:nvSpPr>
          <p:cNvPr id="13" name="Text Placeholder 2"/>
          <p:cNvSpPr txBox="1">
            <a:spLocks/>
          </p:cNvSpPr>
          <p:nvPr/>
        </p:nvSpPr>
        <p:spPr bwMode="auto">
          <a:xfrm>
            <a:off x="5107288" y="2361362"/>
            <a:ext cx="2512712" cy="693044"/>
          </a:xfrm>
          <a:prstGeom prst="rect">
            <a:avLst/>
          </a:prstGeom>
          <a:solidFill>
            <a:srgbClr val="92D05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Títulos </a:t>
            </a:r>
            <a:r>
              <a:rPr lang="es-ES_tradnl" altLang="es-ES" sz="1600" i="1" dirty="0">
                <a:cs typeface="Arial" pitchFamily="34" charset="0"/>
              </a:rPr>
              <a:t>(no cambian módulos profesionales)</a:t>
            </a:r>
          </a:p>
        </p:txBody>
      </p:sp>
      <p:cxnSp>
        <p:nvCxnSpPr>
          <p:cNvPr id="14" name="Conector recto de flecha 13"/>
          <p:cNvCxnSpPr>
            <a:cxnSpLocks/>
            <a:endCxn id="15" idx="0"/>
          </p:cNvCxnSpPr>
          <p:nvPr/>
        </p:nvCxnSpPr>
        <p:spPr>
          <a:xfrm>
            <a:off x="6344652" y="3054406"/>
            <a:ext cx="15001" cy="7924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 Placeholder 2"/>
          <p:cNvSpPr txBox="1">
            <a:spLocks/>
          </p:cNvSpPr>
          <p:nvPr/>
        </p:nvSpPr>
        <p:spPr bwMode="auto">
          <a:xfrm>
            <a:off x="4810548" y="3846874"/>
            <a:ext cx="3098210" cy="693044"/>
          </a:xfrm>
          <a:prstGeom prst="rect">
            <a:avLst/>
          </a:prstGeom>
          <a:solidFill>
            <a:schemeClr val="accent6">
              <a:lumMod val="40000"/>
              <a:lumOff val="60000"/>
            </a:schemeClr>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Currículos Aragón </a:t>
            </a:r>
            <a:r>
              <a:rPr lang="es-ES_tradnl" altLang="es-ES" sz="1600" dirty="0">
                <a:cs typeface="Arial" pitchFamily="34" charset="0"/>
              </a:rPr>
              <a:t>(Ordenes ECD 841, 842 y 843 de 2024)</a:t>
            </a:r>
          </a:p>
        </p:txBody>
      </p:sp>
      <p:cxnSp>
        <p:nvCxnSpPr>
          <p:cNvPr id="16" name="Conector recto de flecha 15"/>
          <p:cNvCxnSpPr/>
          <p:nvPr/>
        </p:nvCxnSpPr>
        <p:spPr>
          <a:xfrm>
            <a:off x="4424411" y="4748464"/>
            <a:ext cx="3869357" cy="8823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a:cxnSpLocks/>
            <a:stCxn id="15" idx="2"/>
          </p:cNvCxnSpPr>
          <p:nvPr/>
        </p:nvCxnSpPr>
        <p:spPr>
          <a:xfrm>
            <a:off x="6359653" y="4539918"/>
            <a:ext cx="1924497" cy="8181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Text Placeholder 2"/>
          <p:cNvSpPr txBox="1">
            <a:spLocks/>
          </p:cNvSpPr>
          <p:nvPr/>
        </p:nvSpPr>
        <p:spPr bwMode="auto">
          <a:xfrm>
            <a:off x="8296977" y="4884819"/>
            <a:ext cx="2659153" cy="1365156"/>
          </a:xfrm>
          <a:prstGeom prst="rect">
            <a:avLst/>
          </a:prstGeom>
          <a:solidFill>
            <a:srgbClr val="FFFF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Comienzo Dual Régimen Intensivo en 2º curso para 2025/2026 con nuevo modelo Ley FP</a:t>
            </a:r>
            <a:endParaRPr lang="es-ES_tradnl" altLang="es-ES" sz="1600" dirty="0">
              <a:cs typeface="Arial" pitchFamily="34" charset="0"/>
            </a:endParaRPr>
          </a:p>
        </p:txBody>
      </p:sp>
      <p:sp>
        <p:nvSpPr>
          <p:cNvPr id="24" name="Text Placeholder 2"/>
          <p:cNvSpPr txBox="1">
            <a:spLocks/>
          </p:cNvSpPr>
          <p:nvPr/>
        </p:nvSpPr>
        <p:spPr bwMode="auto">
          <a:xfrm>
            <a:off x="8329989" y="2984489"/>
            <a:ext cx="1966754" cy="1323477"/>
          </a:xfrm>
          <a:prstGeom prst="rect">
            <a:avLst/>
          </a:prstGeom>
          <a:solidFill>
            <a:srgbClr val="FFC0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Dual experimental en 2º curso 2024/2025</a:t>
            </a:r>
            <a:endParaRPr lang="es-ES_tradnl" altLang="es-ES" sz="1600" dirty="0">
              <a:cs typeface="Arial" pitchFamily="34" charset="0"/>
            </a:endParaRPr>
          </a:p>
        </p:txBody>
      </p:sp>
      <p:cxnSp>
        <p:nvCxnSpPr>
          <p:cNvPr id="21" name="Conector recto de flecha 20"/>
          <p:cNvCxnSpPr>
            <a:cxnSpLocks/>
            <a:stCxn id="24" idx="2"/>
            <a:endCxn id="23" idx="0"/>
          </p:cNvCxnSpPr>
          <p:nvPr/>
        </p:nvCxnSpPr>
        <p:spPr>
          <a:xfrm>
            <a:off x="9313366" y="4307966"/>
            <a:ext cx="313188" cy="5768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 Placeholder 2"/>
          <p:cNvSpPr txBox="1">
            <a:spLocks/>
          </p:cNvSpPr>
          <p:nvPr/>
        </p:nvSpPr>
        <p:spPr bwMode="auto">
          <a:xfrm>
            <a:off x="8296978" y="608026"/>
            <a:ext cx="2168208" cy="773085"/>
          </a:xfrm>
          <a:prstGeom prst="rect">
            <a:avLst/>
          </a:prstGeom>
          <a:solidFill>
            <a:srgbClr val="FF00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RD Contrato en Alternancia</a:t>
            </a:r>
            <a:endParaRPr lang="es-ES_tradnl" altLang="es-ES" sz="1600" dirty="0">
              <a:cs typeface="Arial" pitchFamily="34" charset="0"/>
            </a:endParaRPr>
          </a:p>
        </p:txBody>
      </p:sp>
      <p:sp>
        <p:nvSpPr>
          <p:cNvPr id="29" name="Text Placeholder 2"/>
          <p:cNvSpPr txBox="1">
            <a:spLocks/>
          </p:cNvSpPr>
          <p:nvPr/>
        </p:nvSpPr>
        <p:spPr bwMode="auto">
          <a:xfrm>
            <a:off x="8296978" y="1503362"/>
            <a:ext cx="2168209" cy="773085"/>
          </a:xfrm>
          <a:prstGeom prst="rect">
            <a:avLst/>
          </a:prstGeom>
          <a:solidFill>
            <a:srgbClr val="FF00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Estatuto del Becario</a:t>
            </a:r>
            <a:endParaRPr lang="es-ES_tradnl" altLang="es-ES" sz="1600" dirty="0">
              <a:cs typeface="Arial" pitchFamily="34" charset="0"/>
            </a:endParaRPr>
          </a:p>
        </p:txBody>
      </p:sp>
      <p:sp>
        <p:nvSpPr>
          <p:cNvPr id="2" name="CuadroTexto 1">
            <a:extLst>
              <a:ext uri="{FF2B5EF4-FFF2-40B4-BE49-F238E27FC236}">
                <a16:creationId xmlns:a16="http://schemas.microsoft.com/office/drawing/2014/main" id="{CB388B4E-0AD5-6208-F08E-543B60F380FE}"/>
              </a:ext>
            </a:extLst>
          </p:cNvPr>
          <p:cNvSpPr txBox="1"/>
          <p:nvPr/>
        </p:nvSpPr>
        <p:spPr>
          <a:xfrm>
            <a:off x="7585725" y="702132"/>
            <a:ext cx="679677" cy="1015663"/>
          </a:xfrm>
          <a:prstGeom prst="rect">
            <a:avLst/>
          </a:prstGeom>
          <a:noFill/>
        </p:spPr>
        <p:txBody>
          <a:bodyPr wrap="square" lIns="0" tIns="0" rIns="0" bIns="0" rtlCol="0">
            <a:spAutoFit/>
          </a:bodyPr>
          <a:lstStyle/>
          <a:p>
            <a:r>
              <a:rPr lang="es-ES" sz="6600" b="1" i="0" dirty="0">
                <a:solidFill>
                  <a:srgbClr val="FF0000"/>
                </a:solidFill>
                <a:latin typeface="Arial" charset="0"/>
                <a:ea typeface="Arial" charset="0"/>
                <a:cs typeface="Arial" charset="0"/>
              </a:rPr>
              <a:t>¿</a:t>
            </a:r>
          </a:p>
        </p:txBody>
      </p:sp>
      <p:sp>
        <p:nvSpPr>
          <p:cNvPr id="4" name="CuadroTexto 3">
            <a:extLst>
              <a:ext uri="{FF2B5EF4-FFF2-40B4-BE49-F238E27FC236}">
                <a16:creationId xmlns:a16="http://schemas.microsoft.com/office/drawing/2014/main" id="{7372B42A-F929-C628-053A-30F4EC439B7C}"/>
              </a:ext>
            </a:extLst>
          </p:cNvPr>
          <p:cNvSpPr txBox="1"/>
          <p:nvPr/>
        </p:nvSpPr>
        <p:spPr>
          <a:xfrm>
            <a:off x="10598414" y="825284"/>
            <a:ext cx="679677" cy="1015663"/>
          </a:xfrm>
          <a:prstGeom prst="rect">
            <a:avLst/>
          </a:prstGeom>
          <a:noFill/>
        </p:spPr>
        <p:txBody>
          <a:bodyPr wrap="square" lIns="0" tIns="0" rIns="0" bIns="0" rtlCol="0">
            <a:spAutoFit/>
          </a:bodyPr>
          <a:lstStyle/>
          <a:p>
            <a:r>
              <a:rPr lang="es-ES" sz="6600" b="1" i="0" dirty="0">
                <a:solidFill>
                  <a:srgbClr val="FF0000"/>
                </a:solidFill>
                <a:latin typeface="Arial" charset="0"/>
                <a:ea typeface="Arial" charset="0"/>
                <a:cs typeface="Arial" charset="0"/>
              </a:rPr>
              <a:t>?</a:t>
            </a:r>
          </a:p>
        </p:txBody>
      </p:sp>
      <p:cxnSp>
        <p:nvCxnSpPr>
          <p:cNvPr id="11" name="Conector recto 10">
            <a:extLst>
              <a:ext uri="{FF2B5EF4-FFF2-40B4-BE49-F238E27FC236}">
                <a16:creationId xmlns:a16="http://schemas.microsoft.com/office/drawing/2014/main" id="{706B10E7-5DD6-C337-E133-C1DFBD75E837}"/>
              </a:ext>
            </a:extLst>
          </p:cNvPr>
          <p:cNvCxnSpPr>
            <a:cxnSpLocks/>
          </p:cNvCxnSpPr>
          <p:nvPr/>
        </p:nvCxnSpPr>
        <p:spPr>
          <a:xfrm flipH="1">
            <a:off x="8096932" y="2820548"/>
            <a:ext cx="2368254" cy="17147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8780CA10-B210-7FF1-F91A-121E7BB29E0B}"/>
              </a:ext>
            </a:extLst>
          </p:cNvPr>
          <p:cNvCxnSpPr>
            <a:cxnSpLocks/>
          </p:cNvCxnSpPr>
          <p:nvPr/>
        </p:nvCxnSpPr>
        <p:spPr>
          <a:xfrm>
            <a:off x="8096932" y="2851763"/>
            <a:ext cx="2368254" cy="1623984"/>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50097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35869"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a:xfrm>
            <a:off x="1224000" y="1186328"/>
            <a:ext cx="9720000" cy="720000"/>
          </a:xfrm>
        </p:spPr>
        <p:txBody>
          <a:bodyPr rtlCol="0">
            <a:normAutofit/>
          </a:bodyPr>
          <a:lstStyle/>
          <a:p>
            <a:pPr fontAlgn="auto">
              <a:spcAft>
                <a:spcPts val="0"/>
              </a:spcAft>
              <a:defRPr/>
            </a:pPr>
            <a:r>
              <a:rPr lang="es-ES_tradnl" sz="2800" dirty="0"/>
              <a:t>Desarrollo Ley de FP</a:t>
            </a:r>
          </a:p>
        </p:txBody>
      </p:sp>
      <p:sp>
        <p:nvSpPr>
          <p:cNvPr id="16388" name="Text Placeholder 2"/>
          <p:cNvSpPr txBox="1">
            <a:spLocks/>
          </p:cNvSpPr>
          <p:nvPr/>
        </p:nvSpPr>
        <p:spPr bwMode="auto">
          <a:xfrm>
            <a:off x="1223963" y="1800225"/>
            <a:ext cx="10054090" cy="403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dirty="0">
              <a:solidFill>
                <a:schemeClr val="tx2"/>
              </a:solidFill>
              <a:cs typeface="Arial" pitchFamily="34" charset="0"/>
            </a:endParaRPr>
          </a:p>
        </p:txBody>
      </p:sp>
      <p:sp>
        <p:nvSpPr>
          <p:cNvPr id="16389" name="Rectángulo 6"/>
          <p:cNvSpPr>
            <a:spLocks noChangeArrowheads="1"/>
          </p:cNvSpPr>
          <p:nvPr/>
        </p:nvSpPr>
        <p:spPr bwMode="auto">
          <a:xfrm>
            <a:off x="1223962" y="1647828"/>
            <a:ext cx="10054091" cy="65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sz="2800" b="1" dirty="0"/>
              <a:t>Modelo Aragón</a:t>
            </a:r>
          </a:p>
        </p:txBody>
      </p:sp>
      <p:sp>
        <p:nvSpPr>
          <p:cNvPr id="22" name="Text Placeholder 2">
            <a:extLst>
              <a:ext uri="{FF2B5EF4-FFF2-40B4-BE49-F238E27FC236}">
                <a16:creationId xmlns:a16="http://schemas.microsoft.com/office/drawing/2014/main" id="{276B7720-BEB3-C166-056A-BACAFA83A576}"/>
              </a:ext>
            </a:extLst>
          </p:cNvPr>
          <p:cNvSpPr txBox="1">
            <a:spLocks/>
          </p:cNvSpPr>
          <p:nvPr/>
        </p:nvSpPr>
        <p:spPr bwMode="auto">
          <a:xfrm>
            <a:off x="7990610" y="371402"/>
            <a:ext cx="4016594" cy="1669354"/>
          </a:xfrm>
          <a:prstGeom prst="rect">
            <a:avLst/>
          </a:prstGeom>
          <a:solidFill>
            <a:srgbClr val="92D05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2200" b="1" dirty="0">
                <a:cs typeface="Arial" pitchFamily="34" charset="0"/>
              </a:rPr>
              <a:t>Modelo permite proyectos </a:t>
            </a:r>
            <a:r>
              <a:rPr lang="es-ES_tradnl" altLang="es-ES" sz="2200" b="1" dirty="0" err="1">
                <a:cs typeface="Arial" pitchFamily="34" charset="0"/>
              </a:rPr>
              <a:t>régiment</a:t>
            </a:r>
            <a:r>
              <a:rPr lang="es-ES_tradnl" altLang="es-ES" sz="2200" b="1" dirty="0">
                <a:cs typeface="Arial" pitchFamily="34" charset="0"/>
              </a:rPr>
              <a:t> intensivo en 2º curso como modelo previo </a:t>
            </a:r>
            <a:r>
              <a:rPr lang="es-ES_tradnl" altLang="es-ES" sz="2200" i="1" dirty="0">
                <a:cs typeface="Arial" pitchFamily="34" charset="0"/>
              </a:rPr>
              <a:t>(</a:t>
            </a:r>
            <a:r>
              <a:rPr lang="es-ES_tradnl" altLang="es-ES" sz="2200" i="1" u="sng" dirty="0">
                <a:cs typeface="Arial" pitchFamily="34" charset="0"/>
              </a:rPr>
              <a:t>alta inserción laboral y reducido abandono</a:t>
            </a:r>
            <a:r>
              <a:rPr lang="es-ES_tradnl" altLang="es-ES" sz="2200" i="1" dirty="0">
                <a:cs typeface="Arial" pitchFamily="34" charset="0"/>
              </a:rPr>
              <a:t>)</a:t>
            </a:r>
          </a:p>
        </p:txBody>
      </p:sp>
      <p:pic>
        <p:nvPicPr>
          <p:cNvPr id="2" name="Imagen 1">
            <a:extLst>
              <a:ext uri="{FF2B5EF4-FFF2-40B4-BE49-F238E27FC236}">
                <a16:creationId xmlns:a16="http://schemas.microsoft.com/office/drawing/2014/main" id="{4189BD9D-F78D-8475-6280-FA0268A621A1}"/>
              </a:ext>
            </a:extLst>
          </p:cNvPr>
          <p:cNvPicPr>
            <a:picLocks noChangeAspect="1"/>
          </p:cNvPicPr>
          <p:nvPr/>
        </p:nvPicPr>
        <p:blipFill>
          <a:blip r:embed="rId2"/>
          <a:stretch>
            <a:fillRect/>
          </a:stretch>
        </p:blipFill>
        <p:spPr>
          <a:xfrm>
            <a:off x="913947" y="2226432"/>
            <a:ext cx="9467183" cy="4575595"/>
          </a:xfrm>
          <a:prstGeom prst="rect">
            <a:avLst/>
          </a:prstGeom>
        </p:spPr>
      </p:pic>
      <p:cxnSp>
        <p:nvCxnSpPr>
          <p:cNvPr id="3" name="Conector recto de flecha 2">
            <a:extLst>
              <a:ext uri="{FF2B5EF4-FFF2-40B4-BE49-F238E27FC236}">
                <a16:creationId xmlns:a16="http://schemas.microsoft.com/office/drawing/2014/main" id="{0AB202B1-DFDB-0AE5-853D-DF3CC0C265D5}"/>
              </a:ext>
            </a:extLst>
          </p:cNvPr>
          <p:cNvCxnSpPr>
            <a:cxnSpLocks/>
          </p:cNvCxnSpPr>
          <p:nvPr/>
        </p:nvCxnSpPr>
        <p:spPr>
          <a:xfrm flipH="1">
            <a:off x="9689433" y="4539917"/>
            <a:ext cx="435471" cy="458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 Placeholder 2"/>
          <p:cNvSpPr txBox="1">
            <a:spLocks/>
          </p:cNvSpPr>
          <p:nvPr/>
        </p:nvSpPr>
        <p:spPr bwMode="auto">
          <a:xfrm>
            <a:off x="10170054" y="4089103"/>
            <a:ext cx="1595965" cy="993301"/>
          </a:xfrm>
          <a:prstGeom prst="rect">
            <a:avLst/>
          </a:prstGeom>
          <a:solidFill>
            <a:srgbClr val="FFFF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Modelo similar al modelo experimental </a:t>
            </a:r>
            <a:endParaRPr lang="es-ES_tradnl" altLang="es-ES" sz="1600" dirty="0">
              <a:cs typeface="Arial" pitchFamily="34" charset="0"/>
            </a:endParaRPr>
          </a:p>
        </p:txBody>
      </p:sp>
      <p:sp>
        <p:nvSpPr>
          <p:cNvPr id="5" name="Elipse 4">
            <a:extLst>
              <a:ext uri="{FF2B5EF4-FFF2-40B4-BE49-F238E27FC236}">
                <a16:creationId xmlns:a16="http://schemas.microsoft.com/office/drawing/2014/main" id="{991A6BF1-04D9-18E7-0C2B-FE2F3FE03641}"/>
              </a:ext>
            </a:extLst>
          </p:cNvPr>
          <p:cNvSpPr/>
          <p:nvPr/>
        </p:nvSpPr>
        <p:spPr>
          <a:xfrm>
            <a:off x="5998018" y="3872924"/>
            <a:ext cx="3605432" cy="1567550"/>
          </a:xfrm>
          <a:prstGeom prst="ellipse">
            <a:avLst/>
          </a:prstGeom>
          <a:noFill/>
          <a:ln w="317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Text Placeholder 2"/>
          <p:cNvSpPr txBox="1">
            <a:spLocks/>
          </p:cNvSpPr>
          <p:nvPr/>
        </p:nvSpPr>
        <p:spPr bwMode="auto">
          <a:xfrm>
            <a:off x="10124904" y="2410290"/>
            <a:ext cx="1662453" cy="1048479"/>
          </a:xfrm>
          <a:prstGeom prst="rect">
            <a:avLst/>
          </a:prstGeom>
          <a:solidFill>
            <a:srgbClr val="FF0000"/>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1600" b="1" dirty="0">
                <a:cs typeface="Arial" pitchFamily="34" charset="0"/>
              </a:rPr>
              <a:t>GB formación en empresa 400 h en </a:t>
            </a:r>
            <a:r>
              <a:rPr lang="es-ES_tradnl" altLang="es-ES" sz="1600" b="1" u="sng" dirty="0">
                <a:cs typeface="Arial" pitchFamily="34" charset="0"/>
              </a:rPr>
              <a:t>2º curso</a:t>
            </a:r>
            <a:endParaRPr lang="es-ES_tradnl" altLang="es-ES" sz="1600" u="sng" dirty="0">
              <a:cs typeface="Arial" pitchFamily="34" charset="0"/>
            </a:endParaRPr>
          </a:p>
        </p:txBody>
      </p:sp>
      <p:sp>
        <p:nvSpPr>
          <p:cNvPr id="6" name="Text Placeholder 2">
            <a:extLst>
              <a:ext uri="{FF2B5EF4-FFF2-40B4-BE49-F238E27FC236}">
                <a16:creationId xmlns:a16="http://schemas.microsoft.com/office/drawing/2014/main" id="{15AB90C8-48C6-044A-4696-68C890692BA0}"/>
              </a:ext>
            </a:extLst>
          </p:cNvPr>
          <p:cNvSpPr txBox="1">
            <a:spLocks/>
          </p:cNvSpPr>
          <p:nvPr/>
        </p:nvSpPr>
        <p:spPr bwMode="auto">
          <a:xfrm>
            <a:off x="184795" y="5329239"/>
            <a:ext cx="3707935" cy="1343486"/>
          </a:xfrm>
          <a:prstGeom prst="rect">
            <a:avLst/>
          </a:prstGeom>
          <a:solidFill>
            <a:srgbClr val="FF00FF"/>
          </a:solidFill>
          <a:ln>
            <a:solidFill>
              <a:srgbClr val="2A2A2A"/>
            </a:solidFill>
          </a:ln>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algn="ctr" eaLnBrk="1" hangingPunct="1">
              <a:lnSpc>
                <a:spcPts val="2463"/>
              </a:lnSpc>
              <a:buFont typeface="Arial" pitchFamily="34" charset="0"/>
              <a:buNone/>
            </a:pPr>
            <a:r>
              <a:rPr lang="es-ES_tradnl" altLang="es-ES" sz="2200" b="1" dirty="0">
                <a:cs typeface="Arial" pitchFamily="34" charset="0"/>
              </a:rPr>
              <a:t>Oportunidad de conocer “aprendices en 1º” que pueda suscitar su contratación en 2º</a:t>
            </a:r>
            <a:endParaRPr lang="es-ES_tradnl" altLang="es-ES" sz="2200" i="1" dirty="0">
              <a:cs typeface="Arial" pitchFamily="34" charset="0"/>
            </a:endParaRPr>
          </a:p>
        </p:txBody>
      </p:sp>
    </p:spTree>
    <p:extLst>
      <p:ext uri="{BB962C8B-B14F-4D97-AF65-F5344CB8AC3E}">
        <p14:creationId xmlns:p14="http://schemas.microsoft.com/office/powerpoint/2010/main" val="377119848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E5539-0552-C9C5-8E1A-67F539A283FD}"/>
            </a:ext>
          </a:extLst>
        </p:cNvPr>
        <p:cNvGrpSpPr/>
        <p:nvPr/>
      </p:nvGrpSpPr>
      <p:grpSpPr>
        <a:xfrm>
          <a:off x="0" y="0"/>
          <a:ext cx="0" cy="0"/>
          <a:chOff x="0" y="0"/>
          <a:chExt cx="0" cy="0"/>
        </a:xfrm>
      </p:grpSpPr>
      <p:sp>
        <p:nvSpPr>
          <p:cNvPr id="16386" name="Título 3">
            <a:extLst>
              <a:ext uri="{FF2B5EF4-FFF2-40B4-BE49-F238E27FC236}">
                <a16:creationId xmlns:a16="http://schemas.microsoft.com/office/drawing/2014/main" id="{648A7DBE-5F81-F338-BE2D-B11585356635}"/>
              </a:ext>
            </a:extLst>
          </p:cNvPr>
          <p:cNvSpPr>
            <a:spLocks noGrp="1"/>
          </p:cNvSpPr>
          <p:nvPr>
            <p:ph type="title"/>
          </p:nvPr>
        </p:nvSpPr>
        <p:spPr bwMode="auto">
          <a:xfrm>
            <a:off x="1223963" y="485775"/>
            <a:ext cx="10054090"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en Régimen Intensivo</a:t>
            </a:r>
          </a:p>
        </p:txBody>
      </p:sp>
      <p:sp>
        <p:nvSpPr>
          <p:cNvPr id="8" name="Marcador de texto 18">
            <a:extLst>
              <a:ext uri="{FF2B5EF4-FFF2-40B4-BE49-F238E27FC236}">
                <a16:creationId xmlns:a16="http://schemas.microsoft.com/office/drawing/2014/main" id="{1EF62A49-315B-61D0-845E-5AFF22770F9F}"/>
              </a:ext>
            </a:extLst>
          </p:cNvPr>
          <p:cNvSpPr>
            <a:spLocks noGrp="1"/>
          </p:cNvSpPr>
          <p:nvPr>
            <p:ph type="body" sz="quarter" idx="10"/>
          </p:nvPr>
        </p:nvSpPr>
        <p:spPr>
          <a:xfrm>
            <a:off x="1224000" y="1132540"/>
            <a:ext cx="9720000" cy="720000"/>
          </a:xfrm>
        </p:spPr>
        <p:txBody>
          <a:bodyPr rtlCol="0">
            <a:normAutofit/>
          </a:bodyPr>
          <a:lstStyle/>
          <a:p>
            <a:pPr fontAlgn="auto">
              <a:spcAft>
                <a:spcPts val="0"/>
              </a:spcAft>
              <a:defRPr/>
            </a:pPr>
            <a:r>
              <a:rPr lang="es-ES_tradnl" sz="2800" dirty="0"/>
              <a:t>Horas en empresa en régimen intensivo 2º curso:</a:t>
            </a:r>
          </a:p>
        </p:txBody>
      </p:sp>
      <p:sp>
        <p:nvSpPr>
          <p:cNvPr id="16389" name="Rectángulo 6">
            <a:extLst>
              <a:ext uri="{FF2B5EF4-FFF2-40B4-BE49-F238E27FC236}">
                <a16:creationId xmlns:a16="http://schemas.microsoft.com/office/drawing/2014/main" id="{B9F8924E-2D86-72CA-4125-F3505D0BFF47}"/>
              </a:ext>
            </a:extLst>
          </p:cNvPr>
          <p:cNvSpPr>
            <a:spLocks noChangeArrowheads="1"/>
          </p:cNvSpPr>
          <p:nvPr/>
        </p:nvSpPr>
        <p:spPr bwMode="auto">
          <a:xfrm>
            <a:off x="1248000" y="1696564"/>
            <a:ext cx="10603105" cy="5009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457200" indent="-457200" algn="just" eaLnBrk="1" hangingPunct="1">
              <a:lnSpc>
                <a:spcPct val="150000"/>
              </a:lnSpc>
              <a:buFont typeface="Arial" panose="020B0604020202020204" pitchFamily="34" charset="0"/>
              <a:buChar char="•"/>
            </a:pPr>
            <a:r>
              <a:rPr lang="es-ES" sz="2400" dirty="0"/>
              <a:t>Periodo desarrollo </a:t>
            </a:r>
            <a:r>
              <a:rPr lang="es-ES" sz="2400" b="1" dirty="0"/>
              <a:t>normal</a:t>
            </a:r>
            <a:r>
              <a:rPr lang="es-ES" sz="2400" dirty="0"/>
              <a:t> de proyecto de inicio a fin curso escolar</a:t>
            </a:r>
          </a:p>
          <a:p>
            <a:pPr marL="457200" indent="-457200" algn="just" eaLnBrk="1" hangingPunct="1">
              <a:lnSpc>
                <a:spcPct val="150000"/>
              </a:lnSpc>
              <a:buFont typeface="Arial" panose="020B0604020202020204" pitchFamily="34" charset="0"/>
              <a:buChar char="•"/>
            </a:pPr>
            <a:r>
              <a:rPr lang="es-ES" sz="2400" dirty="0"/>
              <a:t>Si en </a:t>
            </a:r>
            <a:r>
              <a:rPr lang="es-ES" sz="2400" b="1" dirty="0"/>
              <a:t>1º</a:t>
            </a:r>
            <a:r>
              <a:rPr lang="es-ES" sz="2400" dirty="0"/>
              <a:t> se han realizado 1</a:t>
            </a:r>
            <a:r>
              <a:rPr lang="es-ES" sz="2400" b="1" dirty="0"/>
              <a:t>40</a:t>
            </a:r>
            <a:r>
              <a:rPr lang="es-ES" sz="2400" dirty="0"/>
              <a:t> h en régimen general, en 2º curso en régimen intensivo se deben realizar en empresa entre </a:t>
            </a:r>
            <a:r>
              <a:rPr lang="es-ES" sz="2400" b="1" dirty="0"/>
              <a:t>700</a:t>
            </a:r>
            <a:r>
              <a:rPr lang="es-ES" sz="2400" dirty="0"/>
              <a:t> a </a:t>
            </a:r>
            <a:r>
              <a:rPr lang="es-ES" sz="2400" b="1" dirty="0"/>
              <a:t>860</a:t>
            </a:r>
            <a:r>
              <a:rPr lang="es-ES" sz="2400" dirty="0"/>
              <a:t> horas.</a:t>
            </a:r>
          </a:p>
          <a:p>
            <a:pPr marL="457200" indent="-457200" algn="just" eaLnBrk="1" hangingPunct="1">
              <a:lnSpc>
                <a:spcPct val="150000"/>
              </a:lnSpc>
              <a:buFont typeface="Arial" panose="020B0604020202020204" pitchFamily="34" charset="0"/>
              <a:buChar char="•"/>
            </a:pPr>
            <a:r>
              <a:rPr lang="es-ES" sz="2400" dirty="0"/>
              <a:t>En caso de </a:t>
            </a:r>
            <a:r>
              <a:rPr lang="es-ES" sz="2400" b="1" dirty="0"/>
              <a:t>no</a:t>
            </a:r>
            <a:r>
              <a:rPr lang="es-ES" sz="2400" dirty="0"/>
              <a:t> haber realizado </a:t>
            </a:r>
            <a:r>
              <a:rPr lang="es-ES" sz="2400" b="1" dirty="0"/>
              <a:t>estancias en 1º </a:t>
            </a:r>
            <a:r>
              <a:rPr lang="es-ES" sz="2400" dirty="0"/>
              <a:t>se podrá realizar en régimen intensivo en 2º entre </a:t>
            </a:r>
            <a:r>
              <a:rPr lang="es-ES" sz="2400" b="1" dirty="0"/>
              <a:t>700</a:t>
            </a:r>
            <a:r>
              <a:rPr lang="es-ES" sz="2400" dirty="0"/>
              <a:t> a </a:t>
            </a:r>
            <a:r>
              <a:rPr lang="es-ES" sz="2400" b="1" dirty="0"/>
              <a:t>1000</a:t>
            </a:r>
            <a:r>
              <a:rPr lang="es-ES" sz="2400" dirty="0"/>
              <a:t> horas.</a:t>
            </a:r>
          </a:p>
          <a:p>
            <a:pPr marL="457200" indent="-457200" algn="just" eaLnBrk="1" hangingPunct="1">
              <a:lnSpc>
                <a:spcPct val="150000"/>
              </a:lnSpc>
              <a:buFont typeface="Arial" panose="020B0604020202020204" pitchFamily="34" charset="0"/>
              <a:buChar char="•"/>
            </a:pPr>
            <a:r>
              <a:rPr lang="es-ES" sz="2400" dirty="0"/>
              <a:t>CUIDADO con proyectos con comienzo en </a:t>
            </a:r>
            <a:r>
              <a:rPr lang="es-ES" sz="2400" b="1" dirty="0"/>
              <a:t>julio</a:t>
            </a:r>
            <a:r>
              <a:rPr lang="es-ES" sz="2400" dirty="0"/>
              <a:t>, los límites de horas son los mismos, una opción es la contratación del alumnado en verano por la empresa y luego el comienzo del proyecto en septiembre </a:t>
            </a:r>
            <a:r>
              <a:rPr lang="es-ES" sz="2400" i="1" dirty="0"/>
              <a:t>(tener en cuenta limitaciones de bonificaciones).</a:t>
            </a:r>
          </a:p>
        </p:txBody>
      </p:sp>
    </p:spTree>
    <p:extLst>
      <p:ext uri="{BB962C8B-B14F-4D97-AF65-F5344CB8AC3E}">
        <p14:creationId xmlns:p14="http://schemas.microsoft.com/office/powerpoint/2010/main" val="122295660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23963"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8" name="Marcador de texto 18"/>
          <p:cNvSpPr>
            <a:spLocks noGrp="1"/>
          </p:cNvSpPr>
          <p:nvPr>
            <p:ph type="body" sz="quarter" idx="10"/>
          </p:nvPr>
        </p:nvSpPr>
        <p:spPr/>
        <p:txBody>
          <a:bodyPr rtlCol="0">
            <a:normAutofit/>
          </a:bodyPr>
          <a:lstStyle/>
          <a:p>
            <a:pPr fontAlgn="auto">
              <a:spcAft>
                <a:spcPts val="0"/>
              </a:spcAft>
              <a:defRPr/>
            </a:pPr>
            <a:r>
              <a:rPr lang="es-ES_tradnl" sz="2800" dirty="0"/>
              <a:t>Duración y comienzo</a:t>
            </a:r>
          </a:p>
        </p:txBody>
      </p:sp>
      <p:sp>
        <p:nvSpPr>
          <p:cNvPr id="16388" name="Text Placeholder 2"/>
          <p:cNvSpPr txBox="1">
            <a:spLocks/>
          </p:cNvSpPr>
          <p:nvPr/>
        </p:nvSpPr>
        <p:spPr bwMode="auto">
          <a:xfrm>
            <a:off x="1223963" y="1800225"/>
            <a:ext cx="9720262"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0000" rIns="0" bIns="90000" anchor="ctr"/>
          <a:lstStyle>
            <a:lvl1pPr>
              <a:lnSpc>
                <a:spcPct val="90000"/>
              </a:lnSpc>
              <a:spcBef>
                <a:spcPts val="1000"/>
              </a:spcBef>
              <a:buFont typeface="Arial" pitchFamily="34" charset="0"/>
              <a:buChar char="•"/>
              <a:defRPr sz="2800">
                <a:solidFill>
                  <a:schemeClr val="tx1"/>
                </a:solidFill>
                <a:latin typeface="Arial" pitchFamily="34" charset="0"/>
              </a:defRPr>
            </a:lvl1pPr>
            <a:lvl2pPr marL="685800" indent="-228600">
              <a:lnSpc>
                <a:spcPct val="90000"/>
              </a:lnSpc>
              <a:spcBef>
                <a:spcPts val="500"/>
              </a:spcBef>
              <a:buFont typeface="Arial" pitchFamily="34" charset="0"/>
              <a:buChar char="•"/>
              <a:defRPr sz="2400">
                <a:solidFill>
                  <a:schemeClr val="tx1"/>
                </a:solidFill>
                <a:latin typeface="Arial" pitchFamily="34" charset="0"/>
              </a:defRPr>
            </a:lvl2pPr>
            <a:lvl3pPr marL="1143000" indent="-228600">
              <a:lnSpc>
                <a:spcPct val="90000"/>
              </a:lnSpc>
              <a:spcBef>
                <a:spcPts val="500"/>
              </a:spcBef>
              <a:buFont typeface="Arial" pitchFamily="34" charset="0"/>
              <a:buChar char="•"/>
              <a:defRPr sz="2000">
                <a:solidFill>
                  <a:schemeClr val="tx1"/>
                </a:solidFill>
                <a:latin typeface="Arial" pitchFamily="34" charset="0"/>
              </a:defRPr>
            </a:lvl3pPr>
            <a:lvl4pPr marL="1600200" indent="-228600">
              <a:lnSpc>
                <a:spcPct val="90000"/>
              </a:lnSpc>
              <a:spcBef>
                <a:spcPts val="500"/>
              </a:spcBef>
              <a:buFont typeface="Arial" pitchFamily="34" charset="0"/>
              <a:buChar char="•"/>
              <a:defRPr>
                <a:solidFill>
                  <a:schemeClr val="tx1"/>
                </a:solidFill>
                <a:latin typeface="Arial" pitchFamily="34" charset="0"/>
              </a:defRPr>
            </a:lvl4pPr>
            <a:lvl5pPr marL="2057400" indent="-228600">
              <a:lnSpc>
                <a:spcPct val="90000"/>
              </a:lnSpc>
              <a:spcBef>
                <a:spcPts val="500"/>
              </a:spcBef>
              <a:buFont typeface="Arial" pitchFamily="34" charset="0"/>
              <a:buChar char="•"/>
              <a:defRPr>
                <a:solidFill>
                  <a:schemeClr val="tx1"/>
                </a:solidFill>
                <a:latin typeface="Arial" pitchFamily="34" charset="0"/>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defRPr>
            </a:lvl9pPr>
          </a:lstStyle>
          <a:p>
            <a:pPr eaLnBrk="1" hangingPunct="1">
              <a:lnSpc>
                <a:spcPts val="2463"/>
              </a:lnSpc>
              <a:buFont typeface="Arial" pitchFamily="34" charset="0"/>
              <a:buNone/>
            </a:pPr>
            <a:endParaRPr lang="es-ES_tradnl" altLang="es-ES" sz="1600">
              <a:solidFill>
                <a:schemeClr val="tx2"/>
              </a:solidFill>
              <a:cs typeface="Arial" pitchFamily="34" charset="0"/>
            </a:endParaRPr>
          </a:p>
        </p:txBody>
      </p:sp>
      <p:sp>
        <p:nvSpPr>
          <p:cNvPr id="16389" name="Rectángulo 6"/>
          <p:cNvSpPr>
            <a:spLocks noChangeArrowheads="1"/>
          </p:cNvSpPr>
          <p:nvPr/>
        </p:nvSpPr>
        <p:spPr bwMode="auto">
          <a:xfrm>
            <a:off x="336884" y="1327058"/>
            <a:ext cx="11706727"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marL="342900" indent="-342900" algn="just" eaLnBrk="1" hangingPunct="1">
              <a:lnSpc>
                <a:spcPct val="150000"/>
              </a:lnSpc>
              <a:buFont typeface="Arial" panose="020B0604020202020204" pitchFamily="34" charset="0"/>
              <a:buChar char="•"/>
            </a:pPr>
            <a:r>
              <a:rPr lang="es-ES" altLang="es-ES" sz="2400" dirty="0"/>
              <a:t>Los </a:t>
            </a:r>
            <a:r>
              <a:rPr lang="es-ES" altLang="es-ES" sz="2400" b="1" dirty="0"/>
              <a:t>proyectos</a:t>
            </a:r>
            <a:r>
              <a:rPr lang="es-ES" altLang="es-ES" sz="2400" dirty="0"/>
              <a:t> tendrán una </a:t>
            </a:r>
            <a:r>
              <a:rPr lang="es-ES" altLang="es-ES" sz="2400" b="1" dirty="0"/>
              <a:t>duración mínima </a:t>
            </a:r>
            <a:r>
              <a:rPr lang="es-ES" altLang="es-ES" sz="2400" dirty="0"/>
              <a:t>de </a:t>
            </a:r>
            <a:r>
              <a:rPr lang="es-ES" altLang="es-ES" sz="2400" b="1" u="sng" dirty="0">
                <a:solidFill>
                  <a:srgbClr val="92D050"/>
                </a:solidFill>
              </a:rPr>
              <a:t>9 meses</a:t>
            </a:r>
            <a:r>
              <a:rPr lang="es-ES" altLang="es-ES" sz="2400" dirty="0"/>
              <a:t> y </a:t>
            </a:r>
            <a:r>
              <a:rPr lang="es-ES" altLang="es-ES" sz="2400" b="1" dirty="0"/>
              <a:t>máxima</a:t>
            </a:r>
            <a:r>
              <a:rPr lang="es-ES" altLang="es-ES" sz="2400" dirty="0"/>
              <a:t> de </a:t>
            </a:r>
            <a:r>
              <a:rPr lang="es-ES" altLang="es-ES" sz="2400" b="1" u="sng" dirty="0">
                <a:solidFill>
                  <a:srgbClr val="92D050"/>
                </a:solidFill>
              </a:rPr>
              <a:t>1 año</a:t>
            </a:r>
            <a:r>
              <a:rPr lang="es-ES" altLang="es-ES" sz="2400" dirty="0">
                <a:solidFill>
                  <a:srgbClr val="92D050"/>
                </a:solidFill>
              </a:rPr>
              <a:t>.</a:t>
            </a:r>
            <a:endParaRPr lang="es-ES" altLang="es-ES" sz="2400" b="1" u="sng" dirty="0">
              <a:solidFill>
                <a:srgbClr val="92D050"/>
              </a:solidFill>
            </a:endParaRPr>
          </a:p>
          <a:p>
            <a:pPr marL="342900" indent="-342900" algn="just" eaLnBrk="1" hangingPunct="1">
              <a:lnSpc>
                <a:spcPct val="150000"/>
              </a:lnSpc>
              <a:buFont typeface="Arial" panose="020B0604020202020204" pitchFamily="34" charset="0"/>
              <a:buChar char="•"/>
            </a:pPr>
            <a:r>
              <a:rPr lang="es-ES" altLang="es-ES" sz="2400" dirty="0"/>
              <a:t>Comienzo con el curso escolar en </a:t>
            </a:r>
            <a:r>
              <a:rPr lang="es-ES" altLang="es-ES" sz="2400" b="1" dirty="0"/>
              <a:t>septiembre </a:t>
            </a:r>
            <a:r>
              <a:rPr lang="es-ES" altLang="es-ES" sz="2400" i="1" dirty="0"/>
              <a:t>(posibilidad adelanto a julio).</a:t>
            </a:r>
          </a:p>
          <a:p>
            <a:pPr marL="342900" indent="-342900" algn="just" eaLnBrk="1" hangingPunct="1">
              <a:lnSpc>
                <a:spcPct val="150000"/>
              </a:lnSpc>
              <a:buFont typeface="Arial" panose="020B0604020202020204" pitchFamily="34" charset="0"/>
              <a:buChar char="•"/>
            </a:pPr>
            <a:r>
              <a:rPr lang="es-ES" altLang="es-ES" sz="2400" b="1" dirty="0"/>
              <a:t>Tipos</a:t>
            </a:r>
            <a:r>
              <a:rPr lang="es-ES" altLang="es-ES" sz="2400" dirty="0"/>
              <a:t> de </a:t>
            </a:r>
            <a:r>
              <a:rPr lang="es-ES" altLang="es-ES" sz="2400" b="1" dirty="0"/>
              <a:t>proyecto</a:t>
            </a:r>
            <a:r>
              <a:rPr lang="es-ES" altLang="es-ES" sz="2400" dirty="0"/>
              <a:t> en función de </a:t>
            </a:r>
            <a:r>
              <a:rPr lang="es-ES" altLang="es-ES" sz="2400" b="1" dirty="0"/>
              <a:t>actividad laboral</a:t>
            </a:r>
            <a:r>
              <a:rPr lang="es-ES" altLang="es-ES" sz="2400" dirty="0"/>
              <a:t>:</a:t>
            </a:r>
          </a:p>
          <a:p>
            <a:pPr marL="1085850" lvl="1" indent="-342900" algn="just" eaLnBrk="1" hangingPunct="1">
              <a:lnSpc>
                <a:spcPct val="150000"/>
              </a:lnSpc>
              <a:buFont typeface="Arial" panose="020B0604020202020204" pitchFamily="34" charset="0"/>
              <a:buChar char="•"/>
            </a:pPr>
            <a:r>
              <a:rPr lang="es-ES" altLang="es-ES" sz="2400" b="1" dirty="0">
                <a:solidFill>
                  <a:srgbClr val="00B0F0"/>
                </a:solidFill>
              </a:rPr>
              <a:t>COEXISTENCIA</a:t>
            </a:r>
            <a:r>
              <a:rPr lang="es-ES" altLang="es-ES" sz="2400" dirty="0"/>
              <a:t>: </a:t>
            </a:r>
            <a:r>
              <a:rPr lang="es-ES" altLang="es-ES" sz="2400" b="1" dirty="0"/>
              <a:t>misma semana </a:t>
            </a:r>
            <a:r>
              <a:rPr lang="es-ES" altLang="es-ES" sz="2400" dirty="0"/>
              <a:t>en </a:t>
            </a:r>
            <a:r>
              <a:rPr lang="es-ES" altLang="es-ES" sz="2400" b="1" dirty="0"/>
              <a:t>centro</a:t>
            </a:r>
            <a:r>
              <a:rPr lang="es-ES" altLang="es-ES" sz="2400" dirty="0"/>
              <a:t> docente y aprendizaje en la </a:t>
            </a:r>
            <a:r>
              <a:rPr lang="es-ES" altLang="es-ES" sz="2400" b="1" dirty="0"/>
              <a:t>empresa</a:t>
            </a:r>
            <a:r>
              <a:rPr lang="es-ES" altLang="es-ES" sz="2400" dirty="0"/>
              <a:t> y otros exclusivos en empresa. Máximo 20 h/</a:t>
            </a:r>
            <a:r>
              <a:rPr lang="es-ES" altLang="es-ES" sz="2400" dirty="0" err="1"/>
              <a:t>sem</a:t>
            </a:r>
            <a:r>
              <a:rPr lang="es-ES" altLang="es-ES" sz="2400" dirty="0"/>
              <a:t> en centro y suma entre horas centro + horas empresa 45 h/</a:t>
            </a:r>
            <a:r>
              <a:rPr lang="es-ES" altLang="es-ES" sz="2400" dirty="0" err="1"/>
              <a:t>sem</a:t>
            </a:r>
            <a:r>
              <a:rPr lang="es-ES" altLang="es-ES" sz="2400" dirty="0"/>
              <a:t>.</a:t>
            </a:r>
          </a:p>
          <a:p>
            <a:pPr marL="1085850" lvl="1" indent="-342900" algn="just" eaLnBrk="1" hangingPunct="1">
              <a:lnSpc>
                <a:spcPct val="150000"/>
              </a:lnSpc>
              <a:buFont typeface="Arial" panose="020B0604020202020204" pitchFamily="34" charset="0"/>
              <a:buChar char="•"/>
            </a:pPr>
            <a:r>
              <a:rPr lang="es-ES" altLang="es-ES" sz="2400" b="1" dirty="0">
                <a:solidFill>
                  <a:srgbClr val="00B0F0"/>
                </a:solidFill>
              </a:rPr>
              <a:t>ALTERNANCIA</a:t>
            </a:r>
            <a:r>
              <a:rPr lang="es-ES" altLang="es-ES" sz="2400" b="1" dirty="0"/>
              <a:t>: alternando días/semanas </a:t>
            </a:r>
            <a:r>
              <a:rPr lang="es-ES" altLang="es-ES" sz="2400" dirty="0"/>
              <a:t>de formación sólo en el centro docente y otras de aprendizaje solo en la empresa. Máximo horas empresa 40 h/</a:t>
            </a:r>
            <a:r>
              <a:rPr lang="es-ES" altLang="es-ES" sz="2400" dirty="0" err="1"/>
              <a:t>sem</a:t>
            </a:r>
            <a:r>
              <a:rPr lang="es-ES" altLang="es-ES" sz="2400" dirty="0"/>
              <a:t>. En este modelo se van perdiendo horas de trabajo cuando se realizan horas de formación en centro.</a:t>
            </a:r>
          </a:p>
        </p:txBody>
      </p:sp>
    </p:spTree>
    <p:extLst>
      <p:ext uri="{BB962C8B-B14F-4D97-AF65-F5344CB8AC3E}">
        <p14:creationId xmlns:p14="http://schemas.microsoft.com/office/powerpoint/2010/main" val="238325894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bwMode="auto">
          <a:xfrm>
            <a:off x="1235869" y="485775"/>
            <a:ext cx="9720262"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tIns="45720" bIns="45720" numCol="1" compatLnSpc="1">
            <a:prstTxWarp prst="textNoShape">
              <a:avLst/>
            </a:prstTxWarp>
          </a:bodyPr>
          <a:lstStyle/>
          <a:p>
            <a:r>
              <a:rPr lang="es-ES_tradnl" altLang="es-ES" dirty="0">
                <a:latin typeface="Arial" pitchFamily="34" charset="0"/>
                <a:cs typeface="Arial" pitchFamily="34" charset="0"/>
              </a:rPr>
              <a:t>Formación Profesional Dual</a:t>
            </a:r>
          </a:p>
        </p:txBody>
      </p:sp>
      <p:sp>
        <p:nvSpPr>
          <p:cNvPr id="16389" name="Rectángulo 6"/>
          <p:cNvSpPr>
            <a:spLocks noChangeArrowheads="1"/>
          </p:cNvSpPr>
          <p:nvPr/>
        </p:nvSpPr>
        <p:spPr bwMode="auto">
          <a:xfrm>
            <a:off x="791676" y="1081730"/>
            <a:ext cx="10608647" cy="65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sz="2800" b="1" dirty="0"/>
              <a:t>¿Tipos de organización horaria en régimen intensivo?</a:t>
            </a:r>
          </a:p>
        </p:txBody>
      </p:sp>
      <p:pic>
        <p:nvPicPr>
          <p:cNvPr id="3" name="Imagen 2"/>
          <p:cNvPicPr>
            <a:picLocks noChangeAspect="1"/>
          </p:cNvPicPr>
          <p:nvPr/>
        </p:nvPicPr>
        <p:blipFill rotWithShape="1">
          <a:blip r:embed="rId2"/>
          <a:srcRect b="7969"/>
          <a:stretch/>
        </p:blipFill>
        <p:spPr>
          <a:xfrm>
            <a:off x="3980330" y="1929167"/>
            <a:ext cx="7852280" cy="4823819"/>
          </a:xfrm>
          <a:prstGeom prst="rect">
            <a:avLst/>
          </a:prstGeom>
        </p:spPr>
      </p:pic>
      <p:sp>
        <p:nvSpPr>
          <p:cNvPr id="12" name="Rectángulo 6"/>
          <p:cNvSpPr>
            <a:spLocks noChangeArrowheads="1"/>
          </p:cNvSpPr>
          <p:nvPr/>
        </p:nvSpPr>
        <p:spPr bwMode="auto">
          <a:xfrm>
            <a:off x="170329" y="2043878"/>
            <a:ext cx="3258671" cy="4196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just" eaLnBrk="1" hangingPunct="1">
              <a:lnSpc>
                <a:spcPct val="150000"/>
              </a:lnSpc>
            </a:pPr>
            <a:r>
              <a:rPr lang="es-ES" dirty="0"/>
              <a:t>Existen múltiples formas de desarrollo formación en empresa. El </a:t>
            </a:r>
            <a:r>
              <a:rPr lang="es-ES" b="1" dirty="0"/>
              <a:t>modelo</a:t>
            </a:r>
            <a:r>
              <a:rPr lang="es-ES" dirty="0"/>
              <a:t> más </a:t>
            </a:r>
            <a:r>
              <a:rPr lang="es-ES" b="1" dirty="0"/>
              <a:t>adecuado</a:t>
            </a:r>
            <a:r>
              <a:rPr lang="es-ES" dirty="0"/>
              <a:t> </a:t>
            </a:r>
            <a:r>
              <a:rPr lang="es-ES" b="1" dirty="0"/>
              <a:t>depende</a:t>
            </a:r>
            <a:r>
              <a:rPr lang="es-ES" dirty="0"/>
              <a:t> de la </a:t>
            </a:r>
            <a:r>
              <a:rPr lang="es-ES" b="1" dirty="0"/>
              <a:t>actividad</a:t>
            </a:r>
            <a:r>
              <a:rPr lang="es-ES" dirty="0"/>
              <a:t> de la </a:t>
            </a:r>
            <a:r>
              <a:rPr lang="es-ES" b="1" dirty="0"/>
              <a:t>empresa</a:t>
            </a:r>
            <a:r>
              <a:rPr lang="es-ES" dirty="0"/>
              <a:t>. El objetivo tiene que ser intentar llegar a realizar las horas totales de convenio. Depende del modelo, se pierden horas de trabajo en empresa.</a:t>
            </a:r>
          </a:p>
        </p:txBody>
      </p:sp>
    </p:spTree>
    <p:extLst>
      <p:ext uri="{BB962C8B-B14F-4D97-AF65-F5344CB8AC3E}">
        <p14:creationId xmlns:p14="http://schemas.microsoft.com/office/powerpoint/2010/main" val="1240465839"/>
      </p:ext>
    </p:extLst>
  </p:cSld>
  <p:clrMapOvr>
    <a:masterClrMapping/>
  </p:clrMapOvr>
  <p:transition spd="med">
    <p:fade/>
  </p:transition>
</p:sld>
</file>

<file path=ppt/theme/theme1.xml><?xml version="1.0" encoding="utf-8"?>
<a:theme xmlns:a="http://schemas.openxmlformats.org/drawingml/2006/main" name="Office Theme">
  <a:themeElements>
    <a:clrScheme name="">
      <a:dk1>
        <a:srgbClr val="1A1918"/>
      </a:dk1>
      <a:lt1>
        <a:srgbClr val="FFFFFF"/>
      </a:lt1>
      <a:dk2>
        <a:srgbClr val="646464"/>
      </a:dk2>
      <a:lt2>
        <a:srgbClr val="E1E1E1"/>
      </a:lt2>
      <a:accent1>
        <a:srgbClr val="500C0A"/>
      </a:accent1>
      <a:accent2>
        <a:srgbClr val="92060B"/>
      </a:accent2>
      <a:accent3>
        <a:srgbClr val="ED020D"/>
      </a:accent3>
      <a:accent4>
        <a:srgbClr val="FF5500"/>
      </a:accent4>
      <a:accent5>
        <a:srgbClr val="FFAA00"/>
      </a:accent5>
      <a:accent6>
        <a:srgbClr val="FFDC00"/>
      </a:accent6>
      <a:hlink>
        <a:srgbClr val="ED020D"/>
      </a:hlink>
      <a:folHlink>
        <a:srgbClr val="96A9A9"/>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sz="6600" b="1" i="0" dirty="0" err="1" smtClean="0">
            <a:solidFill>
              <a:schemeClr val="bg1"/>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11781</TotalTime>
  <Words>2823</Words>
  <Application>Microsoft Office PowerPoint</Application>
  <PresentationFormat>Panorámica</PresentationFormat>
  <Paragraphs>254</Paragraphs>
  <Slides>46</Slides>
  <Notes>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46</vt:i4>
      </vt:variant>
    </vt:vector>
  </HeadingPairs>
  <TitlesOfParts>
    <vt:vector size="52" baseType="lpstr">
      <vt:lpstr>arial</vt:lpstr>
      <vt:lpstr>arial</vt:lpstr>
      <vt:lpstr>Calibri</vt:lpstr>
      <vt:lpstr>Times New Roman</vt:lpstr>
      <vt:lpstr>Wingdings</vt:lpstr>
      <vt:lpstr>Office Theme</vt:lpstr>
      <vt:lpstr>Formación Profesional en Régimen Intensivo</vt:lpstr>
      <vt:lpstr>Presentación de PowerPoint</vt:lpstr>
      <vt:lpstr>Formación Profesional en Régimen Intensivo</vt:lpstr>
      <vt:lpstr>Formación Profesional en Régimen Intensivo</vt:lpstr>
      <vt:lpstr>Formación Profesional Dual</vt:lpstr>
      <vt:lpstr>Formación Profesional Dual</vt:lpstr>
      <vt:lpstr>Formación Profesional en Régimen Intensivo</vt:lpstr>
      <vt:lpstr>Formación Profesional Dual</vt:lpstr>
      <vt:lpstr>Formación Profesional Dual</vt:lpstr>
      <vt:lpstr>Presentación de PowerPoint</vt:lpstr>
      <vt:lpstr>Regulación normativa Dual en Régimen Intensivo</vt:lpstr>
      <vt:lpstr>Regulación normativa Dual en Régimen Intensivo</vt:lpstr>
      <vt:lpstr>Regulación normativa Dual en Régimen Intensivo</vt:lpstr>
      <vt:lpstr>Regulación normativa Dual en Régimen Intensivo</vt:lpstr>
      <vt:lpstr>Presentación de PowerPoint</vt:lpstr>
      <vt:lpstr>Pasos desarrollo proyecto</vt:lpstr>
      <vt:lpstr>Pasos desarrollo proyecto</vt:lpstr>
      <vt:lpstr>Pasos desarrollo proyecto</vt:lpstr>
      <vt:lpstr>Pasos desarrollo proyecto</vt:lpstr>
      <vt:lpstr>Pasos desarrollo proyecto</vt:lpstr>
      <vt:lpstr>Pasos desarrollo proyecto</vt:lpstr>
      <vt:lpstr>Pasos desarrollo proyecto</vt:lpstr>
      <vt:lpstr>Presentación de PowerPoint</vt:lpstr>
      <vt:lpstr>Relación laboral</vt:lpstr>
      <vt:lpstr>Formación Profesional Dual</vt:lpstr>
      <vt:lpstr>Formación Profesional Dual</vt:lpstr>
      <vt:lpstr>Formación Profesional Dual</vt:lpstr>
      <vt:lpstr>Formación Profesional Dual</vt:lpstr>
      <vt:lpstr>Formación Profesional Dual</vt:lpstr>
      <vt:lpstr>Formación Profesional Dual</vt:lpstr>
      <vt:lpstr>Formación Profesional Dual</vt:lpstr>
      <vt:lpstr>Formación Profesional Dual</vt:lpstr>
      <vt:lpstr>Presentación de PowerPoint</vt:lpstr>
      <vt:lpstr>Formación Profesional Dual</vt:lpstr>
      <vt:lpstr>Formación Profesional Dual</vt:lpstr>
      <vt:lpstr>Presentación de PowerPoint</vt:lpstr>
      <vt:lpstr>Organización proyecto</vt:lpstr>
      <vt:lpstr>Organización proyecto</vt:lpstr>
      <vt:lpstr>Organización proyecto</vt:lpstr>
      <vt:lpstr>Organización proyecto</vt:lpstr>
      <vt:lpstr>Organización proyecto</vt:lpstr>
      <vt:lpstr>Organización proyecto</vt:lpstr>
      <vt:lpstr>Organización proyecto</vt:lpstr>
      <vt:lpstr>Organización proyecto</vt:lpstr>
      <vt:lpstr>Formación Profesional Dual</vt:lpstr>
      <vt:lpstr>Presentación de PowerPoint</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Romeo</dc:creator>
  <cp:lastModifiedBy>Valentín Hernández</cp:lastModifiedBy>
  <cp:revision>649</cp:revision>
  <cp:lastPrinted>2022-06-08T07:52:08Z</cp:lastPrinted>
  <dcterms:created xsi:type="dcterms:W3CDTF">2015-10-16T11:25:49Z</dcterms:created>
  <dcterms:modified xsi:type="dcterms:W3CDTF">2025-04-28T17:45:59Z</dcterms:modified>
</cp:coreProperties>
</file>