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3" autoAdjust="0"/>
  </p:normalViewPr>
  <p:slideViewPr>
    <p:cSldViewPr snapToGrid="0">
      <p:cViewPr varScale="1">
        <p:scale>
          <a:sx n="113" d="100"/>
          <a:sy n="113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37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52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585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845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037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307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7752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8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18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91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03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256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97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217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50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446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81CB8-67BC-46DC-9DB2-996909575DD4}" type="datetimeFigureOut">
              <a:rPr lang="es-ES" smtClean="0"/>
              <a:t>06/09/2021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1AAE85-61C9-455B-8970-E07006175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889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782698"/>
            <a:ext cx="7766936" cy="1646302"/>
          </a:xfrm>
        </p:spPr>
        <p:txBody>
          <a:bodyPr/>
          <a:lstStyle/>
          <a:p>
            <a:pPr algn="ctr"/>
            <a:r>
              <a:rPr lang="es-ES" sz="4800" dirty="0"/>
              <a:t>CONVOCATORIA </a:t>
            </a:r>
            <a:br>
              <a:rPr lang="es-ES" sz="4800" dirty="0"/>
            </a:br>
            <a:r>
              <a:rPr lang="es-ES" sz="4800" dirty="0"/>
              <a:t>PLAN CORRESPONSABLES</a:t>
            </a:r>
          </a:p>
        </p:txBody>
      </p:sp>
      <p:pic>
        <p:nvPicPr>
          <p:cNvPr id="4" name="Imagen 3" descr="Gelán Noticias: La Delegación del Gobierno Contra la Violencia de Género se  reúne con Save the Childr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4677366"/>
            <a:ext cx="1219835" cy="65151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2726902" y="4677366"/>
            <a:ext cx="1684231" cy="6280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SECRETARÍA DE ESTADO DE IGUALDAD Y CONTRA LA VIOLENCIA DE GÉNERO</a:t>
            </a:r>
          </a:p>
        </p:txBody>
      </p:sp>
      <p:pic>
        <p:nvPicPr>
          <p:cNvPr id="6" name="Imagen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271" y="5305381"/>
            <a:ext cx="1202528" cy="813317"/>
          </a:xfrm>
          <a:prstGeom prst="rect">
            <a:avLst/>
          </a:prstGeom>
          <a:noFill/>
        </p:spPr>
      </p:pic>
      <p:pic>
        <p:nvPicPr>
          <p:cNvPr id="7" name="Imagen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039" y="4714307"/>
            <a:ext cx="1524635" cy="628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674" y="4677366"/>
            <a:ext cx="1725906" cy="71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862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73FFD-6B18-4555-9394-48085D638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PROCEDIMIENTO DE SOLICITUD	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5E61CD-95AD-43DA-A7AD-174E52A98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RESOLUCIÓN</a:t>
            </a:r>
          </a:p>
          <a:p>
            <a:r>
              <a:rPr lang="es-ES" dirty="0"/>
              <a:t>FORMULARIO ÚNICO</a:t>
            </a:r>
          </a:p>
          <a:p>
            <a:r>
              <a:rPr lang="es-ES" dirty="0"/>
              <a:t>DECLARACIÓN RESPONSABLE</a:t>
            </a:r>
          </a:p>
          <a:p>
            <a:r>
              <a:rPr lang="es-ES" dirty="0"/>
              <a:t>DATOS EXACTOS DE LA INFORMACIÓN QUE SE PIDE</a:t>
            </a:r>
          </a:p>
          <a:p>
            <a:pPr lvl="1"/>
            <a:r>
              <a:rPr lang="es-ES" dirty="0"/>
              <a:t>FRANJA HORARIA TOTAL</a:t>
            </a:r>
          </a:p>
          <a:p>
            <a:pPr lvl="1"/>
            <a:r>
              <a:rPr lang="es-ES" dirty="0"/>
              <a:t>GRUPOS</a:t>
            </a:r>
          </a:p>
          <a:p>
            <a:pPr lvl="1"/>
            <a:r>
              <a:rPr lang="es-ES" dirty="0"/>
              <a:t>ALUMNADO PREVISTO</a:t>
            </a:r>
          </a:p>
          <a:p>
            <a:r>
              <a:rPr lang="es-ES" dirty="0"/>
              <a:t>D</a:t>
            </a:r>
            <a:r>
              <a:rPr lang="es-ES_tradnl" dirty="0"/>
              <a:t>UDAS: aperturacentros@aragon.es</a:t>
            </a:r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21C1339-FE8D-4207-955F-BAECE15F7B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3302" y="3542681"/>
            <a:ext cx="1201280" cy="795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503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00667" y="491067"/>
            <a:ext cx="4555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RESUMEN: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999067" y="1058333"/>
            <a:ext cx="7450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AULA MADRUGADORA</a:t>
            </a:r>
          </a:p>
          <a:p>
            <a:r>
              <a:rPr lang="es-ES" dirty="0"/>
              <a:t>	</a:t>
            </a:r>
            <a:r>
              <a:rPr lang="es-ES" dirty="0" smtClean="0"/>
              <a:t>Alumnado de Educación Infantil, Primaria y Especial</a:t>
            </a:r>
          </a:p>
          <a:p>
            <a:r>
              <a:rPr lang="es-ES" dirty="0"/>
              <a:t>	</a:t>
            </a:r>
            <a:r>
              <a:rPr lang="es-ES" dirty="0" smtClean="0"/>
              <a:t>Máximo una hora y media</a:t>
            </a:r>
          </a:p>
          <a:p>
            <a:r>
              <a:rPr lang="es-ES" dirty="0"/>
              <a:t>	</a:t>
            </a:r>
            <a:r>
              <a:rPr lang="es-ES" dirty="0" smtClean="0"/>
              <a:t>Los grupos que sean necesarios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41401" y="2258662"/>
            <a:ext cx="7653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AULA DE TARDE (apertura de Biblioteca, sala de estudio, sala de trabajo)</a:t>
            </a:r>
          </a:p>
          <a:p>
            <a:r>
              <a:rPr lang="es-ES" dirty="0"/>
              <a:t>	</a:t>
            </a:r>
            <a:r>
              <a:rPr lang="es-ES" dirty="0" smtClean="0"/>
              <a:t>Para alumnado de </a:t>
            </a:r>
            <a:r>
              <a:rPr lang="es-ES" dirty="0"/>
              <a:t>Educación Infantil, Primaria y Especial</a:t>
            </a:r>
          </a:p>
          <a:p>
            <a:pPr lvl="1"/>
            <a:r>
              <a:rPr lang="es-ES" dirty="0" smtClean="0"/>
              <a:t>	Máximo 1 hora con excepción en centros de Educación Especial</a:t>
            </a:r>
          </a:p>
          <a:p>
            <a:pPr lvl="1"/>
            <a:r>
              <a:rPr lang="es-ES" dirty="0"/>
              <a:t>	</a:t>
            </a:r>
            <a:r>
              <a:rPr lang="es-ES" dirty="0" smtClean="0"/>
              <a:t>Un grupo por centro (con posibles excepciones)</a:t>
            </a:r>
          </a:p>
          <a:p>
            <a:r>
              <a:rPr lang="es-ES" dirty="0"/>
              <a:t>	</a:t>
            </a:r>
            <a:r>
              <a:rPr lang="es-ES" dirty="0" smtClean="0"/>
              <a:t>Para alumnado de Secundaria Obligatoria (1º y 2º)</a:t>
            </a:r>
          </a:p>
          <a:p>
            <a:r>
              <a:rPr lang="es-ES" dirty="0"/>
              <a:t>	</a:t>
            </a:r>
            <a:r>
              <a:rPr lang="es-ES" dirty="0" smtClean="0"/>
              <a:t>	Máximo 2 horas y media</a:t>
            </a:r>
          </a:p>
          <a:p>
            <a:pPr lvl="1"/>
            <a:r>
              <a:rPr lang="es-ES" dirty="0"/>
              <a:t>	</a:t>
            </a:r>
            <a:r>
              <a:rPr lang="es-ES" dirty="0" smtClean="0"/>
              <a:t>Un </a:t>
            </a:r>
            <a:r>
              <a:rPr lang="es-ES" dirty="0"/>
              <a:t>grupo por centro (con posibles excepciones</a:t>
            </a:r>
            <a:r>
              <a:rPr lang="es-ES" dirty="0" smtClean="0"/>
              <a:t>)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100667" y="4657252"/>
            <a:ext cx="7018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CUESTIONES GENERALES</a:t>
            </a:r>
          </a:p>
          <a:p>
            <a:r>
              <a:rPr lang="es-ES" dirty="0"/>
              <a:t>	</a:t>
            </a:r>
            <a:r>
              <a:rPr lang="es-ES" dirty="0" smtClean="0"/>
              <a:t>Alumnado mínimo previsto 5 (posibilidad de excepciones)</a:t>
            </a:r>
          </a:p>
          <a:p>
            <a:r>
              <a:rPr lang="es-ES" dirty="0"/>
              <a:t>	</a:t>
            </a:r>
            <a:r>
              <a:rPr lang="es-ES" dirty="0" smtClean="0"/>
              <a:t>Contratación de servicios</a:t>
            </a:r>
          </a:p>
          <a:p>
            <a:r>
              <a:rPr lang="es-ES" dirty="0"/>
              <a:t>	</a:t>
            </a:r>
            <a:r>
              <a:rPr lang="es-ES" dirty="0" smtClean="0"/>
              <a:t>Ratio máxima por grupo: </a:t>
            </a:r>
            <a:r>
              <a:rPr lang="es-ES" dirty="0"/>
              <a:t>RESOLUCIÓN </a:t>
            </a:r>
            <a:r>
              <a:rPr lang="es-ES" dirty="0" smtClean="0"/>
              <a:t>DGPE</a:t>
            </a:r>
          </a:p>
          <a:p>
            <a:r>
              <a:rPr lang="es-ES" dirty="0"/>
              <a:t>	</a:t>
            </a:r>
            <a:r>
              <a:rPr lang="es-ES" dirty="0" smtClean="0"/>
              <a:t>Financiación: posible gratuidad/criterios sociales y de renta</a:t>
            </a:r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21C1339-FE8D-4207-955F-BAECE15F7B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093" y="278184"/>
            <a:ext cx="1201280" cy="795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0385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0468" y="2379134"/>
            <a:ext cx="8596668" cy="1320800"/>
          </a:xfrm>
        </p:spPr>
        <p:txBody>
          <a:bodyPr/>
          <a:lstStyle/>
          <a:p>
            <a:pPr algn="ctr"/>
            <a:r>
              <a:rPr lang="es-ES" dirty="0"/>
              <a:t>MUCHAS GRACIAS</a:t>
            </a:r>
          </a:p>
        </p:txBody>
      </p:sp>
      <p:pic>
        <p:nvPicPr>
          <p:cNvPr id="3" name="Imagen 2" descr="Gelán Noticias: La Delegación del Gobierno Contra la Violencia de Género se  reúne con Save the Childr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99934"/>
            <a:ext cx="1219835" cy="6515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 de texto 2"/>
          <p:cNvSpPr txBox="1">
            <a:spLocks noChangeArrowheads="1"/>
          </p:cNvSpPr>
          <p:nvPr/>
        </p:nvSpPr>
        <p:spPr bwMode="auto">
          <a:xfrm>
            <a:off x="2134235" y="3699934"/>
            <a:ext cx="1684231" cy="62801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SECRETARÍA DE ESTADO DE IGUALDAD Y CONTRA LA VIOLENCIA DE GÉNERO</a:t>
            </a:r>
          </a:p>
        </p:txBody>
      </p:sp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604" y="4327949"/>
            <a:ext cx="1202528" cy="813317"/>
          </a:xfrm>
          <a:prstGeom prst="rect">
            <a:avLst/>
          </a:prstGeom>
          <a:noFill/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372" y="3736875"/>
            <a:ext cx="1524635" cy="628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007" y="3699934"/>
            <a:ext cx="1725906" cy="71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8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PLAN CORRESPONSABLES	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62545"/>
            <a:ext cx="8596668" cy="4378818"/>
          </a:xfrm>
        </p:spPr>
        <p:txBody>
          <a:bodyPr>
            <a:normAutofit/>
          </a:bodyPr>
          <a:lstStyle/>
          <a:p>
            <a:r>
              <a:rPr lang="es-ES" dirty="0"/>
              <a:t>Secretaría de Estado de Igualdad y contra la Violencia de Género del Ministerio de Igualdad</a:t>
            </a:r>
          </a:p>
          <a:p>
            <a:r>
              <a:rPr lang="es-ES" dirty="0"/>
              <a:t>Instituto Aragonés de la Mujer</a:t>
            </a:r>
          </a:p>
          <a:p>
            <a:pPr algn="just"/>
            <a:r>
              <a:rPr lang="es-ES" dirty="0"/>
              <a:t>Objetivo: iniciar el camino hacia la garantía del cuidado como un derecho en España desde la óptica de la igualdad entre mujeres y hombres, al amparo del artículo 44 de la Ley Orgánica 3/2007, de 22 de marzo, para la igualdad efectiva de mujeres y hombres y desde un enfoque de garantía de derechos universales, al margen de la condición laboral de las personas beneficiarias.</a:t>
            </a:r>
          </a:p>
          <a:p>
            <a:pPr lvl="1"/>
            <a:r>
              <a:rPr lang="es-ES" sz="1800" dirty="0"/>
              <a:t>Favorecer la conciliación de las familias con niñas, niños y jóvenes menores de 14 años desde un enfoque de igualdad entre mujeres y hombres.</a:t>
            </a:r>
          </a:p>
          <a:p>
            <a:pPr lvl="1"/>
            <a:r>
              <a:rPr lang="es-ES" sz="1800" dirty="0"/>
              <a:t>Crear empleo de calidad en el sector de los cuidados.</a:t>
            </a:r>
          </a:p>
          <a:p>
            <a:pPr lvl="1"/>
            <a:r>
              <a:rPr lang="es-ES" sz="1800" dirty="0"/>
              <a:t>Dignificar y certificar la experiencia profesional de cuidado no formal.</a:t>
            </a: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449" y="609600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86202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CONVOCATORIA							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es-ES" sz="2000" dirty="0"/>
              <a:t>CENTROS</a:t>
            </a:r>
          </a:p>
          <a:p>
            <a:pPr lvl="1"/>
            <a:r>
              <a:rPr lang="es-ES" sz="2000" dirty="0"/>
              <a:t>CENTROS QUE IMPARTEN EDUCACIÓN INFANTIL Y PRIMARIA</a:t>
            </a:r>
          </a:p>
          <a:p>
            <a:pPr lvl="1"/>
            <a:r>
              <a:rPr lang="es-ES" sz="2000" dirty="0"/>
              <a:t>CENTROS QUE IMPARTEN SECUNDARIA</a:t>
            </a:r>
          </a:p>
          <a:p>
            <a:pPr lvl="1"/>
            <a:r>
              <a:rPr lang="es-ES" sz="2000" dirty="0"/>
              <a:t>CENTROS DE EDUCACIÓN ESPECIAL</a:t>
            </a:r>
          </a:p>
          <a:p>
            <a:r>
              <a:rPr lang="es-ES" sz="2000" dirty="0"/>
              <a:t>ALUMNADO</a:t>
            </a:r>
          </a:p>
          <a:p>
            <a:pPr lvl="1"/>
            <a:r>
              <a:rPr lang="es-ES" sz="2000" dirty="0"/>
              <a:t>MENORES HASTA 14 AÑOS (2º DE ESO)</a:t>
            </a:r>
          </a:p>
          <a:p>
            <a:r>
              <a:rPr lang="es-ES" sz="2000" dirty="0"/>
              <a:t>OBJETIVO</a:t>
            </a:r>
          </a:p>
          <a:p>
            <a:pPr lvl="1"/>
            <a:r>
              <a:rPr lang="es-ES" sz="2000" dirty="0"/>
              <a:t>CONCILIACIÓN</a:t>
            </a:r>
          </a:p>
          <a:p>
            <a:pPr lvl="1"/>
            <a:r>
              <a:rPr lang="es-ES" sz="2000" dirty="0"/>
              <a:t>CONTRATACIÓN (MONITORES DE TIEMPO LIBRE O SIMILARES)</a:t>
            </a: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449" y="609600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682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SERVICIOS Y ACTIVIDADES (1)</a:t>
            </a:r>
            <a:br>
              <a:rPr lang="es-ES" b="1" dirty="0"/>
            </a:br>
            <a:r>
              <a:rPr lang="es-ES" sz="3100" b="1" dirty="0"/>
              <a:t>ALUMNADO DE EDUCACIÓN INFANTIL Y PRIMARIA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77521"/>
            <a:ext cx="8596668" cy="4580946"/>
          </a:xfrm>
        </p:spPr>
        <p:txBody>
          <a:bodyPr>
            <a:noAutofit/>
          </a:bodyPr>
          <a:lstStyle/>
          <a:p>
            <a:r>
              <a:rPr lang="es-ES" sz="2000" dirty="0"/>
              <a:t>AULA MADRUGADORA </a:t>
            </a:r>
          </a:p>
          <a:p>
            <a:pPr lvl="1"/>
            <a:r>
              <a:rPr lang="es-ES" dirty="0"/>
              <a:t>OFERTA OBLIGATORIA</a:t>
            </a:r>
          </a:p>
          <a:p>
            <a:pPr lvl="1"/>
            <a:r>
              <a:rPr lang="es-ES" dirty="0"/>
              <a:t>MÁXIMO 1 HORA Y </a:t>
            </a:r>
            <a:r>
              <a:rPr lang="es-ES" dirty="0" smtClean="0"/>
              <a:t>MEDIA</a:t>
            </a:r>
          </a:p>
          <a:p>
            <a:pPr lvl="1"/>
            <a:r>
              <a:rPr lang="es-ES" dirty="0" smtClean="0"/>
              <a:t>LOS GRUPOS NECESARIOS</a:t>
            </a:r>
            <a:endParaRPr lang="es-ES" dirty="0"/>
          </a:p>
          <a:p>
            <a:pPr lvl="1"/>
            <a:r>
              <a:rPr lang="es-ES" dirty="0"/>
              <a:t>MÍNIMO ALUMNADO: 5 (POSIBILIDAD DE EXCEPCIONES)</a:t>
            </a:r>
          </a:p>
          <a:p>
            <a:pPr lvl="1"/>
            <a:r>
              <a:rPr lang="es-ES" dirty="0"/>
              <a:t>MÁXIMO DE ALUMNADO POR GRUPO: </a:t>
            </a:r>
            <a:r>
              <a:rPr lang="es-ES" dirty="0" smtClean="0"/>
              <a:t>RESOLUCIÓN DGPE</a:t>
            </a:r>
            <a:endParaRPr lang="es-ES" dirty="0"/>
          </a:p>
          <a:p>
            <a:r>
              <a:rPr lang="es-ES" sz="2000" dirty="0"/>
              <a:t>AULA DE TARDE</a:t>
            </a:r>
          </a:p>
          <a:p>
            <a:pPr lvl="1"/>
            <a:r>
              <a:rPr lang="es-ES" dirty="0"/>
              <a:t>POSIBILIDAD DE OFERTARLA</a:t>
            </a:r>
          </a:p>
          <a:p>
            <a:pPr lvl="1"/>
            <a:r>
              <a:rPr lang="es-ES" dirty="0"/>
              <a:t>APERTURA DE BIBLIOTECA O DE SALA DE ESTUDIO</a:t>
            </a:r>
          </a:p>
          <a:p>
            <a:pPr lvl="1"/>
            <a:r>
              <a:rPr lang="es-ES" dirty="0"/>
              <a:t>MÁXIMO 1 HORA</a:t>
            </a:r>
          </a:p>
          <a:p>
            <a:pPr lvl="1"/>
            <a:r>
              <a:rPr lang="es-ES" dirty="0"/>
              <a:t>ALUMNADO </a:t>
            </a:r>
            <a:r>
              <a:rPr lang="es-ES" dirty="0" smtClean="0"/>
              <a:t>MÍNIMO</a:t>
            </a:r>
            <a:r>
              <a:rPr lang="es-ES" dirty="0"/>
              <a:t>: 5; ALUMNADO MÁXIMO: RESOLUCIÓN DGPE</a:t>
            </a:r>
          </a:p>
          <a:p>
            <a:pPr lvl="1"/>
            <a:r>
              <a:rPr lang="es-ES" dirty="0"/>
              <a:t>UN SOLO GRUPO POR CENTRO (POSIBILIDAD DE EXCEPCIONES)</a:t>
            </a:r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474" y="3566809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001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/>
              <a:t>SERVICIOS Y ACTIVIDADES (2)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033589"/>
            <a:ext cx="8596668" cy="3880773"/>
          </a:xfrm>
        </p:spPr>
        <p:txBody>
          <a:bodyPr/>
          <a:lstStyle/>
          <a:p>
            <a:r>
              <a:rPr lang="es-ES" sz="2000" dirty="0"/>
              <a:t>AULA DE TARDE</a:t>
            </a:r>
          </a:p>
          <a:p>
            <a:pPr lvl="1"/>
            <a:r>
              <a:rPr lang="es-ES" sz="1800" dirty="0"/>
              <a:t>APERTURA DE BIBLIOTECA, SALA DE ESTUDIO O SALA DE TRABAJO</a:t>
            </a:r>
          </a:p>
          <a:p>
            <a:pPr lvl="1"/>
            <a:r>
              <a:rPr lang="es-ES" sz="1800" dirty="0"/>
              <a:t>MÁXIMO 2 HORAS Y MEDIA</a:t>
            </a:r>
          </a:p>
          <a:p>
            <a:pPr lvl="1"/>
            <a:r>
              <a:rPr lang="es-ES" sz="1800" dirty="0"/>
              <a:t>ALUMNADO MÍNIMO: 5</a:t>
            </a:r>
          </a:p>
          <a:p>
            <a:pPr lvl="1"/>
            <a:r>
              <a:rPr lang="es-ES" sz="1800" dirty="0"/>
              <a:t>UN SOLO GRUPO POR CENTRO (POSIBILIDAD DE EXCEPCIONES)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18067" y="1145570"/>
            <a:ext cx="9127066" cy="7086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spcBef>
                <a:spcPct val="0"/>
              </a:spcBef>
              <a:buNone/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ES" sz="2800" b="1" dirty="0"/>
              <a:t>ALUMNADO DE EDUCACIÓN SECUNDARIA OBLIGATORIA</a:t>
            </a:r>
          </a:p>
          <a:p>
            <a:endParaRPr lang="es-ES" sz="2800" b="1" dirty="0"/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074" y="4278009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5323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705252-9C7B-446E-975B-C3136AFD1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71" y="4733015"/>
            <a:ext cx="8596668" cy="1829520"/>
          </a:xfrm>
        </p:spPr>
        <p:txBody>
          <a:bodyPr/>
          <a:lstStyle/>
          <a:p>
            <a:r>
              <a:rPr lang="es-ES" dirty="0"/>
              <a:t>PODRÁN REALIZAR UNA OFERTA CONJUNTA DE TARDE SIEMPRE QUE SE CUMPLAN LAS SIGUIENTES CONDICIONES:</a:t>
            </a:r>
          </a:p>
          <a:p>
            <a:pPr lvl="1"/>
            <a:r>
              <a:rPr lang="es-ES" dirty="0"/>
              <a:t>OFERTAR AULA MADRUGADORA PARA PODER OFERTAR EL SERVICIO DE TARDE AL ALUMNADO MENOR DE 12 AÑOS</a:t>
            </a:r>
          </a:p>
          <a:p>
            <a:pPr lvl="1"/>
            <a:r>
              <a:rPr lang="es-ES" dirty="0"/>
              <a:t>HORARIO MÁXIMO DE AULA DE TARDE CONJUNTA DE DOS HORAS Y MEDIA.</a:t>
            </a:r>
            <a:endParaRPr lang="es-ES_tradnl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EB780C5-3372-4797-8880-F6830E941709}"/>
              </a:ext>
            </a:extLst>
          </p:cNvPr>
          <p:cNvSpPr txBox="1">
            <a:spLocks/>
          </p:cNvSpPr>
          <p:nvPr/>
        </p:nvSpPr>
        <p:spPr>
          <a:xfrm>
            <a:off x="829734" y="475092"/>
            <a:ext cx="8596668" cy="56803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200" b="1" dirty="0"/>
              <a:t>SERVICIOS Y ACTIVIDADES (3)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2A53358-67E8-4536-9423-D9D3044C7442}"/>
              </a:ext>
            </a:extLst>
          </p:cNvPr>
          <p:cNvSpPr txBox="1"/>
          <p:nvPr/>
        </p:nvSpPr>
        <p:spPr>
          <a:xfrm>
            <a:off x="564535" y="3719402"/>
            <a:ext cx="9127066" cy="7086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spcBef>
                <a:spcPct val="0"/>
              </a:spcBef>
              <a:buNone/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ES" sz="2400" b="1" dirty="0"/>
              <a:t>CENTROS CON ALUMNADO DE EDUCACIÓN INFANTIL, PRIMARIA Y SECUNDARIA</a:t>
            </a:r>
          </a:p>
          <a:p>
            <a:endParaRPr lang="es-ES" sz="24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D0FB1CC-10D6-4225-B4CF-4D98838E513D}"/>
              </a:ext>
            </a:extLst>
          </p:cNvPr>
          <p:cNvSpPr txBox="1"/>
          <p:nvPr/>
        </p:nvSpPr>
        <p:spPr>
          <a:xfrm>
            <a:off x="564535" y="1332830"/>
            <a:ext cx="9127066" cy="7086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spcBef>
                <a:spcPct val="0"/>
              </a:spcBef>
              <a:buNone/>
              <a:defRPr sz="3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ES" sz="2400" b="1" dirty="0"/>
              <a:t>COLEGIOS RURALES AGRUPADOS (CRA)</a:t>
            </a:r>
          </a:p>
          <a:p>
            <a:endParaRPr lang="es-ES" sz="2400" b="1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91A72809-B113-4648-999C-FEBE6F1CE554}"/>
              </a:ext>
            </a:extLst>
          </p:cNvPr>
          <p:cNvSpPr txBox="1">
            <a:spLocks/>
          </p:cNvSpPr>
          <p:nvPr/>
        </p:nvSpPr>
        <p:spPr>
          <a:xfrm>
            <a:off x="483371" y="1905163"/>
            <a:ext cx="8596668" cy="182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LA OFERTA SE PODRÁ REALIZAR EN TODAS LAS LOCALIDADES CON LAS SIGUIENTES GARANTÍAS</a:t>
            </a:r>
          </a:p>
          <a:p>
            <a:pPr lvl="1"/>
            <a:r>
              <a:rPr lang="es-ES" dirty="0"/>
              <a:t>OFERTAR AULA MADRUGADORA PARA PODER OFERTAR EL SERVICIO DE TARDE EN LA MISMA LOCALIDAD </a:t>
            </a:r>
          </a:p>
          <a:p>
            <a:pPr lvl="1"/>
            <a:r>
              <a:rPr lang="es-ES" dirty="0"/>
              <a:t>HORARIO MÁXIMO DE AULA DE TARDE DE UNA HORA SI SE OFERTA.</a:t>
            </a:r>
            <a:endParaRPr lang="es-ES_tradnl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CCDC776-4CE0-4EB6-8C27-BEAB0AC473B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6456" y="475092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024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69455"/>
            <a:ext cx="8596668" cy="1320800"/>
          </a:xfrm>
        </p:spPr>
        <p:txBody>
          <a:bodyPr>
            <a:normAutofit/>
          </a:bodyPr>
          <a:lstStyle/>
          <a:p>
            <a:r>
              <a:rPr lang="es-ES" sz="3200" b="1" dirty="0"/>
              <a:t>SERVICIOS Y ACTIVIDADES (4)</a:t>
            </a:r>
            <a:br>
              <a:rPr lang="es-ES" sz="3200" b="1" dirty="0"/>
            </a:br>
            <a:r>
              <a:rPr lang="es-ES" sz="2800" b="1" dirty="0"/>
              <a:t>CENTROS DE EDUCACIÓN ESPECIAL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4207" y="1468582"/>
            <a:ext cx="8596668" cy="4784436"/>
          </a:xfrm>
        </p:spPr>
        <p:txBody>
          <a:bodyPr>
            <a:noAutofit/>
          </a:bodyPr>
          <a:lstStyle/>
          <a:p>
            <a:r>
              <a:rPr lang="es-ES" dirty="0"/>
              <a:t>AULA MADRUGADORA </a:t>
            </a:r>
          </a:p>
          <a:p>
            <a:pPr lvl="1"/>
            <a:r>
              <a:rPr lang="es-ES" dirty="0"/>
              <a:t>POSIBILIDAD DE OFERTARLA</a:t>
            </a:r>
          </a:p>
          <a:p>
            <a:pPr lvl="1"/>
            <a:r>
              <a:rPr lang="es-ES" dirty="0"/>
              <a:t>MÁXIMO 1 HORA Y MEDIA</a:t>
            </a:r>
          </a:p>
          <a:p>
            <a:pPr lvl="1"/>
            <a:r>
              <a:rPr lang="es-ES" dirty="0"/>
              <a:t>MÍNIMO ALUMNADO: 5 (POSIBILIDAD DE EXCEPCIONES)</a:t>
            </a:r>
          </a:p>
          <a:p>
            <a:pPr lvl="1"/>
            <a:r>
              <a:rPr lang="es-ES" dirty="0"/>
              <a:t>MÁXIMO DE ALUMNADO POR GRUPO: RESOLUCIÓN DGPE</a:t>
            </a:r>
          </a:p>
          <a:p>
            <a:r>
              <a:rPr lang="es-ES" dirty="0"/>
              <a:t>AULA DE TARDE</a:t>
            </a:r>
          </a:p>
          <a:p>
            <a:pPr lvl="1"/>
            <a:r>
              <a:rPr lang="es-ES" dirty="0"/>
              <a:t>POSIBILIDAD DE OFERTARLA</a:t>
            </a:r>
          </a:p>
          <a:p>
            <a:pPr lvl="1"/>
            <a:r>
              <a:rPr lang="es-ES" dirty="0"/>
              <a:t>APERTURA DE BIBLIOTECA O DE SALA DE ESTUDIO</a:t>
            </a:r>
          </a:p>
          <a:p>
            <a:pPr lvl="1"/>
            <a:r>
              <a:rPr lang="es-ES" dirty="0"/>
              <a:t>MÁXIMO 1 HORA</a:t>
            </a:r>
          </a:p>
          <a:p>
            <a:pPr lvl="1"/>
            <a:r>
              <a:rPr lang="es-ES" dirty="0"/>
              <a:t>ALUMNADO </a:t>
            </a:r>
            <a:r>
              <a:rPr lang="es-ES" dirty="0" smtClean="0"/>
              <a:t>MÍNIMO: 5</a:t>
            </a:r>
          </a:p>
          <a:p>
            <a:pPr lvl="1"/>
            <a:r>
              <a:rPr lang="es-ES" dirty="0" smtClean="0"/>
              <a:t>UN </a:t>
            </a:r>
            <a:r>
              <a:rPr lang="es-ES" dirty="0"/>
              <a:t>SOLO GRUPO POR CENTRO (POSIBILIDAD DE EXCEPCIONES)</a:t>
            </a:r>
          </a:p>
          <a:p>
            <a:r>
              <a:rPr lang="es-ES" sz="1600" dirty="0"/>
              <a:t>EN EL CASO DE NO OFERTAR EL AULA MADRUGADORA, SE PODRÁ AMPLIAR EL AULA DE TARDE HASTA 2 HORAS MÁXIMO</a:t>
            </a:r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365" y="3158319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6989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FINANCIACIÓN DEL </a:t>
            </a:r>
            <a:br>
              <a:rPr lang="es-ES" b="1" dirty="0"/>
            </a:br>
            <a:r>
              <a:rPr lang="es-ES" b="1" dirty="0"/>
              <a:t>				PLAN CORRESPONSABLES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es-ES" b="1" dirty="0"/>
              <a:t>Contratación de servicios</a:t>
            </a:r>
            <a:r>
              <a:rPr lang="es-ES" dirty="0"/>
              <a:t>, incorporando cláusulas sociales que favorezcan la igualdad de género y las mejores condiciones laborales posibles. </a:t>
            </a:r>
          </a:p>
          <a:p>
            <a:r>
              <a:rPr lang="es-ES" b="1" dirty="0"/>
              <a:t>Perfiles profesionales</a:t>
            </a:r>
            <a:r>
              <a:rPr lang="es-ES" dirty="0"/>
              <a:t>: Monitoras/es de ocio y tiempo libre o similares que tengan capacitación para atender al alumnado.</a:t>
            </a:r>
          </a:p>
          <a:p>
            <a:r>
              <a:rPr lang="es-ES" dirty="0"/>
              <a:t>La gestión de los fondos y las actividades no puede derivarse hacia las Asociaciones de Madres y Padres del Alumnado. Gasto finalista a incorporar en la </a:t>
            </a:r>
            <a:r>
              <a:rPr lang="es-ES" b="1" dirty="0"/>
              <a:t>cuenta de gestión del centro</a:t>
            </a:r>
            <a:r>
              <a:rPr lang="es-ES" dirty="0"/>
              <a:t> (gastos de funcionamiento).  </a:t>
            </a:r>
          </a:p>
          <a:p>
            <a:r>
              <a:rPr lang="es-ES" b="1" dirty="0"/>
              <a:t>Facturación</a:t>
            </a:r>
            <a:r>
              <a:rPr lang="es-ES" dirty="0"/>
              <a:t> al centro</a:t>
            </a:r>
          </a:p>
          <a:p>
            <a:r>
              <a:rPr lang="es-ES" dirty="0"/>
              <a:t>Instrucciones para la gestión de la financiación (criterios aplicables como por ejemplo renta)</a:t>
            </a: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5751435"/>
            <a:ext cx="1202528" cy="8133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10300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000" dirty="0"/>
          </a:p>
          <a:p>
            <a:r>
              <a:rPr lang="es-ES" sz="2000" b="1" dirty="0"/>
              <a:t>Se debe hacer constar de forma visible y clara las actividades que se desarrollan dentro del Plan Corresponsables:</a:t>
            </a:r>
            <a:r>
              <a:rPr lang="es-ES" sz="2000" dirty="0"/>
              <a:t> carteles, logos, actos de comunicación pública o presentación de los programas. </a:t>
            </a:r>
          </a:p>
          <a:p>
            <a:r>
              <a:rPr lang="es-ES" sz="2000" dirty="0"/>
              <a:t>Se remitirán los archivos y las instrucciones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29734" y="7620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b="1" dirty="0"/>
              <a:t>PUBLICIDAD  DEL </a:t>
            </a:r>
            <a:br>
              <a:rPr lang="es-ES" b="1" dirty="0"/>
            </a:br>
            <a:r>
              <a:rPr lang="es-ES" b="1" dirty="0"/>
              <a:t>			PLAN CORRESPONSABLES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702" y="4765194"/>
            <a:ext cx="1201280" cy="795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95547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232</TotalTime>
  <Words>697</Words>
  <Application>Microsoft Office PowerPoint</Application>
  <PresentationFormat>Panorámica</PresentationFormat>
  <Paragraphs>99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Faceta</vt:lpstr>
      <vt:lpstr>CONVOCATORIA  PLAN CORRESPONSABLES</vt:lpstr>
      <vt:lpstr>PLAN CORRESPONSABLES  </vt:lpstr>
      <vt:lpstr>CONVOCATORIA       </vt:lpstr>
      <vt:lpstr>SERVICIOS Y ACTIVIDADES (1) ALUMNADO DE EDUCACIÓN INFANTIL Y PRIMARIA</vt:lpstr>
      <vt:lpstr>SERVICIOS Y ACTIVIDADES (2)</vt:lpstr>
      <vt:lpstr>Presentación de PowerPoint</vt:lpstr>
      <vt:lpstr>SERVICIOS Y ACTIVIDADES (4) CENTROS DE EDUCACIÓN ESPECIAL</vt:lpstr>
      <vt:lpstr>FINANCIACIÓN DEL      PLAN CORRESPONSABLES</vt:lpstr>
      <vt:lpstr>Presentación de PowerPoint</vt:lpstr>
      <vt:lpstr>PROCEDIMIENTO DE SOLICITUD </vt:lpstr>
      <vt:lpstr>Presentación de PowerPoint</vt:lpstr>
      <vt:lpstr>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CORRESPONSABLES</dc:title>
  <dc:creator>Administrador</dc:creator>
  <cp:lastModifiedBy>Administrador</cp:lastModifiedBy>
  <cp:revision>22</cp:revision>
  <dcterms:created xsi:type="dcterms:W3CDTF">2021-08-30T12:38:18Z</dcterms:created>
  <dcterms:modified xsi:type="dcterms:W3CDTF">2021-09-06T12:59:50Z</dcterms:modified>
</cp:coreProperties>
</file>